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3" r:id="rId4"/>
    <p:sldId id="259" r:id="rId5"/>
    <p:sldId id="260" r:id="rId6"/>
    <p:sldId id="262" r:id="rId7"/>
    <p:sldId id="261" r:id="rId8"/>
    <p:sldId id="257" r:id="rId9"/>
    <p:sldId id="266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1" autoAdjust="0"/>
    <p:restoredTop sz="94660"/>
  </p:normalViewPr>
  <p:slideViewPr>
    <p:cSldViewPr snapToGrid="0">
      <p:cViewPr varScale="1">
        <p:scale>
          <a:sx n="92" d="100"/>
          <a:sy n="92" d="100"/>
        </p:scale>
        <p:origin x="-39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6E6B-AD14-489E-95DF-B9A7DBABF475}" type="datetimeFigureOut">
              <a:rPr lang="nl-NL" smtClean="0"/>
              <a:t>23-3-2016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335D-7E8E-42CB-8F3C-59E2503054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807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6E6B-AD14-489E-95DF-B9A7DBABF475}" type="datetimeFigureOut">
              <a:rPr lang="nl-NL" smtClean="0"/>
              <a:t>23-3-2016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335D-7E8E-42CB-8F3C-59E2503054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154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6E6B-AD14-489E-95DF-B9A7DBABF475}" type="datetimeFigureOut">
              <a:rPr lang="nl-NL" smtClean="0"/>
              <a:t>23-3-2016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335D-7E8E-42CB-8F3C-59E2503054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539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6E6B-AD14-489E-95DF-B9A7DBABF475}" type="datetimeFigureOut">
              <a:rPr lang="nl-NL" smtClean="0"/>
              <a:t>23-3-2016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335D-7E8E-42CB-8F3C-59E2503054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898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6E6B-AD14-489E-95DF-B9A7DBABF475}" type="datetimeFigureOut">
              <a:rPr lang="nl-NL" smtClean="0"/>
              <a:t>23-3-2016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335D-7E8E-42CB-8F3C-59E2503054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953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6E6B-AD14-489E-95DF-B9A7DBABF475}" type="datetimeFigureOut">
              <a:rPr lang="nl-NL" smtClean="0"/>
              <a:t>23-3-2016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335D-7E8E-42CB-8F3C-59E2503054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194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6E6B-AD14-489E-95DF-B9A7DBABF475}" type="datetimeFigureOut">
              <a:rPr lang="nl-NL" smtClean="0"/>
              <a:t>23-3-2016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335D-7E8E-42CB-8F3C-59E2503054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41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6E6B-AD14-489E-95DF-B9A7DBABF475}" type="datetimeFigureOut">
              <a:rPr lang="nl-NL" smtClean="0"/>
              <a:t>23-3-2016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335D-7E8E-42CB-8F3C-59E2503054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655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6E6B-AD14-489E-95DF-B9A7DBABF475}" type="datetimeFigureOut">
              <a:rPr lang="nl-NL" smtClean="0"/>
              <a:t>23-3-2016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335D-7E8E-42CB-8F3C-59E2503054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606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6E6B-AD14-489E-95DF-B9A7DBABF475}" type="datetimeFigureOut">
              <a:rPr lang="nl-NL" smtClean="0"/>
              <a:t>23-3-2016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335D-7E8E-42CB-8F3C-59E2503054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944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6E6B-AD14-489E-95DF-B9A7DBABF475}" type="datetimeFigureOut">
              <a:rPr lang="nl-NL" smtClean="0"/>
              <a:t>23-3-2016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335D-7E8E-42CB-8F3C-59E2503054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058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86E6B-AD14-489E-95DF-B9A7DBABF475}" type="datetimeFigureOut">
              <a:rPr lang="nl-NL" smtClean="0"/>
              <a:t>23-3-2016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B335D-7E8E-42CB-8F3C-59E2503054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648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sz="19900" b="1" dirty="0" err="1"/>
              <a:t>Spark</a:t>
            </a:r>
            <a:r>
              <a:rPr lang="nl-NL" sz="19900" b="1" dirty="0" err="1">
                <a:solidFill>
                  <a:srgbClr val="FF6200"/>
                </a:solidFill>
              </a:rPr>
              <a:t>ING</a:t>
            </a:r>
            <a:endParaRPr lang="nl-NL" b="1" dirty="0">
              <a:solidFill>
                <a:srgbClr val="FF62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18013"/>
          </a:xfrm>
        </p:spPr>
        <p:txBody>
          <a:bodyPr>
            <a:normAutofit/>
          </a:bodyPr>
          <a:lstStyle/>
          <a:p>
            <a:r>
              <a:rPr lang="nl-NL" b="1" dirty="0" err="1" smtClean="0"/>
              <a:t>Empower</a:t>
            </a:r>
            <a:r>
              <a:rPr lang="nl-NL" b="1" dirty="0" smtClean="0"/>
              <a:t> </a:t>
            </a:r>
            <a:r>
              <a:rPr lang="nl-NL" b="1" dirty="0" err="1" smtClean="0"/>
              <a:t>customers</a:t>
            </a:r>
            <a:r>
              <a:rPr lang="nl-NL" b="1" dirty="0" smtClean="0"/>
              <a:t> </a:t>
            </a:r>
            <a:r>
              <a:rPr lang="nl-NL" b="1" dirty="0" err="1" smtClean="0"/>
              <a:t>with</a:t>
            </a:r>
            <a:r>
              <a:rPr lang="nl-NL" b="1" dirty="0" smtClean="0"/>
              <a:t> personal, relevant </a:t>
            </a:r>
            <a:r>
              <a:rPr lang="nl-NL" b="1" dirty="0" err="1" smtClean="0"/>
              <a:t>and</a:t>
            </a:r>
            <a:r>
              <a:rPr lang="nl-NL" b="1" dirty="0" smtClean="0"/>
              <a:t> </a:t>
            </a:r>
            <a:r>
              <a:rPr lang="nl-NL" b="1" dirty="0" err="1" smtClean="0"/>
              <a:t>fast</a:t>
            </a:r>
            <a:r>
              <a:rPr lang="nl-NL" b="1" dirty="0" smtClean="0"/>
              <a:t> </a:t>
            </a:r>
            <a:r>
              <a:rPr lang="nl-NL" b="1" dirty="0" err="1" smtClean="0"/>
              <a:t>interactions</a:t>
            </a:r>
            <a:endParaRPr lang="nl-NL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249518" y="4380637"/>
            <a:ext cx="16929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Bas Geerdink</a:t>
            </a:r>
          </a:p>
          <a:p>
            <a:r>
              <a:rPr lang="nl-NL" dirty="0"/>
              <a:t>Ger van Rossum</a:t>
            </a:r>
          </a:p>
          <a:p>
            <a:r>
              <a:rPr lang="nl-NL" dirty="0" err="1"/>
              <a:t>Hoda</a:t>
            </a:r>
            <a:r>
              <a:rPr lang="nl-NL" dirty="0"/>
              <a:t> </a:t>
            </a:r>
            <a:r>
              <a:rPr lang="nl-NL" dirty="0" err="1"/>
              <a:t>Alemi</a:t>
            </a:r>
            <a:endParaRPr lang="nl-NL" dirty="0"/>
          </a:p>
          <a:p>
            <a:r>
              <a:rPr lang="nl-NL" dirty="0"/>
              <a:t>Jaap de Koning</a:t>
            </a:r>
          </a:p>
          <a:p>
            <a:r>
              <a:rPr lang="nl-NL" dirty="0" err="1"/>
              <a:t>Khaled</a:t>
            </a:r>
            <a:r>
              <a:rPr lang="nl-NL" dirty="0"/>
              <a:t> </a:t>
            </a:r>
            <a:r>
              <a:rPr lang="nl-NL" dirty="0" err="1"/>
              <a:t>Tokhi</a:t>
            </a:r>
            <a:endParaRPr lang="nl-NL" dirty="0"/>
          </a:p>
          <a:p>
            <a:r>
              <a:rPr lang="nl-NL" dirty="0"/>
              <a:t>Niek van de Pas</a:t>
            </a:r>
          </a:p>
        </p:txBody>
      </p:sp>
    </p:spTree>
    <p:extLst>
      <p:ext uri="{BB962C8B-B14F-4D97-AF65-F5344CB8AC3E}">
        <p14:creationId xmlns:p14="http://schemas.microsoft.com/office/powerpoint/2010/main" val="22325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 smtClean="0"/>
              <a:t>CJ</a:t>
            </a:r>
            <a:r>
              <a:rPr lang="nl-NL" b="1" dirty="0" smtClean="0"/>
              <a:t> </a:t>
            </a:r>
            <a:r>
              <a:rPr lang="nl-NL" b="1" dirty="0" err="1"/>
              <a:t>T</a:t>
            </a:r>
            <a:r>
              <a:rPr lang="nl-NL" b="1" dirty="0" err="1" smtClean="0"/>
              <a:t>ouchpints</a:t>
            </a:r>
            <a:endParaRPr lang="nl-NL" b="1" dirty="0"/>
          </a:p>
        </p:txBody>
      </p:sp>
      <p:pic>
        <p:nvPicPr>
          <p:cNvPr id="1026" name="Picture 2" descr="\\Europe.Intranet\DFSNL\P\UD\001139\M06C349\Desktop\0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63364"/>
            <a:ext cx="10826824" cy="439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9512" y="244015"/>
            <a:ext cx="576064" cy="6264696"/>
          </a:xfrm>
          <a:prstGeom prst="rect">
            <a:avLst/>
          </a:prstGeom>
          <a:gradFill flip="none" rotWithShape="1">
            <a:gsLst>
              <a:gs pos="51000">
                <a:srgbClr val="FF6200"/>
              </a:gs>
              <a:gs pos="0">
                <a:srgbClr val="FF6200"/>
              </a:gs>
              <a:gs pos="100000">
                <a:srgbClr val="FF0000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96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A customer </a:t>
            </a:r>
            <a:r>
              <a:rPr lang="nl-NL" b="1" dirty="0" err="1"/>
              <a:t>journey</a:t>
            </a:r>
            <a:r>
              <a:rPr lang="nl-NL" b="1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Marie is 42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lives</a:t>
            </a:r>
            <a:r>
              <a:rPr lang="nl-NL" dirty="0"/>
              <a:t> in Amstelveen. </a:t>
            </a:r>
            <a:r>
              <a:rPr lang="nl-NL" dirty="0" err="1"/>
              <a:t>She</a:t>
            </a:r>
            <a:r>
              <a:rPr lang="nl-NL" dirty="0"/>
              <a:t> wants </a:t>
            </a:r>
            <a:r>
              <a:rPr lang="nl-NL" dirty="0" err="1"/>
              <a:t>to</a:t>
            </a:r>
            <a:r>
              <a:rPr lang="nl-NL" dirty="0"/>
              <a:t> move </a:t>
            </a:r>
            <a:r>
              <a:rPr lang="nl-NL" dirty="0" err="1"/>
              <a:t>with</a:t>
            </a:r>
            <a:r>
              <a:rPr lang="nl-NL" dirty="0"/>
              <a:t> her family </a:t>
            </a:r>
            <a:r>
              <a:rPr lang="nl-NL" dirty="0" err="1"/>
              <a:t>to</a:t>
            </a:r>
            <a:r>
              <a:rPr lang="nl-NL" dirty="0"/>
              <a:t> Enkhuizen!</a:t>
            </a:r>
          </a:p>
          <a:p>
            <a:r>
              <a:rPr lang="nl-NL" dirty="0"/>
              <a:t>Marie has a </a:t>
            </a:r>
            <a:r>
              <a:rPr lang="nl-NL" dirty="0" err="1"/>
              <a:t>mortgage</a:t>
            </a:r>
            <a:r>
              <a:rPr lang="nl-NL" dirty="0"/>
              <a:t> of 250.000, her </a:t>
            </a:r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balance</a:t>
            </a:r>
            <a:r>
              <a:rPr lang="nl-NL" dirty="0"/>
              <a:t> is 300</a:t>
            </a:r>
          </a:p>
          <a:p>
            <a:r>
              <a:rPr lang="nl-NL" dirty="0"/>
              <a:t>Marie is at home, </a:t>
            </a:r>
            <a:r>
              <a:rPr lang="nl-NL" dirty="0" err="1"/>
              <a:t>looking</a:t>
            </a:r>
            <a:r>
              <a:rPr lang="nl-NL" dirty="0"/>
              <a:t> at websites of </a:t>
            </a:r>
            <a:r>
              <a:rPr lang="nl-NL" dirty="0" err="1"/>
              <a:t>houses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sale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mortgage</a:t>
            </a:r>
            <a:r>
              <a:rPr lang="nl-NL" dirty="0"/>
              <a:t> providers.</a:t>
            </a:r>
          </a:p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she</a:t>
            </a:r>
            <a:r>
              <a:rPr lang="nl-NL" dirty="0"/>
              <a:t> </a:t>
            </a:r>
            <a:r>
              <a:rPr lang="nl-NL" dirty="0" err="1"/>
              <a:t>opens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ING site, </a:t>
            </a:r>
            <a:r>
              <a:rPr lang="nl-NL" dirty="0" err="1"/>
              <a:t>she</a:t>
            </a:r>
            <a:r>
              <a:rPr lang="nl-NL" dirty="0"/>
              <a:t> </a:t>
            </a:r>
            <a:r>
              <a:rPr lang="nl-NL" dirty="0" err="1"/>
              <a:t>immediately</a:t>
            </a:r>
            <a:r>
              <a:rPr lang="nl-NL" dirty="0"/>
              <a:t> </a:t>
            </a:r>
            <a:r>
              <a:rPr lang="nl-NL" dirty="0" err="1"/>
              <a:t>gets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interesting</a:t>
            </a:r>
            <a:r>
              <a:rPr lang="nl-NL" dirty="0"/>
              <a:t> </a:t>
            </a:r>
            <a:r>
              <a:rPr lang="nl-NL" dirty="0" err="1"/>
              <a:t>offering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mortgage</a:t>
            </a:r>
            <a:r>
              <a:rPr lang="nl-NL" dirty="0"/>
              <a:t> </a:t>
            </a:r>
            <a:r>
              <a:rPr lang="nl-NL" dirty="0" err="1"/>
              <a:t>advisory</a:t>
            </a:r>
            <a:r>
              <a:rPr lang="nl-NL" dirty="0"/>
              <a:t> meeting in her </a:t>
            </a:r>
            <a:r>
              <a:rPr lang="nl-NL" dirty="0" err="1"/>
              <a:t>neighborhood</a:t>
            </a:r>
            <a:r>
              <a:rPr lang="nl-NL" dirty="0"/>
              <a:t>!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36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… </a:t>
            </a:r>
            <a:r>
              <a:rPr lang="nl-NL" b="1" dirty="0" err="1"/>
              <a:t>the</a:t>
            </a:r>
            <a:r>
              <a:rPr lang="nl-NL" b="1" dirty="0"/>
              <a:t> </a:t>
            </a:r>
            <a:r>
              <a:rPr lang="nl-NL" b="1" dirty="0" err="1"/>
              <a:t>journey</a:t>
            </a:r>
            <a:r>
              <a:rPr lang="nl-NL" b="1" dirty="0"/>
              <a:t> </a:t>
            </a:r>
            <a:r>
              <a:rPr lang="nl-NL" b="1" dirty="0" err="1"/>
              <a:t>continues</a:t>
            </a:r>
            <a:endParaRPr lang="nl-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After</a:t>
            </a:r>
            <a:r>
              <a:rPr lang="nl-NL" dirty="0"/>
              <a:t> making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appointment</a:t>
            </a:r>
            <a:r>
              <a:rPr lang="nl-NL" dirty="0"/>
              <a:t> online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ING </a:t>
            </a:r>
            <a:r>
              <a:rPr lang="nl-NL" dirty="0" err="1"/>
              <a:t>advisor</a:t>
            </a:r>
            <a:r>
              <a:rPr lang="nl-NL" dirty="0"/>
              <a:t>, Marie </a:t>
            </a:r>
            <a:r>
              <a:rPr lang="nl-NL" dirty="0" err="1"/>
              <a:t>goes</a:t>
            </a:r>
            <a:r>
              <a:rPr lang="nl-NL" dirty="0"/>
              <a:t> out </a:t>
            </a:r>
            <a:r>
              <a:rPr lang="nl-NL" dirty="0" err="1"/>
              <a:t>for</a:t>
            </a:r>
            <a:r>
              <a:rPr lang="nl-NL" dirty="0"/>
              <a:t> shopping</a:t>
            </a:r>
          </a:p>
          <a:p>
            <a:r>
              <a:rPr lang="nl-NL" dirty="0" err="1"/>
              <a:t>She</a:t>
            </a:r>
            <a:r>
              <a:rPr lang="nl-NL" dirty="0"/>
              <a:t> </a:t>
            </a:r>
            <a:r>
              <a:rPr lang="nl-NL" dirty="0" err="1"/>
              <a:t>buys</a:t>
            </a:r>
            <a:r>
              <a:rPr lang="nl-NL" dirty="0"/>
              <a:t>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groceries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household</a:t>
            </a:r>
            <a:r>
              <a:rPr lang="nl-NL" dirty="0"/>
              <a:t> equipment, </a:t>
            </a:r>
            <a:r>
              <a:rPr lang="nl-NL" dirty="0" err="1"/>
              <a:t>for</a:t>
            </a:r>
            <a:r>
              <a:rPr lang="nl-NL" dirty="0"/>
              <a:t> 62 </a:t>
            </a:r>
            <a:r>
              <a:rPr lang="nl-NL" dirty="0" err="1"/>
              <a:t>euros</a:t>
            </a:r>
            <a:endParaRPr lang="nl-NL" dirty="0"/>
          </a:p>
          <a:p>
            <a:r>
              <a:rPr lang="nl-NL" dirty="0" err="1"/>
              <a:t>She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buys</a:t>
            </a:r>
            <a:r>
              <a:rPr lang="nl-NL" dirty="0"/>
              <a:t> a </a:t>
            </a:r>
            <a:r>
              <a:rPr lang="nl-NL" dirty="0" err="1"/>
              <a:t>nice</a:t>
            </a:r>
            <a:r>
              <a:rPr lang="nl-NL" dirty="0"/>
              <a:t> pair of jeans </a:t>
            </a:r>
            <a:r>
              <a:rPr lang="nl-NL" dirty="0" err="1"/>
              <a:t>for</a:t>
            </a:r>
            <a:r>
              <a:rPr lang="nl-NL" dirty="0"/>
              <a:t> 95 </a:t>
            </a:r>
            <a:r>
              <a:rPr lang="nl-NL" dirty="0" err="1"/>
              <a:t>euros</a:t>
            </a:r>
            <a:endParaRPr lang="nl-NL" dirty="0"/>
          </a:p>
          <a:p>
            <a:r>
              <a:rPr lang="nl-NL" dirty="0"/>
              <a:t>Marie </a:t>
            </a:r>
            <a:r>
              <a:rPr lang="nl-NL" dirty="0" err="1"/>
              <a:t>then</a:t>
            </a:r>
            <a:r>
              <a:rPr lang="nl-NL" dirty="0"/>
              <a:t> </a:t>
            </a:r>
            <a:r>
              <a:rPr lang="nl-NL" dirty="0" err="1"/>
              <a:t>sees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latest</a:t>
            </a:r>
            <a:r>
              <a:rPr lang="nl-NL" dirty="0"/>
              <a:t> model iPhone, </a:t>
            </a:r>
            <a:r>
              <a:rPr lang="nl-NL" dirty="0" err="1"/>
              <a:t>she</a:t>
            </a:r>
            <a:r>
              <a:rPr lang="nl-NL" dirty="0"/>
              <a:t> wants </a:t>
            </a:r>
            <a:r>
              <a:rPr lang="nl-NL" dirty="0" err="1"/>
              <a:t>it</a:t>
            </a:r>
            <a:r>
              <a:rPr lang="nl-NL" dirty="0"/>
              <a:t>!</a:t>
            </a:r>
          </a:p>
          <a:p>
            <a:r>
              <a:rPr lang="nl-NL" dirty="0" err="1"/>
              <a:t>Sensible</a:t>
            </a:r>
            <a:r>
              <a:rPr lang="nl-NL" dirty="0"/>
              <a:t> as </a:t>
            </a:r>
            <a:r>
              <a:rPr lang="nl-NL" dirty="0" err="1"/>
              <a:t>she</a:t>
            </a:r>
            <a:r>
              <a:rPr lang="nl-NL" dirty="0"/>
              <a:t> is, Marie </a:t>
            </a:r>
            <a:r>
              <a:rPr lang="nl-NL" dirty="0" err="1"/>
              <a:t>opens</a:t>
            </a:r>
            <a:r>
              <a:rPr lang="nl-NL" dirty="0"/>
              <a:t> her mobile ING app, </a:t>
            </a:r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she</a:t>
            </a:r>
            <a:r>
              <a:rPr lang="nl-NL" dirty="0"/>
              <a:t> </a:t>
            </a:r>
            <a:r>
              <a:rPr lang="nl-NL" dirty="0" err="1"/>
              <a:t>immediately</a:t>
            </a:r>
            <a:r>
              <a:rPr lang="nl-NL" dirty="0"/>
              <a:t> </a:t>
            </a:r>
            <a:r>
              <a:rPr lang="nl-NL" dirty="0" err="1"/>
              <a:t>sees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effect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such</a:t>
            </a:r>
            <a:r>
              <a:rPr lang="nl-NL" dirty="0"/>
              <a:t> a large </a:t>
            </a:r>
            <a:r>
              <a:rPr lang="nl-NL" dirty="0" err="1"/>
              <a:t>purchase</a:t>
            </a:r>
            <a:r>
              <a:rPr lang="nl-NL" dirty="0"/>
              <a:t> </a:t>
            </a:r>
            <a:r>
              <a:rPr lang="nl-NL" dirty="0" err="1"/>
              <a:t>would</a:t>
            </a:r>
            <a:r>
              <a:rPr lang="nl-NL" dirty="0"/>
              <a:t> have: </a:t>
            </a:r>
            <a:r>
              <a:rPr lang="nl-NL" dirty="0" err="1"/>
              <a:t>she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have a </a:t>
            </a:r>
            <a:r>
              <a:rPr lang="nl-NL" dirty="0" err="1"/>
              <a:t>negative</a:t>
            </a:r>
            <a:r>
              <a:rPr lang="nl-NL" dirty="0"/>
              <a:t> </a:t>
            </a:r>
            <a:r>
              <a:rPr lang="nl-NL" dirty="0" err="1"/>
              <a:t>balance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end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month</a:t>
            </a:r>
            <a:r>
              <a:rPr lang="nl-NL" dirty="0"/>
              <a:t>.</a:t>
            </a:r>
          </a:p>
          <a:p>
            <a:r>
              <a:rPr lang="nl-NL" dirty="0"/>
              <a:t>ING presents her </a:t>
            </a:r>
            <a:r>
              <a:rPr lang="nl-NL" dirty="0" err="1"/>
              <a:t>the</a:t>
            </a:r>
            <a:r>
              <a:rPr lang="nl-NL" dirty="0"/>
              <a:t> option </a:t>
            </a:r>
            <a:r>
              <a:rPr lang="nl-NL" dirty="0" err="1"/>
              <a:t>to</a:t>
            </a:r>
            <a:r>
              <a:rPr lang="nl-NL" dirty="0"/>
              <a:t> take money of her </a:t>
            </a:r>
            <a:r>
              <a:rPr lang="nl-NL" dirty="0" err="1"/>
              <a:t>savings</a:t>
            </a:r>
            <a:r>
              <a:rPr lang="nl-NL" dirty="0"/>
              <a:t> account, but </a:t>
            </a:r>
            <a:r>
              <a:rPr lang="nl-NL" dirty="0" err="1"/>
              <a:t>she</a:t>
            </a:r>
            <a:r>
              <a:rPr lang="nl-NL" dirty="0"/>
              <a:t> </a:t>
            </a:r>
            <a:r>
              <a:rPr lang="nl-NL" dirty="0" err="1"/>
              <a:t>decides</a:t>
            </a:r>
            <a:r>
              <a:rPr lang="nl-NL" dirty="0"/>
              <a:t> </a:t>
            </a:r>
            <a:r>
              <a:rPr lang="nl-NL" dirty="0" err="1"/>
              <a:t>she’ll</a:t>
            </a:r>
            <a:r>
              <a:rPr lang="nl-NL" dirty="0"/>
              <a:t> get </a:t>
            </a:r>
            <a:r>
              <a:rPr lang="nl-NL" dirty="0" err="1"/>
              <a:t>the</a:t>
            </a:r>
            <a:r>
              <a:rPr lang="nl-NL" dirty="0"/>
              <a:t> iPhone next time.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791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How </a:t>
            </a:r>
            <a:r>
              <a:rPr lang="nl-NL" b="1" dirty="0" smtClean="0"/>
              <a:t>is </a:t>
            </a:r>
            <a:r>
              <a:rPr lang="nl-NL" b="1" dirty="0" err="1"/>
              <a:t>this</a:t>
            </a:r>
            <a:r>
              <a:rPr lang="nl-NL" b="1" dirty="0"/>
              <a:t> </a:t>
            </a:r>
            <a:r>
              <a:rPr lang="nl-NL" b="1" dirty="0" err="1"/>
              <a:t>possible</a:t>
            </a:r>
            <a:r>
              <a:rPr lang="nl-NL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Traditional ‘</a:t>
            </a:r>
            <a:r>
              <a:rPr lang="nl-NL" dirty="0" err="1" smtClean="0"/>
              <a:t>Static</a:t>
            </a:r>
            <a:r>
              <a:rPr lang="nl-NL" dirty="0"/>
              <a:t>’/batch data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ING’s</a:t>
            </a:r>
            <a:r>
              <a:rPr lang="nl-NL" dirty="0"/>
              <a:t> backend systems </a:t>
            </a:r>
            <a:r>
              <a:rPr lang="nl-NL" dirty="0" err="1"/>
              <a:t>provide</a:t>
            </a:r>
            <a:r>
              <a:rPr lang="nl-NL" dirty="0"/>
              <a:t> </a:t>
            </a:r>
            <a:r>
              <a:rPr lang="nl-NL" dirty="0" err="1"/>
              <a:t>insight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Marie’s</a:t>
            </a:r>
            <a:r>
              <a:rPr lang="nl-NL" dirty="0"/>
              <a:t> financial </a:t>
            </a:r>
            <a:r>
              <a:rPr lang="nl-NL" dirty="0" err="1"/>
              <a:t>situation</a:t>
            </a:r>
            <a:r>
              <a:rPr lang="nl-NL" dirty="0"/>
              <a:t>.</a:t>
            </a:r>
          </a:p>
          <a:p>
            <a:r>
              <a:rPr lang="nl-NL" dirty="0" err="1"/>
              <a:t>This</a:t>
            </a:r>
            <a:r>
              <a:rPr lang="nl-NL" dirty="0"/>
              <a:t> data is </a:t>
            </a:r>
            <a:r>
              <a:rPr lang="nl-NL" dirty="0" err="1"/>
              <a:t>combined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real-time data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websites </a:t>
            </a:r>
            <a:r>
              <a:rPr lang="nl-NL" dirty="0" err="1"/>
              <a:t>she</a:t>
            </a:r>
            <a:r>
              <a:rPr lang="nl-NL" dirty="0"/>
              <a:t> </a:t>
            </a:r>
            <a:r>
              <a:rPr lang="nl-NL" dirty="0" err="1"/>
              <a:t>visits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her </a:t>
            </a:r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location</a:t>
            </a:r>
            <a:endParaRPr lang="nl-NL" dirty="0"/>
          </a:p>
          <a:p>
            <a:r>
              <a:rPr lang="nl-NL" dirty="0"/>
              <a:t>The 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i="1" dirty="0" err="1"/>
              <a:t>knows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Marie is </a:t>
            </a:r>
            <a:r>
              <a:rPr lang="nl-NL" dirty="0" err="1"/>
              <a:t>interested</a:t>
            </a:r>
            <a:r>
              <a:rPr lang="nl-NL" dirty="0"/>
              <a:t> in </a:t>
            </a:r>
            <a:r>
              <a:rPr lang="nl-NL" dirty="0" err="1"/>
              <a:t>houses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mortgages</a:t>
            </a:r>
            <a:r>
              <a:rPr lang="nl-NL" dirty="0"/>
              <a:t>. </a:t>
            </a:r>
            <a:r>
              <a:rPr lang="nl-NL" dirty="0" err="1"/>
              <a:t>So</a:t>
            </a:r>
            <a:r>
              <a:rPr lang="nl-NL" dirty="0"/>
              <a:t>, </a:t>
            </a:r>
            <a:r>
              <a:rPr lang="nl-NL" dirty="0" err="1"/>
              <a:t>the</a:t>
            </a:r>
            <a:r>
              <a:rPr lang="nl-NL" dirty="0"/>
              <a:t> content of </a:t>
            </a:r>
            <a:r>
              <a:rPr lang="nl-NL" dirty="0" err="1"/>
              <a:t>ING’s</a:t>
            </a:r>
            <a:r>
              <a:rPr lang="nl-NL" dirty="0"/>
              <a:t> homepage is </a:t>
            </a:r>
            <a:r>
              <a:rPr lang="nl-NL" dirty="0" err="1"/>
              <a:t>adjusted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her </a:t>
            </a:r>
            <a:r>
              <a:rPr lang="nl-NL" dirty="0" err="1"/>
              <a:t>needs</a:t>
            </a:r>
            <a:r>
              <a:rPr lang="nl-NL" dirty="0"/>
              <a:t>.</a:t>
            </a:r>
          </a:p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she</a:t>
            </a:r>
            <a:r>
              <a:rPr lang="nl-NL" dirty="0"/>
              <a:t> </a:t>
            </a:r>
            <a:r>
              <a:rPr lang="nl-NL" dirty="0" err="1"/>
              <a:t>goes</a:t>
            </a:r>
            <a:r>
              <a:rPr lang="nl-NL" dirty="0"/>
              <a:t> shopping, the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different </a:t>
            </a:r>
            <a:r>
              <a:rPr lang="nl-NL" dirty="0" smtClean="0"/>
              <a:t>real-time </a:t>
            </a:r>
            <a:r>
              <a:rPr lang="nl-NL" dirty="0"/>
              <a:t>data: </a:t>
            </a:r>
            <a:r>
              <a:rPr lang="nl-NL" dirty="0" err="1"/>
              <a:t>she</a:t>
            </a:r>
            <a:r>
              <a:rPr lang="nl-NL" dirty="0"/>
              <a:t> is at a shop, </a:t>
            </a:r>
            <a:r>
              <a:rPr lang="nl-NL" dirty="0" err="1"/>
              <a:t>she</a:t>
            </a:r>
            <a:r>
              <a:rPr lang="nl-NL" dirty="0"/>
              <a:t> has </a:t>
            </a:r>
            <a:r>
              <a:rPr lang="nl-NL" dirty="0" err="1"/>
              <a:t>recently</a:t>
            </a:r>
            <a:r>
              <a:rPr lang="nl-NL" dirty="0"/>
              <a:t> made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purchases</a:t>
            </a:r>
            <a:r>
              <a:rPr lang="nl-NL" dirty="0"/>
              <a:t>.</a:t>
            </a:r>
          </a:p>
          <a:p>
            <a:r>
              <a:rPr lang="nl-NL" dirty="0" err="1"/>
              <a:t>Now</a:t>
            </a:r>
            <a:r>
              <a:rPr lang="nl-NL" dirty="0"/>
              <a:t>, </a:t>
            </a:r>
            <a:r>
              <a:rPr lang="nl-NL" dirty="0" err="1"/>
              <a:t>it’s</a:t>
            </a:r>
            <a:r>
              <a:rPr lang="nl-NL" dirty="0"/>
              <a:t> far more </a:t>
            </a:r>
            <a:r>
              <a:rPr lang="nl-NL" dirty="0" err="1"/>
              <a:t>likely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Marie is </a:t>
            </a:r>
            <a:r>
              <a:rPr lang="nl-NL" dirty="0" err="1"/>
              <a:t>interested</a:t>
            </a:r>
            <a:r>
              <a:rPr lang="nl-NL" dirty="0"/>
              <a:t> in her account </a:t>
            </a:r>
            <a:r>
              <a:rPr lang="nl-NL" dirty="0" err="1"/>
              <a:t>balance</a:t>
            </a:r>
            <a:r>
              <a:rPr lang="nl-NL" dirty="0"/>
              <a:t>, </a:t>
            </a:r>
            <a:r>
              <a:rPr lang="nl-NL" dirty="0" err="1"/>
              <a:t>forecasted</a:t>
            </a:r>
            <a:r>
              <a:rPr lang="nl-NL" dirty="0"/>
              <a:t> financial </a:t>
            </a:r>
            <a:r>
              <a:rPr lang="nl-NL" dirty="0" err="1"/>
              <a:t>situation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maybe</a:t>
            </a:r>
            <a:r>
              <a:rPr lang="nl-NL" dirty="0"/>
              <a:t> even </a:t>
            </a:r>
            <a:r>
              <a:rPr lang="nl-NL" dirty="0" err="1"/>
              <a:t>offerings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short-term </a:t>
            </a:r>
            <a:r>
              <a:rPr lang="nl-NL" dirty="0" err="1"/>
              <a:t>loans</a:t>
            </a:r>
            <a:r>
              <a:rPr lang="nl-NL" dirty="0"/>
              <a:t>!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0948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State-of-the-art </a:t>
            </a:r>
            <a:r>
              <a:rPr lang="nl-NL" b="1" dirty="0" err="1"/>
              <a:t>architecture</a:t>
            </a:r>
            <a:r>
              <a:rPr lang="nl-NL" b="1" dirty="0"/>
              <a:t> </a:t>
            </a:r>
            <a:r>
              <a:rPr lang="nl-NL" b="1" dirty="0" err="1" smtClean="0"/>
              <a:t>and</a:t>
            </a:r>
            <a:r>
              <a:rPr lang="nl-NL" b="1" dirty="0" smtClean="0"/>
              <a:t> design </a:t>
            </a:r>
            <a:r>
              <a:rPr lang="nl-NL" b="1" dirty="0" err="1"/>
              <a:t>patterns</a:t>
            </a:r>
            <a:endParaRPr lang="nl-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Lambda</a:t>
            </a:r>
            <a:r>
              <a:rPr lang="nl-NL" dirty="0" smtClean="0"/>
              <a:t> </a:t>
            </a:r>
            <a:r>
              <a:rPr lang="nl-NL" dirty="0"/>
              <a:t>Architecture (</a:t>
            </a:r>
            <a:r>
              <a:rPr lang="nl-NL" dirty="0" err="1"/>
              <a:t>combining</a:t>
            </a:r>
            <a:r>
              <a:rPr lang="nl-NL" dirty="0"/>
              <a:t> batch &amp; real-time)</a:t>
            </a:r>
          </a:p>
          <a:p>
            <a:r>
              <a:rPr lang="nl-NL" dirty="0"/>
              <a:t>In-memory Analytics</a:t>
            </a:r>
          </a:p>
          <a:p>
            <a:r>
              <a:rPr lang="nl-NL" dirty="0" err="1" smtClean="0"/>
              <a:t>Fast</a:t>
            </a:r>
            <a:r>
              <a:rPr lang="nl-NL" dirty="0" smtClean="0"/>
              <a:t> </a:t>
            </a:r>
            <a:r>
              <a:rPr lang="nl-NL" dirty="0"/>
              <a:t>data processing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smtClean="0"/>
              <a:t>Actors</a:t>
            </a:r>
          </a:p>
          <a:p>
            <a:r>
              <a:rPr lang="nl-NL" dirty="0" err="1" smtClean="0"/>
              <a:t>CJ</a:t>
            </a:r>
            <a:r>
              <a:rPr lang="nl-NL" dirty="0" smtClean="0"/>
              <a:t> </a:t>
            </a:r>
            <a:r>
              <a:rPr lang="nl-NL" dirty="0" err="1" smtClean="0"/>
              <a:t>touchpoint</a:t>
            </a:r>
            <a:r>
              <a:rPr lang="nl-NL" dirty="0" smtClean="0"/>
              <a:t>/</a:t>
            </a:r>
            <a:r>
              <a:rPr lang="nl-NL" dirty="0" err="1" smtClean="0"/>
              <a:t>omnichannel</a:t>
            </a:r>
            <a:r>
              <a:rPr lang="nl-NL" dirty="0" smtClean="0"/>
              <a:t> </a:t>
            </a:r>
            <a:r>
              <a:rPr lang="nl-NL" dirty="0" err="1" smtClean="0"/>
              <a:t>principles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623" y="1153528"/>
            <a:ext cx="2896554" cy="242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85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 flipH="1">
            <a:off x="2517844" y="1453896"/>
            <a:ext cx="4261" cy="5148389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Technology stack</a:t>
            </a:r>
            <a:endParaRPr lang="nl-NL" b="1" dirty="0"/>
          </a:p>
        </p:txBody>
      </p:sp>
      <p:sp>
        <p:nvSpPr>
          <p:cNvPr id="4" name="Rectangle 3"/>
          <p:cNvSpPr/>
          <p:nvPr/>
        </p:nvSpPr>
        <p:spPr>
          <a:xfrm>
            <a:off x="2834640" y="1690688"/>
            <a:ext cx="2052794" cy="3064192"/>
          </a:xfrm>
          <a:prstGeom prst="rect">
            <a:avLst/>
          </a:prstGeom>
          <a:solidFill>
            <a:srgbClr val="FF6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dirty="0" err="1"/>
              <a:t>Rule</a:t>
            </a:r>
            <a:r>
              <a:rPr lang="nl-NL" dirty="0"/>
              <a:t> Engine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48995" y="1690688"/>
            <a:ext cx="1924207" cy="3064192"/>
          </a:xfrm>
          <a:prstGeom prst="rect">
            <a:avLst/>
          </a:prstGeom>
          <a:solidFill>
            <a:srgbClr val="FF6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dirty="0"/>
              <a:t>Data Sources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7048" y="1690688"/>
            <a:ext cx="1932432" cy="3064192"/>
          </a:xfrm>
          <a:prstGeom prst="rect">
            <a:avLst/>
          </a:prstGeom>
          <a:solidFill>
            <a:srgbClr val="FF6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dirty="0" err="1"/>
              <a:t>Prediction</a:t>
            </a:r>
            <a:r>
              <a:rPr lang="nl-NL" dirty="0"/>
              <a:t> Engine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7502040" y="1690688"/>
            <a:ext cx="1932432" cy="3064192"/>
          </a:xfrm>
          <a:prstGeom prst="rect">
            <a:avLst/>
          </a:prstGeom>
          <a:solidFill>
            <a:srgbClr val="FF6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dirty="0"/>
              <a:t>API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0928" y="1690688"/>
            <a:ext cx="1932432" cy="3064192"/>
          </a:xfrm>
          <a:prstGeom prst="rect">
            <a:avLst/>
          </a:prstGeom>
          <a:solidFill>
            <a:srgbClr val="FF6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dirty="0"/>
              <a:t>App</a:t>
            </a:r>
          </a:p>
          <a:p>
            <a:pPr algn="ctr"/>
            <a:r>
              <a:rPr lang="nl-NL" dirty="0"/>
              <a:t>Website</a:t>
            </a:r>
          </a:p>
        </p:txBody>
      </p:sp>
      <p:sp>
        <p:nvSpPr>
          <p:cNvPr id="9" name="Can 8"/>
          <p:cNvSpPr/>
          <p:nvPr/>
        </p:nvSpPr>
        <p:spPr>
          <a:xfrm>
            <a:off x="5905736" y="5153456"/>
            <a:ext cx="3273552" cy="1499616"/>
          </a:xfrm>
          <a:prstGeom prst="ca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Pentagon 9"/>
          <p:cNvSpPr/>
          <p:nvPr/>
        </p:nvSpPr>
        <p:spPr>
          <a:xfrm>
            <a:off x="1853564" y="2466342"/>
            <a:ext cx="1429131" cy="1075689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" name="Straight Connector 12"/>
          <p:cNvCxnSpPr/>
          <p:nvPr/>
        </p:nvCxnSpPr>
        <p:spPr>
          <a:xfrm>
            <a:off x="9571176" y="1380744"/>
            <a:ext cx="0" cy="5293106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054" y="5633771"/>
            <a:ext cx="1170813" cy="786239"/>
          </a:xfrm>
          <a:prstGeom prst="rect">
            <a:avLst/>
          </a:prstGeom>
        </p:spPr>
      </p:pic>
      <p:pic>
        <p:nvPicPr>
          <p:cNvPr id="1028" name="Picture 4" descr="http://inquidia.com/sites/default/files/sp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806" y="3441764"/>
            <a:ext cx="1404366" cy="74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en/thumb/5/5e/Akka_toolkit_logo.svg/1280px-Akka_toolkit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648" y="3542031"/>
            <a:ext cx="1829263" cy="75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https://upload.wikimedia.org/wikipedia/en/thumb/5/5e/Akka_toolkit_logo.svg/1280px-Akka_toolkit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101" y="3470465"/>
            <a:ext cx="1829263" cy="75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https://upload.wikimedia.org/wikipedia/en/thumb/5/5e/Akka_toolkit_logo.svg/1280px-Akka_toolkit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36" y="3631581"/>
            <a:ext cx="1829263" cy="75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odeschunks.com/wp-content/uploads/2015/10/angularj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144" y="286958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vn.apache.org/repos/asf/kafka/site/logos/kafka-logo-tal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698" y="2476343"/>
            <a:ext cx="863131" cy="93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Pentagon 22"/>
          <p:cNvSpPr/>
          <p:nvPr/>
        </p:nvSpPr>
        <p:spPr>
          <a:xfrm>
            <a:off x="4538282" y="2466341"/>
            <a:ext cx="1429131" cy="1075689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4" name="Picture 10" descr="https://svn.apache.org/repos/asf/kafka/site/logos/kafka-logo-tal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460" y="2473475"/>
            <a:ext cx="863131" cy="93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Pentagon 24"/>
          <p:cNvSpPr/>
          <p:nvPr/>
        </p:nvSpPr>
        <p:spPr>
          <a:xfrm rot="16200000">
            <a:off x="8037143" y="4704076"/>
            <a:ext cx="895000" cy="274009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Pentagon 25"/>
          <p:cNvSpPr/>
          <p:nvPr/>
        </p:nvSpPr>
        <p:spPr>
          <a:xfrm>
            <a:off x="9194537" y="3100365"/>
            <a:ext cx="816674" cy="173271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Pentagon 27"/>
          <p:cNvSpPr/>
          <p:nvPr/>
        </p:nvSpPr>
        <p:spPr>
          <a:xfrm rot="5400000">
            <a:off x="6225869" y="4704076"/>
            <a:ext cx="895000" cy="274009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743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So</a:t>
            </a:r>
            <a:r>
              <a:rPr lang="nl-NL" b="1" dirty="0"/>
              <a:t>, </a:t>
            </a:r>
            <a:r>
              <a:rPr lang="nl-NL" b="1" dirty="0" err="1"/>
              <a:t>what</a:t>
            </a:r>
            <a:r>
              <a:rPr lang="nl-NL" b="1" dirty="0"/>
              <a:t> </a:t>
            </a:r>
            <a:r>
              <a:rPr lang="nl-NL" b="1" dirty="0" err="1" smtClean="0"/>
              <a:t>for</a:t>
            </a:r>
            <a:r>
              <a:rPr lang="nl-NL" b="1" dirty="0" smtClean="0"/>
              <a:t> </a:t>
            </a:r>
            <a:r>
              <a:rPr lang="nl-NL" b="1" dirty="0" err="1" smtClean="0"/>
              <a:t>customers</a:t>
            </a:r>
            <a:r>
              <a:rPr lang="nl-NL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>
              <a:buFont typeface="Wingdings"/>
              <a:buChar char="à"/>
            </a:pPr>
            <a:r>
              <a:rPr lang="nl-NL" dirty="0" smtClean="0">
                <a:sym typeface="Wingdings" panose="05000000000000000000" pitchFamily="2" charset="2"/>
              </a:rPr>
              <a:t>Relevant</a:t>
            </a:r>
            <a:r>
              <a:rPr lang="nl-NL" dirty="0">
                <a:sym typeface="Wingdings" panose="05000000000000000000" pitchFamily="2" charset="2"/>
              </a:rPr>
              <a:t>, personal </a:t>
            </a:r>
            <a:r>
              <a:rPr lang="nl-NL" dirty="0" err="1" smtClean="0">
                <a:sym typeface="Wingdings" panose="05000000000000000000" pitchFamily="2" charset="2"/>
              </a:rPr>
              <a:t>intreactions</a:t>
            </a:r>
            <a:r>
              <a:rPr lang="nl-NL" dirty="0" smtClean="0">
                <a:sym typeface="Wingdings" panose="05000000000000000000" pitchFamily="2" charset="2"/>
              </a:rPr>
              <a:t> NOW!</a:t>
            </a:r>
            <a:endParaRPr lang="nl-NL" dirty="0" smtClean="0">
              <a:sym typeface="Wingdings" panose="05000000000000000000" pitchFamily="2" charset="2"/>
            </a:endParaRPr>
          </a:p>
          <a:p>
            <a:pPr lvl="1"/>
            <a:r>
              <a:rPr lang="nl-NL" dirty="0" err="1"/>
              <a:t>Personalized</a:t>
            </a:r>
            <a:r>
              <a:rPr lang="nl-NL" dirty="0"/>
              <a:t> content</a:t>
            </a:r>
          </a:p>
          <a:p>
            <a:pPr lvl="1"/>
            <a:r>
              <a:rPr lang="nl-NL" dirty="0"/>
              <a:t>Real-time updates, </a:t>
            </a:r>
            <a:r>
              <a:rPr lang="nl-NL" dirty="0" err="1"/>
              <a:t>pushed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necessary</a:t>
            </a:r>
            <a:endParaRPr lang="nl-NL" dirty="0"/>
          </a:p>
          <a:p>
            <a:pPr lvl="2">
              <a:buFont typeface="Wingdings"/>
              <a:buChar char="à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996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 smtClean="0"/>
              <a:t>And</a:t>
            </a:r>
            <a:r>
              <a:rPr lang="nl-NL" b="1" dirty="0" smtClean="0"/>
              <a:t> </a:t>
            </a:r>
            <a:r>
              <a:rPr lang="nl-NL" b="1" dirty="0" err="1" smtClean="0"/>
              <a:t>this</a:t>
            </a:r>
            <a:r>
              <a:rPr lang="nl-NL" b="1" dirty="0" smtClean="0"/>
              <a:t> is </a:t>
            </a:r>
            <a:r>
              <a:rPr lang="nl-NL" b="1" dirty="0" err="1" smtClean="0"/>
              <a:t>our</a:t>
            </a:r>
            <a:r>
              <a:rPr lang="nl-NL" b="1" dirty="0" smtClean="0"/>
              <a:t> team! </a:t>
            </a:r>
            <a:r>
              <a:rPr lang="nl-NL" b="1" dirty="0" smtClean="0">
                <a:sym typeface="Wingdings" panose="05000000000000000000" pitchFamily="2" charset="2"/>
              </a:rPr>
              <a:t></a:t>
            </a:r>
            <a:endParaRPr lang="nl-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050" name="Picture 2" descr="IMG-20160322-WA0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011" y="1526807"/>
            <a:ext cx="6861242" cy="514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00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Microsoft Office PowerPoint</Application>
  <PresentationFormat>Custom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SparkING</vt:lpstr>
      <vt:lpstr>CJ Touchpints</vt:lpstr>
      <vt:lpstr>A customer journey…</vt:lpstr>
      <vt:lpstr>… the journey continues</vt:lpstr>
      <vt:lpstr>How is this possible?</vt:lpstr>
      <vt:lpstr>State-of-the-art architecture and design patterns</vt:lpstr>
      <vt:lpstr>Technology stack</vt:lpstr>
      <vt:lpstr>So, what for customers?</vt:lpstr>
      <vt:lpstr>And this is our team!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SparkING</dc:title>
  <dc:creator>Bas Geerdink</dc:creator>
  <cp:lastModifiedBy>Alemi Neissi, H. (Hoda)</cp:lastModifiedBy>
  <cp:revision>40</cp:revision>
  <dcterms:created xsi:type="dcterms:W3CDTF">2016-03-23T11:03:17Z</dcterms:created>
  <dcterms:modified xsi:type="dcterms:W3CDTF">2016-03-23T13:48:36Z</dcterms:modified>
</cp:coreProperties>
</file>