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bhishi2307/Edunet-Water-Quality-Prediction-Week-3.gi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5067E9C-C7B9-4476-9708-CBB3F66FD892}"/>
              </a:ext>
            </a:extLst>
          </p:cNvPr>
          <p:cNvSpPr txBox="1"/>
          <p:nvPr/>
        </p:nvSpPr>
        <p:spPr>
          <a:xfrm>
            <a:off x="5069944" y="2217420"/>
            <a:ext cx="5103845" cy="1077218"/>
          </a:xfrm>
          <a:prstGeom prst="rect">
            <a:avLst/>
          </a:prstGeom>
          <a:noFill/>
        </p:spPr>
        <p:txBody>
          <a:bodyPr wrap="square" rtlCol="0">
            <a:spAutoFit/>
          </a:bodyPr>
          <a:lstStyle/>
          <a:p>
            <a:pPr algn="r"/>
            <a:r>
              <a:rPr lang="en-US" sz="3200" b="1" dirty="0">
                <a:solidFill>
                  <a:schemeClr val="bg1"/>
                </a:solidFill>
                <a:latin typeface="Calibri" panose="020F0502020204030204" pitchFamily="34" charset="0"/>
                <a:cs typeface="Times New Roman" panose="02020603050405020304" pitchFamily="18" charset="0"/>
              </a:rPr>
              <a:t>Water Quality Prediction using Artificial Intelligence</a:t>
            </a:r>
            <a:r>
              <a:rPr lang="en-IN" sz="3200" b="1" dirty="0">
                <a:solidFill>
                  <a:schemeClr val="bg1"/>
                </a:solidFill>
                <a:latin typeface="Calibri" panose="020F0502020204030204" pitchFamily="34" charset="0"/>
                <a:cs typeface="Times New Roman" panose="02020603050405020304" pitchFamily="18" charset="0"/>
              </a:rPr>
              <a:t> </a:t>
            </a:r>
            <a:endParaRPr lang="en-US" sz="32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9" name="TextBox 8">
            <a:extLst>
              <a:ext uri="{FF2B5EF4-FFF2-40B4-BE49-F238E27FC236}">
                <a16:creationId xmlns:a16="http://schemas.microsoft.com/office/drawing/2014/main" id="{6A30642E-7760-D17D-F8C0-7C312120012A}"/>
              </a:ext>
            </a:extLst>
          </p:cNvPr>
          <p:cNvSpPr txBox="1"/>
          <p:nvPr/>
        </p:nvSpPr>
        <p:spPr>
          <a:xfrm>
            <a:off x="5626544" y="3507998"/>
            <a:ext cx="5281749" cy="830997"/>
          </a:xfrm>
          <a:prstGeom prst="rect">
            <a:avLst/>
          </a:prstGeom>
          <a:noFill/>
        </p:spPr>
        <p:txBody>
          <a:bodyPr wrap="square">
            <a:spAutoFit/>
          </a:bodyPr>
          <a:lstStyle/>
          <a:p>
            <a:r>
              <a:rPr lang="en-IN" sz="2400" b="1" dirty="0">
                <a:solidFill>
                  <a:schemeClr val="bg1">
                    <a:lumMod val="95000"/>
                  </a:schemeClr>
                </a:solidFill>
              </a:rPr>
              <a:t>Name: Abhishi Rathore</a:t>
            </a:r>
          </a:p>
          <a:p>
            <a:r>
              <a:rPr lang="en-IN" sz="2400" b="1" dirty="0">
                <a:solidFill>
                  <a:schemeClr val="bg1">
                    <a:lumMod val="95000"/>
                  </a:schemeClr>
                </a:solidFill>
              </a:rPr>
              <a:t>ID: STU6824246333f991747199075</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2"/>
            <a:extLst>
              <a:ext uri="{FF2B5EF4-FFF2-40B4-BE49-F238E27FC236}">
                <a16:creationId xmlns:a16="http://schemas.microsoft.com/office/drawing/2014/main" id="{9C4E08BB-4E42-9964-7013-2BF8008C32EE}"/>
              </a:ext>
            </a:extLst>
          </p:cNvPr>
          <p:cNvSpPr txBox="1"/>
          <p:nvPr/>
        </p:nvSpPr>
        <p:spPr>
          <a:xfrm>
            <a:off x="213360" y="1429422"/>
            <a:ext cx="8730615" cy="379656"/>
          </a:xfrm>
          <a:prstGeom prst="rect">
            <a:avLst/>
          </a:prstGeom>
          <a:noFill/>
        </p:spPr>
        <p:txBody>
          <a:bodyPr wrap="square">
            <a:spAutoFit/>
          </a:bodyPr>
          <a:lstStyle/>
          <a:p>
            <a:r>
              <a:rPr lang="en-IN" b="1" dirty="0"/>
              <a:t>GitHub Link:</a:t>
            </a:r>
            <a:endParaRPr lang="en-IN" dirty="0"/>
          </a:p>
        </p:txBody>
      </p:sp>
      <p:sp>
        <p:nvSpPr>
          <p:cNvPr id="7" name="TextBox 6">
            <a:extLst>
              <a:ext uri="{FF2B5EF4-FFF2-40B4-BE49-F238E27FC236}">
                <a16:creationId xmlns:a16="http://schemas.microsoft.com/office/drawing/2014/main" id="{2BA79A42-59F6-26BE-23E6-49511AA50E47}"/>
              </a:ext>
            </a:extLst>
          </p:cNvPr>
          <p:cNvSpPr txBox="1"/>
          <p:nvPr/>
        </p:nvSpPr>
        <p:spPr>
          <a:xfrm>
            <a:off x="1805940" y="1429422"/>
            <a:ext cx="8265795" cy="379656"/>
          </a:xfrm>
          <a:prstGeom prst="rect">
            <a:avLst/>
          </a:prstGeom>
          <a:noFill/>
        </p:spPr>
        <p:txBody>
          <a:bodyPr wrap="square">
            <a:spAutoFit/>
          </a:bodyPr>
          <a:lstStyle/>
          <a:p>
            <a:r>
              <a:rPr lang="en-IN" dirty="0">
                <a:hlinkClick r:id="rId2"/>
              </a:rPr>
              <a:t>https://github.com/abhishi2307/Edunet-Water-Quality-Prediction-Week-3.git</a:t>
            </a:r>
            <a:endParaRPr lang="en-IN" dirty="0"/>
          </a:p>
        </p:txBody>
      </p:sp>
    </p:spTree>
    <p:extLst>
      <p:ext uri="{BB962C8B-B14F-4D97-AF65-F5344CB8AC3E}">
        <p14:creationId xmlns:p14="http://schemas.microsoft.com/office/powerpoint/2010/main" val="171263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61665"/>
          </a:xfrm>
          <a:prstGeom prst="rect">
            <a:avLst/>
          </a:prstGeom>
          <a:noFill/>
        </p:spPr>
        <p:txBody>
          <a:bodyPr wrap="square">
            <a:spAutoFit/>
          </a:bodyPr>
          <a:lstStyle/>
          <a:p>
            <a:r>
              <a:rPr lang="en-US" sz="2400" b="1" u="sng" dirty="0">
                <a:solidFill>
                  <a:srgbClr val="213163"/>
                </a:solidFill>
              </a:rPr>
              <a:t>Conclusion:  </a:t>
            </a:r>
            <a:endParaRPr lang="en-IN" sz="2400" u="sng" dirty="0">
              <a:solidFill>
                <a:srgbClr val="213163"/>
              </a:solidFill>
            </a:endParaRPr>
          </a:p>
        </p:txBody>
      </p:sp>
      <p:sp>
        <p:nvSpPr>
          <p:cNvPr id="4" name="TextBox 3">
            <a:extLst>
              <a:ext uri="{FF2B5EF4-FFF2-40B4-BE49-F238E27FC236}">
                <a16:creationId xmlns:a16="http://schemas.microsoft.com/office/drawing/2014/main" id="{DF45E2F2-902C-0D18-2E0D-37729E90399A}"/>
              </a:ext>
            </a:extLst>
          </p:cNvPr>
          <p:cNvSpPr txBox="1"/>
          <p:nvPr/>
        </p:nvSpPr>
        <p:spPr>
          <a:xfrm>
            <a:off x="149088" y="1813560"/>
            <a:ext cx="8993008" cy="954300"/>
          </a:xfrm>
          <a:prstGeom prst="rect">
            <a:avLst/>
          </a:prstGeom>
          <a:noFill/>
        </p:spPr>
        <p:txBody>
          <a:bodyPr wrap="square">
            <a:spAutoFit/>
          </a:bodyPr>
          <a:lstStyle/>
          <a:p>
            <a:r>
              <a:rPr lang="en-IN" dirty="0"/>
              <a:t>The project demonstrates how machine learning can assist in public health by identifying potable water sources. With proper feature analysis and model selection, it is possible to predict water safety efficiently and reliably.</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u="sng" dirty="0">
                <a:solidFill>
                  <a:srgbClr val="213163"/>
                </a:solidFill>
              </a:rPr>
              <a:t>Learning Objectives</a:t>
            </a:r>
            <a:endParaRPr lang="en-IN" sz="2000" u="sng"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DC191830-030C-874F-2AE3-19AE091AA71F}"/>
              </a:ext>
            </a:extLst>
          </p:cNvPr>
          <p:cNvSpPr txBox="1"/>
          <p:nvPr/>
        </p:nvSpPr>
        <p:spPr>
          <a:xfrm>
            <a:off x="345440" y="1573225"/>
            <a:ext cx="7137711" cy="4402167"/>
          </a:xfrm>
          <a:prstGeom prst="rect">
            <a:avLst/>
          </a:prstGeom>
          <a:noFill/>
        </p:spPr>
        <p:txBody>
          <a:bodyPr wrap="square">
            <a:spAutoFit/>
          </a:bodyPr>
          <a:lstStyle/>
          <a:p>
            <a:pPr marL="342900" indent="-342900">
              <a:buFont typeface="Arial" panose="020B0604020202020204" pitchFamily="34" charset="0"/>
              <a:buChar char="•"/>
            </a:pPr>
            <a:r>
              <a:rPr lang="en-IN" dirty="0"/>
              <a:t>Understand the impact of water's physical and chemical characteristics on potability.</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Apply data preprocessing techniques like scaling and imputation.</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US" dirty="0"/>
              <a:t>Build a classification model using Random Forest.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IN" dirty="0"/>
              <a:t>Evaluate and interpret model performance through visual tools like confusion matrices.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13360" y="1067664"/>
            <a:ext cx="6025100" cy="461665"/>
          </a:xfrm>
          <a:prstGeom prst="rect">
            <a:avLst/>
          </a:prstGeom>
          <a:noFill/>
        </p:spPr>
        <p:txBody>
          <a:bodyPr wrap="square">
            <a:spAutoFit/>
          </a:bodyPr>
          <a:lstStyle/>
          <a:p>
            <a:r>
              <a:rPr lang="en-US" sz="2400" b="1" u="sng" dirty="0">
                <a:solidFill>
                  <a:srgbClr val="213163"/>
                </a:solidFill>
              </a:rPr>
              <a:t>T</a:t>
            </a:r>
            <a:r>
              <a:rPr lang="en-IN" sz="2400" b="1" u="sng" dirty="0">
                <a:solidFill>
                  <a:srgbClr val="213163"/>
                </a:solidFill>
              </a:rPr>
              <a:t>ools and Technology used </a:t>
            </a:r>
          </a:p>
        </p:txBody>
      </p:sp>
      <p:sp>
        <p:nvSpPr>
          <p:cNvPr id="4" name="TextBox 3">
            <a:extLst>
              <a:ext uri="{FF2B5EF4-FFF2-40B4-BE49-F238E27FC236}">
                <a16:creationId xmlns:a16="http://schemas.microsoft.com/office/drawing/2014/main" id="{A41D4F0D-03C7-3D87-089A-568D67989B66}"/>
              </a:ext>
            </a:extLst>
          </p:cNvPr>
          <p:cNvSpPr txBox="1"/>
          <p:nvPr/>
        </p:nvSpPr>
        <p:spPr>
          <a:xfrm>
            <a:off x="213360" y="1905506"/>
            <a:ext cx="6697980" cy="2554545"/>
          </a:xfrm>
          <a:prstGeom prst="rect">
            <a:avLst/>
          </a:prstGeom>
          <a:noFill/>
        </p:spPr>
        <p:txBody>
          <a:bodyPr wrap="square">
            <a:spAutoFit/>
          </a:bodyPr>
          <a:lstStyle/>
          <a:p>
            <a:r>
              <a:rPr lang="en-IN" sz="2000" b="1" dirty="0"/>
              <a:t>Programming Language</a:t>
            </a:r>
            <a:r>
              <a:rPr lang="en-IN" sz="2000" dirty="0"/>
              <a:t>: Python</a:t>
            </a:r>
          </a:p>
          <a:p>
            <a:endParaRPr lang="en-IN" sz="2000" dirty="0"/>
          </a:p>
          <a:p>
            <a:r>
              <a:rPr lang="en-IN" sz="2000" b="1" dirty="0"/>
              <a:t>Libraries:</a:t>
            </a:r>
            <a:r>
              <a:rPr lang="en-IN" sz="2000" dirty="0"/>
              <a:t> Pandas, NumPy, Seaborn, Matplotlib, Scikit-learn</a:t>
            </a:r>
          </a:p>
          <a:p>
            <a:endParaRPr lang="en-IN" sz="2000" dirty="0"/>
          </a:p>
          <a:p>
            <a:r>
              <a:rPr lang="en-IN" sz="2000" b="1" dirty="0"/>
              <a:t>Algorithm</a:t>
            </a:r>
            <a:r>
              <a:rPr lang="en-IN" sz="2000" dirty="0"/>
              <a:t>: Random Forest Classifier</a:t>
            </a:r>
          </a:p>
          <a:p>
            <a:endParaRPr lang="en-IN" sz="2000" dirty="0"/>
          </a:p>
          <a:p>
            <a:r>
              <a:rPr lang="en-IN" sz="2000" b="1" dirty="0"/>
              <a:t>IDE:</a:t>
            </a:r>
            <a:r>
              <a:rPr lang="en-IN" sz="2000" dirty="0"/>
              <a:t> Google Colab / Jupyter Notebook</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44556" y="892736"/>
            <a:ext cx="6102626" cy="584775"/>
          </a:xfrm>
          <a:prstGeom prst="rect">
            <a:avLst/>
          </a:prstGeom>
          <a:noFill/>
        </p:spPr>
        <p:txBody>
          <a:bodyPr wrap="square">
            <a:spAutoFit/>
          </a:bodyPr>
          <a:lstStyle/>
          <a:p>
            <a:r>
              <a:rPr lang="en-US" sz="2400" b="1" u="sng" dirty="0">
                <a:solidFill>
                  <a:srgbClr val="213163"/>
                </a:solidFill>
              </a:rPr>
              <a:t>Methodology</a:t>
            </a:r>
            <a:r>
              <a:rPr lang="en-US" sz="3200" b="1" u="sng" dirty="0">
                <a:solidFill>
                  <a:srgbClr val="213163"/>
                </a:solidFill>
              </a:rPr>
              <a:t> </a:t>
            </a:r>
            <a:endParaRPr lang="en-IN" sz="3200" u="sng" dirty="0">
              <a:solidFill>
                <a:srgbClr val="213163"/>
              </a:solidFill>
            </a:endParaRPr>
          </a:p>
        </p:txBody>
      </p:sp>
      <p:sp>
        <p:nvSpPr>
          <p:cNvPr id="4" name="TextBox 3">
            <a:extLst>
              <a:ext uri="{FF2B5EF4-FFF2-40B4-BE49-F238E27FC236}">
                <a16:creationId xmlns:a16="http://schemas.microsoft.com/office/drawing/2014/main" id="{A7ED55FD-2936-9AAE-628C-B97B2EE3167C}"/>
              </a:ext>
            </a:extLst>
          </p:cNvPr>
          <p:cNvSpPr txBox="1"/>
          <p:nvPr/>
        </p:nvSpPr>
        <p:spPr>
          <a:xfrm>
            <a:off x="268356" y="1714500"/>
            <a:ext cx="8930391" cy="4114844"/>
          </a:xfrm>
          <a:prstGeom prst="rect">
            <a:avLst/>
          </a:prstGeom>
          <a:noFill/>
        </p:spPr>
        <p:txBody>
          <a:bodyPr wrap="square">
            <a:spAutoFit/>
          </a:bodyPr>
          <a:lstStyle/>
          <a:p>
            <a:r>
              <a:rPr lang="en-IN" sz="1800" b="1" dirty="0"/>
              <a:t>1.</a:t>
            </a:r>
            <a:r>
              <a:rPr lang="en-IN" sz="1800" dirty="0"/>
              <a:t> </a:t>
            </a:r>
            <a:r>
              <a:rPr lang="en-IN" sz="1800" b="1" dirty="0"/>
              <a:t>Data Cleaning – </a:t>
            </a:r>
            <a:r>
              <a:rPr lang="en-IN" sz="1800" dirty="0"/>
              <a:t>Imputed missing values and handled outliers</a:t>
            </a:r>
          </a:p>
          <a:p>
            <a:endParaRPr lang="en-IN" sz="1800" dirty="0"/>
          </a:p>
          <a:p>
            <a:endParaRPr lang="en-IN" sz="1800" dirty="0"/>
          </a:p>
          <a:p>
            <a:r>
              <a:rPr lang="en-IN" sz="1800" b="1" dirty="0"/>
              <a:t>2. EDA – </a:t>
            </a:r>
            <a:r>
              <a:rPr lang="en-IN" sz="1800" dirty="0"/>
              <a:t>Used visual tools like histograms and heatmaps</a:t>
            </a:r>
          </a:p>
          <a:p>
            <a:endParaRPr lang="en-IN" sz="1800" dirty="0"/>
          </a:p>
          <a:p>
            <a:endParaRPr lang="en-IN" sz="1800" dirty="0"/>
          </a:p>
          <a:p>
            <a:r>
              <a:rPr lang="en-IN" sz="1800" b="1" dirty="0"/>
              <a:t>3. Preprocessing – </a:t>
            </a:r>
            <a:r>
              <a:rPr lang="en-IN" sz="1800" dirty="0"/>
              <a:t>Feature scaling using Standard Scaler, train-test split</a:t>
            </a:r>
          </a:p>
          <a:p>
            <a:endParaRPr lang="en-IN" sz="1800" dirty="0"/>
          </a:p>
          <a:p>
            <a:endParaRPr lang="en-IN" sz="1800" dirty="0"/>
          </a:p>
          <a:p>
            <a:r>
              <a:rPr lang="en-IN" sz="1800" b="1" dirty="0"/>
              <a:t>4. Modelling – </a:t>
            </a:r>
            <a:r>
              <a:rPr lang="en-IN" sz="1800" dirty="0"/>
              <a:t>Trained Random Forest Classifier</a:t>
            </a:r>
          </a:p>
          <a:p>
            <a:endParaRPr lang="en-IN" sz="1800" dirty="0"/>
          </a:p>
          <a:p>
            <a:endParaRPr lang="en-IN" sz="1800" dirty="0"/>
          </a:p>
          <a:p>
            <a:r>
              <a:rPr lang="en-IN" sz="1800" b="1" dirty="0"/>
              <a:t>5. Evaluation – </a:t>
            </a:r>
            <a:r>
              <a:rPr lang="en-IN" sz="1800" dirty="0"/>
              <a:t>Accuracy score, confusion matrix, and visual validation</a:t>
            </a:r>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978212"/>
            <a:ext cx="6102626" cy="584775"/>
          </a:xfrm>
          <a:prstGeom prst="rect">
            <a:avLst/>
          </a:prstGeom>
          <a:noFill/>
        </p:spPr>
        <p:txBody>
          <a:bodyPr wrap="square">
            <a:spAutoFit/>
          </a:bodyPr>
          <a:lstStyle/>
          <a:p>
            <a:r>
              <a:rPr lang="en-US" sz="2400" b="1" u="sng" dirty="0">
                <a:solidFill>
                  <a:srgbClr val="213163"/>
                </a:solidFill>
              </a:rPr>
              <a:t>Problem Statement:</a:t>
            </a:r>
            <a:r>
              <a:rPr lang="en-US" sz="3200" b="1" u="sng" dirty="0">
                <a:solidFill>
                  <a:srgbClr val="213163"/>
                </a:solidFill>
              </a:rPr>
              <a:t>  </a:t>
            </a:r>
            <a:endParaRPr lang="en-IN" sz="3200" b="1" u="sng" dirty="0">
              <a:solidFill>
                <a:srgbClr val="213163"/>
              </a:solidFill>
            </a:endParaRPr>
          </a:p>
        </p:txBody>
      </p:sp>
      <p:sp>
        <p:nvSpPr>
          <p:cNvPr id="4" name="TextBox 3">
            <a:extLst>
              <a:ext uri="{FF2B5EF4-FFF2-40B4-BE49-F238E27FC236}">
                <a16:creationId xmlns:a16="http://schemas.microsoft.com/office/drawing/2014/main" id="{0F60D772-390E-BB33-2EFA-F31B754AC56C}"/>
              </a:ext>
            </a:extLst>
          </p:cNvPr>
          <p:cNvSpPr txBox="1"/>
          <p:nvPr/>
        </p:nvSpPr>
        <p:spPr>
          <a:xfrm>
            <a:off x="194144" y="1897380"/>
            <a:ext cx="8886991" cy="1015663"/>
          </a:xfrm>
          <a:prstGeom prst="rect">
            <a:avLst/>
          </a:prstGeom>
          <a:noFill/>
        </p:spPr>
        <p:txBody>
          <a:bodyPr wrap="square">
            <a:spAutoFit/>
          </a:bodyPr>
          <a:lstStyle/>
          <a:p>
            <a:r>
              <a:rPr lang="en-IN" sz="2000" dirty="0"/>
              <a:t>Millions rely on untreated water sources that may be contaminated. There is a need to automate and accurately classify whether water is potable based on measurable attributes like pH, hardness, sulfate, etc.</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u="sng" dirty="0">
                <a:solidFill>
                  <a:srgbClr val="213163"/>
                </a:solidFill>
              </a:rPr>
              <a:t>Solution:  </a:t>
            </a:r>
            <a:endParaRPr lang="en-IN" sz="2400" b="1" u="sng" dirty="0">
              <a:solidFill>
                <a:srgbClr val="213163"/>
              </a:solidFill>
            </a:endParaRPr>
          </a:p>
        </p:txBody>
      </p:sp>
      <p:sp>
        <p:nvSpPr>
          <p:cNvPr id="4" name="TextBox 3">
            <a:extLst>
              <a:ext uri="{FF2B5EF4-FFF2-40B4-BE49-F238E27FC236}">
                <a16:creationId xmlns:a16="http://schemas.microsoft.com/office/drawing/2014/main" id="{E5BC34B7-7CB2-4B04-40C6-F0D5412D79B7}"/>
              </a:ext>
            </a:extLst>
          </p:cNvPr>
          <p:cNvSpPr txBox="1"/>
          <p:nvPr/>
        </p:nvSpPr>
        <p:spPr>
          <a:xfrm>
            <a:off x="255104" y="1950939"/>
            <a:ext cx="8791575" cy="954300"/>
          </a:xfrm>
          <a:prstGeom prst="rect">
            <a:avLst/>
          </a:prstGeom>
          <a:noFill/>
        </p:spPr>
        <p:txBody>
          <a:bodyPr wrap="square">
            <a:spAutoFit/>
          </a:bodyPr>
          <a:lstStyle/>
          <a:p>
            <a:r>
              <a:rPr lang="en-IN" dirty="0"/>
              <a:t>A supervised machine learning model (Random Forest) was developed to classify water potability. The model achieved ~87.6% accuracy, helping to reliably predict safe water samples based on feature inputs.</a:t>
            </a:r>
            <a:endParaRPr lang="en-IN" b="1"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u="sng" dirty="0">
                <a:solidFill>
                  <a:srgbClr val="213163"/>
                </a:solidFill>
              </a:rPr>
              <a:t>Screenshot of Output:  </a:t>
            </a:r>
            <a:endParaRPr lang="en-IN" sz="2400" b="1" u="sng" dirty="0">
              <a:solidFill>
                <a:srgbClr val="213163"/>
              </a:solidFill>
            </a:endParaRPr>
          </a:p>
        </p:txBody>
      </p:sp>
      <p:pic>
        <p:nvPicPr>
          <p:cNvPr id="6" name="Picture 5">
            <a:extLst>
              <a:ext uri="{FF2B5EF4-FFF2-40B4-BE49-F238E27FC236}">
                <a16:creationId xmlns:a16="http://schemas.microsoft.com/office/drawing/2014/main" id="{73F4EA58-3BB0-616C-8BD7-D5AA923EF5B4}"/>
              </a:ext>
            </a:extLst>
          </p:cNvPr>
          <p:cNvPicPr>
            <a:picLocks noChangeAspect="1"/>
          </p:cNvPicPr>
          <p:nvPr/>
        </p:nvPicPr>
        <p:blipFill>
          <a:blip r:embed="rId2"/>
          <a:stretch>
            <a:fillRect/>
          </a:stretch>
        </p:blipFill>
        <p:spPr>
          <a:xfrm>
            <a:off x="2747962" y="1744980"/>
            <a:ext cx="6696075" cy="365093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CD96D9-DCC6-49D3-6918-3A4DE1038C26}"/>
              </a:ext>
            </a:extLst>
          </p:cNvPr>
          <p:cNvSpPr txBox="1"/>
          <p:nvPr/>
        </p:nvSpPr>
        <p:spPr>
          <a:xfrm>
            <a:off x="274320" y="1068675"/>
            <a:ext cx="8509635" cy="461665"/>
          </a:xfrm>
          <a:prstGeom prst="rect">
            <a:avLst/>
          </a:prstGeom>
          <a:noFill/>
        </p:spPr>
        <p:txBody>
          <a:bodyPr wrap="square">
            <a:spAutoFit/>
          </a:bodyPr>
          <a:lstStyle/>
          <a:p>
            <a:r>
              <a:rPr lang="en-US" sz="2400" b="1" u="sng" dirty="0">
                <a:solidFill>
                  <a:srgbClr val="213163"/>
                </a:solidFill>
              </a:rPr>
              <a:t>Screenshot of Output</a:t>
            </a:r>
            <a:r>
              <a:rPr lang="en-US" sz="2000" b="1" u="sng" dirty="0">
                <a:solidFill>
                  <a:srgbClr val="213163"/>
                </a:solidFill>
              </a:rPr>
              <a:t>:</a:t>
            </a:r>
            <a:endParaRPr lang="en-IN" sz="2000" b="1" u="sng" dirty="0">
              <a:solidFill>
                <a:srgbClr val="213163"/>
              </a:solidFill>
            </a:endParaRPr>
          </a:p>
        </p:txBody>
      </p:sp>
      <p:pic>
        <p:nvPicPr>
          <p:cNvPr id="5" name="Picture 4">
            <a:extLst>
              <a:ext uri="{FF2B5EF4-FFF2-40B4-BE49-F238E27FC236}">
                <a16:creationId xmlns:a16="http://schemas.microsoft.com/office/drawing/2014/main" id="{B7DFFDFC-3495-6CF5-C107-58DC5834027A}"/>
              </a:ext>
            </a:extLst>
          </p:cNvPr>
          <p:cNvPicPr>
            <a:picLocks noChangeAspect="1"/>
          </p:cNvPicPr>
          <p:nvPr/>
        </p:nvPicPr>
        <p:blipFill>
          <a:blip r:embed="rId2"/>
          <a:stretch>
            <a:fillRect/>
          </a:stretch>
        </p:blipFill>
        <p:spPr>
          <a:xfrm>
            <a:off x="2543175" y="1874520"/>
            <a:ext cx="7105650" cy="2735579"/>
          </a:xfrm>
          <a:prstGeom prst="rect">
            <a:avLst/>
          </a:prstGeom>
        </p:spPr>
      </p:pic>
    </p:spTree>
    <p:extLst>
      <p:ext uri="{BB962C8B-B14F-4D97-AF65-F5344CB8AC3E}">
        <p14:creationId xmlns:p14="http://schemas.microsoft.com/office/powerpoint/2010/main" val="282564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983D4-BE8F-B294-34B7-3F31D629E8E1}"/>
              </a:ext>
            </a:extLst>
          </p:cNvPr>
          <p:cNvSpPr txBox="1"/>
          <p:nvPr/>
        </p:nvSpPr>
        <p:spPr>
          <a:xfrm>
            <a:off x="220026" y="1036321"/>
            <a:ext cx="6003608" cy="461665"/>
          </a:xfrm>
          <a:prstGeom prst="rect">
            <a:avLst/>
          </a:prstGeom>
          <a:noFill/>
        </p:spPr>
        <p:txBody>
          <a:bodyPr wrap="square">
            <a:spAutoFit/>
          </a:bodyPr>
          <a:lstStyle/>
          <a:p>
            <a:r>
              <a:rPr lang="en-US" sz="2400" b="1" u="sng" dirty="0">
                <a:solidFill>
                  <a:srgbClr val="213163"/>
                </a:solidFill>
              </a:rPr>
              <a:t>Screenshot of Output:  </a:t>
            </a:r>
            <a:endParaRPr lang="en-IN" sz="2400" b="1" u="sng" dirty="0">
              <a:solidFill>
                <a:srgbClr val="213163"/>
              </a:solidFill>
            </a:endParaRPr>
          </a:p>
        </p:txBody>
      </p:sp>
      <p:pic>
        <p:nvPicPr>
          <p:cNvPr id="6" name="Picture 5">
            <a:extLst>
              <a:ext uri="{FF2B5EF4-FFF2-40B4-BE49-F238E27FC236}">
                <a16:creationId xmlns:a16="http://schemas.microsoft.com/office/drawing/2014/main" id="{41C729E7-65CD-2C77-2C2E-9539C86C1F9B}"/>
              </a:ext>
            </a:extLst>
          </p:cNvPr>
          <p:cNvPicPr>
            <a:picLocks noChangeAspect="1"/>
          </p:cNvPicPr>
          <p:nvPr/>
        </p:nvPicPr>
        <p:blipFill>
          <a:blip r:embed="rId2"/>
          <a:srcRect r="35088"/>
          <a:stretch>
            <a:fillRect/>
          </a:stretch>
        </p:blipFill>
        <p:spPr>
          <a:xfrm>
            <a:off x="2713673" y="1783080"/>
            <a:ext cx="6003608" cy="3719512"/>
          </a:xfrm>
          <a:prstGeom prst="rect">
            <a:avLst/>
          </a:prstGeom>
        </p:spPr>
      </p:pic>
    </p:spTree>
    <p:extLst>
      <p:ext uri="{BB962C8B-B14F-4D97-AF65-F5344CB8AC3E}">
        <p14:creationId xmlns:p14="http://schemas.microsoft.com/office/powerpoint/2010/main" val="117773866"/>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81</TotalTime>
  <Words>295</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Abhishi Rathore</cp:lastModifiedBy>
  <cp:revision>4</cp:revision>
  <dcterms:created xsi:type="dcterms:W3CDTF">2024-12-31T09:40:01Z</dcterms:created>
  <dcterms:modified xsi:type="dcterms:W3CDTF">2025-07-08T08:21:52Z</dcterms:modified>
</cp:coreProperties>
</file>