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8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7cab2f92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37cab2f92_7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7cab2f92_7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37cab2f92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7cab2f92_7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637cab2f92_7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7cab2f92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37cab2f92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7cab2f92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37cab2f92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68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7cab2f92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637cab2f92_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7cab2f92_7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637cab2f92_7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7cab2f92_7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37cab2f92_7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7cab2f92_7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37cab2f92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7cab2f92_7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37cab2f92_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18272/chapter/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dium.com/medlifecare/how-to-identify-fake-medicines-in-india-7c62244480c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335750"/>
            <a:ext cx="85206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Blockchain based Medicine tracker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Perfectly Balanced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Jai Agarwal, P Abhishikta Sai, Guruprasad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E7C4-7638-4A6A-96E5-01C74961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of our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62F4E9-00E9-4283-A91C-FE878ACA7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drug regulatory authority</a:t>
            </a:r>
          </a:p>
          <a:p>
            <a:pPr lvl="1"/>
            <a:r>
              <a:rPr lang="en-US" dirty="0"/>
              <a:t>Can verify and include entities (manufacturer, wholesaler) in the supply chain network</a:t>
            </a:r>
          </a:p>
          <a:p>
            <a:pPr lvl="1"/>
            <a:r>
              <a:rPr lang="en-US" dirty="0"/>
              <a:t>Can validate every transaction happening on the network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The end user of the App</a:t>
            </a:r>
          </a:p>
          <a:p>
            <a:pPr lvl="1"/>
            <a:r>
              <a:rPr lang="en-US" dirty="0"/>
              <a:t>Can check the stocks of each medicine with a retailer</a:t>
            </a:r>
          </a:p>
          <a:p>
            <a:pPr lvl="1"/>
            <a:r>
              <a:rPr lang="en-US" dirty="0"/>
              <a:t>Can validate medicine using Batch ID</a:t>
            </a:r>
          </a:p>
        </p:txBody>
      </p:sp>
    </p:spTree>
    <p:extLst>
      <p:ext uri="{BB962C8B-B14F-4D97-AF65-F5344CB8AC3E}">
        <p14:creationId xmlns:p14="http://schemas.microsoft.com/office/powerpoint/2010/main" xmlns="" val="250693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https://www.nap.edu/read/18272/chapter/7#198</a:t>
            </a:r>
            <a:endParaRPr lang="en" u="sng" dirty="0">
              <a:solidFill>
                <a:schemeClr val="hlink"/>
              </a:solidFill>
            </a:endParaRPr>
          </a:p>
          <a:p>
            <a:pPr lvl="0"/>
            <a:r>
              <a:rPr lang="en-US" dirty="0">
                <a:hlinkClick r:id="rId4"/>
              </a:rPr>
              <a:t>https://medium.com/medlifecare/how-to-identify-fake-medicines-in-india-7c62244480c0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major problems in pharmaceutical domain today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Sale of counterfeit medicines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contain the intended drug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Sold at price lower/higher than genuine medicine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End users lured into buying them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lead to dangerous side effects, worsen patient’s condition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End user may not be able to verify medicine’s authenticity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a system is needed to prevent the above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Ways of counterfeiting drugs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Manipulation of expiry date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Remove/wrong active agent, high/low dosage of active agent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Forged, blistered, wrong packaging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correct medicine with the fake medicine in the package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surplus stock/ removal of stock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Means of identifying counterfeit drugs</a:t>
            </a: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9B4F9C-18B9-421B-B279-B2DA9142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65" y="1017725"/>
            <a:ext cx="2106192" cy="39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18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use blockchain?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Secure, cannot modify, hashed ledger of all transactions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tracking and tracing of manufactured medicine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can verify that the transaction has been recorded in the ledger when he buys a medicine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can also check which retailer has how much stock of a particular medicine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Perceived Idea Of Solution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of pharmaceutical supply chain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Manufacturer, Wholesaler, Retailer, End user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medicine’s authenticity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at all points in the chain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Communication between various phases of the chain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blockchain architecture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block : Checking of hashed information, insertion of timestamp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Helps in traceability of the drug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entity - varied permissions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ensure authenticity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1"/>
          <p:cNvGrpSpPr/>
          <p:nvPr/>
        </p:nvGrpSpPr>
        <p:grpSpPr>
          <a:xfrm>
            <a:off x="5676726" y="876753"/>
            <a:ext cx="2880285" cy="345782"/>
            <a:chOff x="5023583" y="929768"/>
            <a:chExt cx="2880285" cy="345782"/>
          </a:xfrm>
        </p:grpSpPr>
        <p:sp>
          <p:nvSpPr>
            <p:cNvPr id="136" name="Google Shape;136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OOPS language for SmartContrat</a:t>
              </a:r>
              <a:endParaRPr sz="12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31"/>
          <p:cNvGrpSpPr/>
          <p:nvPr/>
        </p:nvGrpSpPr>
        <p:grpSpPr>
          <a:xfrm>
            <a:off x="5715146" y="1853369"/>
            <a:ext cx="2880285" cy="360383"/>
            <a:chOff x="5023583" y="915167"/>
            <a:chExt cx="2880285" cy="360383"/>
          </a:xfrm>
        </p:grpSpPr>
        <p:sp>
          <p:nvSpPr>
            <p:cNvPr id="140" name="Google Shape;140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5189676" y="915167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Development Environment </a:t>
              </a:r>
              <a:endParaRPr/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5771887" y="3999176"/>
            <a:ext cx="2880285" cy="345782"/>
            <a:chOff x="5023583" y="929768"/>
            <a:chExt cx="2880285" cy="345782"/>
          </a:xfrm>
        </p:grpSpPr>
        <p:sp>
          <p:nvSpPr>
            <p:cNvPr id="144" name="Google Shape;144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BlockChain Platform</a:t>
              </a:r>
              <a:endParaRPr/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771887" y="2933573"/>
            <a:ext cx="2880285" cy="345782"/>
            <a:chOff x="5023583" y="929768"/>
            <a:chExt cx="2880285" cy="345782"/>
          </a:xfrm>
        </p:grpSpPr>
        <p:sp>
          <p:nvSpPr>
            <p:cNvPr id="148" name="Google Shape;148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Deploy &amp; Test </a:t>
              </a:r>
              <a:endParaRPr/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3851080" y="1481637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3851079" y="2357818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3851078" y="3383386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886774" y="900329"/>
            <a:ext cx="870582" cy="483321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 rot="-5400000">
            <a:off x="1993916" y="992518"/>
            <a:ext cx="121131" cy="338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748757" y="1879862"/>
            <a:ext cx="1113976" cy="10255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grpSp>
        <p:nvGrpSpPr>
          <p:cNvPr id="158" name="Google Shape;158;p31"/>
          <p:cNvGrpSpPr/>
          <p:nvPr/>
        </p:nvGrpSpPr>
        <p:grpSpPr>
          <a:xfrm>
            <a:off x="2683104" y="867171"/>
            <a:ext cx="2548341" cy="3940913"/>
            <a:chOff x="2683104" y="867171"/>
            <a:chExt cx="2548341" cy="3940913"/>
          </a:xfrm>
        </p:grpSpPr>
        <p:pic>
          <p:nvPicPr>
            <p:cNvPr id="159" name="Google Shape;159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2758" y="1753529"/>
              <a:ext cx="762798" cy="5746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0" name="Google Shape;16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3104" y="3977861"/>
              <a:ext cx="2548341" cy="830223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1" name="Google Shape;161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3245" y="867171"/>
              <a:ext cx="1101821" cy="5746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2" name="Google Shape;162;p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42757" y="2639887"/>
              <a:ext cx="762798" cy="6155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sp>
          <p:nvSpPr>
            <p:cNvPr id="163" name="Google Shape;163;p31"/>
            <p:cNvSpPr/>
            <p:nvPr/>
          </p:nvSpPr>
          <p:spPr>
            <a:xfrm>
              <a:off x="2754041" y="3656444"/>
              <a:ext cx="2406466" cy="17248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Remix</a:t>
              </a:r>
              <a:endParaRPr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19386" y="3520096"/>
            <a:ext cx="1732548" cy="1368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Drug Supply &amp; Distribution Chain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852928"/>
            <a:ext cx="7989834" cy="30962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2036269" y="852928"/>
            <a:ext cx="6339328" cy="159827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BA7C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6738461" y="879013"/>
            <a:ext cx="7385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- 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366738" y="687302"/>
            <a:ext cx="8277800" cy="412857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 ( Functional)  Flow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3"/>
          <p:cNvGrpSpPr/>
          <p:nvPr/>
        </p:nvGrpSpPr>
        <p:grpSpPr>
          <a:xfrm>
            <a:off x="183880" y="1827800"/>
            <a:ext cx="1418060" cy="1092303"/>
            <a:chOff x="183880" y="1827800"/>
            <a:chExt cx="1418060" cy="1092303"/>
          </a:xfrm>
        </p:grpSpPr>
        <p:pic>
          <p:nvPicPr>
            <p:cNvPr id="179" name="Google Shape;17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0981" y="1827800"/>
              <a:ext cx="855686" cy="842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3"/>
            <p:cNvSpPr/>
            <p:nvPr/>
          </p:nvSpPr>
          <p:spPr>
            <a:xfrm>
              <a:off x="183880" y="2670322"/>
              <a:ext cx="1418060" cy="2497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Administrator</a:t>
              </a:r>
              <a:endParaRPr/>
            </a:p>
          </p:txBody>
        </p:sp>
      </p:grpSp>
      <p:grpSp>
        <p:nvGrpSpPr>
          <p:cNvPr id="181" name="Google Shape;181;p33"/>
          <p:cNvGrpSpPr/>
          <p:nvPr/>
        </p:nvGrpSpPr>
        <p:grpSpPr>
          <a:xfrm>
            <a:off x="1896940" y="3390410"/>
            <a:ext cx="1401855" cy="1303371"/>
            <a:chOff x="1802387" y="3353153"/>
            <a:chExt cx="1401855" cy="1303371"/>
          </a:xfrm>
        </p:grpSpPr>
        <p:pic>
          <p:nvPicPr>
            <p:cNvPr id="182" name="Google Shape;182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67072" y="3353153"/>
              <a:ext cx="1088691" cy="990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3"/>
            <p:cNvSpPr/>
            <p:nvPr/>
          </p:nvSpPr>
          <p:spPr>
            <a:xfrm>
              <a:off x="1802387" y="4347104"/>
              <a:ext cx="1401855" cy="3094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Manufacturer</a:t>
              </a:r>
              <a:endParaRPr/>
            </a:p>
          </p:txBody>
        </p:sp>
      </p:grpSp>
      <p:grpSp>
        <p:nvGrpSpPr>
          <p:cNvPr id="184" name="Google Shape;184;p33"/>
          <p:cNvGrpSpPr/>
          <p:nvPr/>
        </p:nvGrpSpPr>
        <p:grpSpPr>
          <a:xfrm>
            <a:off x="4572000" y="1854252"/>
            <a:ext cx="1341220" cy="1065851"/>
            <a:chOff x="4572000" y="1856451"/>
            <a:chExt cx="1418060" cy="1240215"/>
          </a:xfrm>
        </p:grpSpPr>
        <p:pic>
          <p:nvPicPr>
            <p:cNvPr id="185" name="Google Shape;185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99289" y="1856451"/>
              <a:ext cx="1320569" cy="9904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3"/>
            <p:cNvSpPr/>
            <p:nvPr/>
          </p:nvSpPr>
          <p:spPr>
            <a:xfrm>
              <a:off x="4572000" y="2846885"/>
              <a:ext cx="1418060" cy="2497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Wholesaler</a:t>
              </a:r>
              <a:endParaRPr dirty="0"/>
            </a:p>
          </p:txBody>
        </p:sp>
      </p:grpSp>
      <p:grpSp>
        <p:nvGrpSpPr>
          <p:cNvPr id="187" name="Google Shape;187;p33"/>
          <p:cNvGrpSpPr/>
          <p:nvPr/>
        </p:nvGrpSpPr>
        <p:grpSpPr>
          <a:xfrm>
            <a:off x="7188390" y="3241529"/>
            <a:ext cx="1088691" cy="1159482"/>
            <a:chOff x="6983348" y="3184105"/>
            <a:chExt cx="1088691" cy="1159482"/>
          </a:xfrm>
        </p:grpSpPr>
        <p:pic>
          <p:nvPicPr>
            <p:cNvPr id="188" name="Google Shape;188;p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69312" y="3184105"/>
              <a:ext cx="883664" cy="996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3"/>
            <p:cNvSpPr/>
            <p:nvPr/>
          </p:nvSpPr>
          <p:spPr>
            <a:xfrm>
              <a:off x="6983348" y="4180520"/>
              <a:ext cx="1088691" cy="1630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Retailer</a:t>
              </a:r>
              <a:endParaRPr/>
            </a:p>
          </p:txBody>
        </p:sp>
      </p:grpSp>
      <p:cxnSp>
        <p:nvCxnSpPr>
          <p:cNvPr id="190" name="Google Shape;190;p33"/>
          <p:cNvCxnSpPr>
            <a:stCxn id="179" idx="3"/>
            <a:endCxn id="182" idx="1"/>
          </p:cNvCxnSpPr>
          <p:nvPr/>
        </p:nvCxnSpPr>
        <p:spPr>
          <a:xfrm>
            <a:off x="1286667" y="2249061"/>
            <a:ext cx="774900" cy="1636500"/>
          </a:xfrm>
          <a:prstGeom prst="bentConnector3">
            <a:avLst>
              <a:gd name="adj1" fmla="val 67853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33"/>
          <p:cNvCxnSpPr>
            <a:stCxn id="182" idx="3"/>
            <a:endCxn id="186" idx="1"/>
          </p:cNvCxnSpPr>
          <p:nvPr/>
        </p:nvCxnSpPr>
        <p:spPr>
          <a:xfrm rot="10800000" flipH="1">
            <a:off x="3150316" y="2812827"/>
            <a:ext cx="1421700" cy="1072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5913143" y="2279826"/>
            <a:ext cx="1335000" cy="111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3"/>
          <p:cNvCxnSpPr>
            <a:stCxn id="183" idx="1"/>
          </p:cNvCxnSpPr>
          <p:nvPr/>
        </p:nvCxnSpPr>
        <p:spPr>
          <a:xfrm rot="10800000">
            <a:off x="366640" y="2981471"/>
            <a:ext cx="1530300" cy="1557600"/>
          </a:xfrm>
          <a:prstGeom prst="bentConnector2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3"/>
          <p:cNvCxnSpPr/>
          <p:nvPr/>
        </p:nvCxnSpPr>
        <p:spPr>
          <a:xfrm flipH="1">
            <a:off x="3296894" y="2920101"/>
            <a:ext cx="1878300" cy="1619100"/>
          </a:xfrm>
          <a:prstGeom prst="bentConnector2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3"/>
          <p:cNvCxnSpPr>
            <a:cxnSpLocks/>
            <a:endCxn id="186" idx="3"/>
          </p:cNvCxnSpPr>
          <p:nvPr/>
        </p:nvCxnSpPr>
        <p:spPr>
          <a:xfrm rot="10800000">
            <a:off x="5913220" y="2812772"/>
            <a:ext cx="1401834" cy="8562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33"/>
          <p:cNvSpPr/>
          <p:nvPr/>
        </p:nvSpPr>
        <p:spPr>
          <a:xfrm>
            <a:off x="777297" y="122297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1707083" y="124467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2636869" y="124032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5426625" y="1239700"/>
            <a:ext cx="939000" cy="212100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r>
              <a:rPr lang="en" sz="900">
                <a:solidFill>
                  <a:schemeClr val="lt1"/>
                </a:solidFill>
              </a:rPr>
              <a:t> ID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517964" y="1249217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Expiry Dt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3574544" y="1251791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Manu. Dt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15088" y="3241525"/>
            <a:ext cx="1633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{add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ManufacturerRecord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},</a:t>
            </a:r>
            <a:endParaRPr sz="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{wholesa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erTransaction},</a:t>
            </a:r>
            <a:endParaRPr sz="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validate},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91350" y="3637350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{addMedicineRecord}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909638" y="2652875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{buyMedicine}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778413" y="3456925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{sellMedicine}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6" name="Google Shape;206;p33"/>
          <p:cNvCxnSpPr>
            <a:stCxn id="185" idx="1"/>
          </p:cNvCxnSpPr>
          <p:nvPr/>
        </p:nvCxnSpPr>
        <p:spPr>
          <a:xfrm rot="10800000">
            <a:off x="1195210" y="1906945"/>
            <a:ext cx="3402600" cy="3729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2720963" y="1850438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{validate}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6135713" y="1986350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{sellMedicine}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6220548" y="3637350"/>
            <a:ext cx="7092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{buy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Medicine}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9599" y="1313436"/>
            <a:ext cx="874950" cy="8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9;p33">
            <a:extLst>
              <a:ext uri="{FF2B5EF4-FFF2-40B4-BE49-F238E27FC236}">
                <a16:creationId xmlns:a16="http://schemas.microsoft.com/office/drawing/2014/main" xmlns="" id="{1CFC90D3-2490-4C85-8FBF-315BF560A7F1}"/>
              </a:ext>
            </a:extLst>
          </p:cNvPr>
          <p:cNvSpPr/>
          <p:nvPr/>
        </p:nvSpPr>
        <p:spPr>
          <a:xfrm>
            <a:off x="7662728" y="1219379"/>
            <a:ext cx="1088691" cy="1630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Customer</a:t>
            </a:r>
            <a:endParaRPr dirty="0"/>
          </a:p>
        </p:txBody>
      </p:sp>
      <p:cxnSp>
        <p:nvCxnSpPr>
          <p:cNvPr id="39" name="Google Shape;206;p33">
            <a:extLst>
              <a:ext uri="{FF2B5EF4-FFF2-40B4-BE49-F238E27FC236}">
                <a16:creationId xmlns:a16="http://schemas.microsoft.com/office/drawing/2014/main" xmlns="" id="{48073630-F2B2-489F-AAAB-F1818687ADCB}"/>
              </a:ext>
            </a:extLst>
          </p:cNvPr>
          <p:cNvCxnSpPr>
            <a:cxnSpLocks/>
          </p:cNvCxnSpPr>
          <p:nvPr/>
        </p:nvCxnSpPr>
        <p:spPr>
          <a:xfrm flipH="1" flipV="1">
            <a:off x="7822976" y="1986351"/>
            <a:ext cx="2689" cy="1254554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206;p33">
            <a:extLst>
              <a:ext uri="{FF2B5EF4-FFF2-40B4-BE49-F238E27FC236}">
                <a16:creationId xmlns:a16="http://schemas.microsoft.com/office/drawing/2014/main" xmlns="" id="{2167E7C9-6EB1-4E0B-8E98-82600F7A6A61}"/>
              </a:ext>
            </a:extLst>
          </p:cNvPr>
          <p:cNvCxnSpPr>
            <a:cxnSpLocks/>
          </p:cNvCxnSpPr>
          <p:nvPr/>
        </p:nvCxnSpPr>
        <p:spPr>
          <a:xfrm flipH="1">
            <a:off x="8172136" y="1986350"/>
            <a:ext cx="372363" cy="1254555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06;p33">
            <a:extLst>
              <a:ext uri="{FF2B5EF4-FFF2-40B4-BE49-F238E27FC236}">
                <a16:creationId xmlns:a16="http://schemas.microsoft.com/office/drawing/2014/main" xmlns="" id="{D2A85249-DAC0-4044-96B9-8DFF9FC0AA6E}"/>
              </a:ext>
            </a:extLst>
          </p:cNvPr>
          <p:cNvCxnSpPr>
            <a:cxnSpLocks/>
          </p:cNvCxnSpPr>
          <p:nvPr/>
        </p:nvCxnSpPr>
        <p:spPr>
          <a:xfrm>
            <a:off x="637953" y="1574761"/>
            <a:ext cx="0" cy="31111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5AC64A9-9ED8-4774-AEAC-7BE011CC1742}"/>
              </a:ext>
            </a:extLst>
          </p:cNvPr>
          <p:cNvCxnSpPr>
            <a:cxnSpLocks/>
          </p:cNvCxnSpPr>
          <p:nvPr/>
        </p:nvCxnSpPr>
        <p:spPr>
          <a:xfrm>
            <a:off x="637953" y="1574761"/>
            <a:ext cx="7067078" cy="10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07;p33">
            <a:extLst>
              <a:ext uri="{FF2B5EF4-FFF2-40B4-BE49-F238E27FC236}">
                <a16:creationId xmlns:a16="http://schemas.microsoft.com/office/drawing/2014/main" xmlns="" id="{47DC4D8A-C7FB-4021-965A-AE8801734257}"/>
              </a:ext>
            </a:extLst>
          </p:cNvPr>
          <p:cNvSpPr txBox="1"/>
          <p:nvPr/>
        </p:nvSpPr>
        <p:spPr>
          <a:xfrm>
            <a:off x="6696695" y="1418133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{getWholesaler}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388</Words>
  <Application>Microsoft Office PowerPoint</Application>
  <PresentationFormat>On-screen Show (16:9)</PresentationFormat>
  <Paragraphs>85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Simple Light</vt:lpstr>
      <vt:lpstr>Blockchain based Medicine tracker</vt:lpstr>
      <vt:lpstr>What is the problem?</vt:lpstr>
      <vt:lpstr>Ways of counterfeiting drugs</vt:lpstr>
      <vt:lpstr>Means of identifying counterfeit drugs</vt:lpstr>
      <vt:lpstr>Why use blockchain?   </vt:lpstr>
      <vt:lpstr>Perceived Idea Of Solution</vt:lpstr>
      <vt:lpstr>Slide 7</vt:lpstr>
      <vt:lpstr>Slide 8</vt:lpstr>
      <vt:lpstr>Slide 9</vt:lpstr>
      <vt:lpstr>End users of our application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Medicine tracker</dc:title>
  <cp:lastModifiedBy>Midhush M</cp:lastModifiedBy>
  <cp:revision>5</cp:revision>
  <dcterms:modified xsi:type="dcterms:W3CDTF">2019-11-20T16:30:42Z</dcterms:modified>
</cp:coreProperties>
</file>