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charset="0"/>
      <p:regular r:id="rId10"/>
      <p:bold r:id="rId11"/>
      <p:italic r:id="rId12"/>
      <p:boldItalic r:id="rId13"/>
    </p:embeddedFont>
    <p:embeddedFont>
      <p:font typeface="Raleway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SyoO9NXKKzSNtRPl0UkOvYp5E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77ecbbc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77ecbbc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77ecbbc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77ecbbc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77ecbbc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77ecbbc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7eaa4ca3_0_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b7eaa4ca3_0_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g6b7eaa4ca3_0_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b7eaa4ca3_0_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6b7eaa4ca3_0_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g6b7eaa4ca3_0_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g6b7eaa4ca3_0_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6b7eaa4ca3_0_6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g6b7eaa4ca3_0_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b7eaa4ca3_0_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6b7eaa4ca3_0_68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6b7eaa4ca3_0_6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6b7eaa4ca3_0_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7eaa4ca3_0_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6b7eaa4ca3_0_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g6b7eaa4ca3_0_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6b7eaa4ca3_0_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6b7eaa4ca3_0_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6b7eaa4ca3_0_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6b7eaa4ca3_0_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6b7eaa4ca3_0_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g6b7eaa4ca3_0_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b7eaa4ca3_0_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6b7eaa4ca3_0_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6b7eaa4ca3_0_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6b7eaa4ca3_0_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b7eaa4ca3_0_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6b7eaa4ca3_0_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g6b7eaa4ca3_0_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b7eaa4ca3_0_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6b7eaa4ca3_0_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g6b7eaa4ca3_0_2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6b7eaa4ca3_0_2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6b7eaa4ca3_0_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b7eaa4ca3_0_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6b7eaa4ca3_0_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g6b7eaa4ca3_0_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6b7eaa4ca3_0_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6b7eaa4ca3_0_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g6b7eaa4ca3_0_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b7eaa4ca3_0_4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6b7eaa4ca3_0_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g6b7eaa4ca3_0_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6b7eaa4ca3_0_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6b7eaa4ca3_0_4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g6b7eaa4ca3_0_42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b7eaa4ca3_0_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7eaa4ca3_0_5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g6b7eaa4ca3_0_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b7eaa4ca3_0_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b7eaa4ca3_0_5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6b7eaa4ca3_0_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7eaa4ca3_0_5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6b7eaa4ca3_0_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g6b7eaa4ca3_0_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6b7eaa4ca3_0_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6b7eaa4ca3_0_5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g6b7eaa4ca3_0_56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g6b7eaa4ca3_0_56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6b7eaa4ca3_0_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7eaa4ca3_0_65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6b7eaa4ca3_0_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7eaa4ca3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6b7eaa4ca3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6b7eaa4ca3_0_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488575" y="2878325"/>
            <a:ext cx="8520600" cy="1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Midhush Manohar T.K. - 01FB16ECS208 </a:t>
            </a:r>
            <a:endParaRPr sz="1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Nishant Ravi Shankar - 01FB16ECS236</a:t>
            </a:r>
            <a:endParaRPr sz="1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P Abhishikta Sai - 01FB16ECS242</a:t>
            </a:r>
            <a:endParaRPr sz="1800"/>
          </a:p>
        </p:txBody>
      </p:sp>
      <p:sp>
        <p:nvSpPr>
          <p:cNvPr id="87" name="Google Shape;87;p1"/>
          <p:cNvSpPr txBox="1"/>
          <p:nvPr/>
        </p:nvSpPr>
        <p:spPr>
          <a:xfrm>
            <a:off x="598600" y="148750"/>
            <a:ext cx="7563600" cy="3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3600" dirty="0">
                <a:solidFill>
                  <a:schemeClr val="dk1"/>
                </a:solidFill>
              </a:rPr>
              <a:t>Web Technologies - 2 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3600" dirty="0">
                <a:solidFill>
                  <a:schemeClr val="dk1"/>
                </a:solidFill>
              </a:rPr>
              <a:t>Project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3000" smtClean="0">
                <a:solidFill>
                  <a:schemeClr val="dk1"/>
                </a:solidFill>
              </a:rPr>
              <a:t>Medical </a:t>
            </a:r>
            <a:r>
              <a:rPr lang="en" sz="3000" dirty="0">
                <a:solidFill>
                  <a:schemeClr val="dk1"/>
                </a:solidFill>
              </a:rPr>
              <a:t>Supply System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major problems in pharmaceutical domain today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Sale of counterfeit medicines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May not contain the intended drug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Sold at price lower/higher than genuine medicine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May lead to dangerous side effects, worsen patient’s condition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End user may not be able to verify medicine’s authenticity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Lack of information about the symptoms that a drug aims to cure.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a system is needed to prevent the above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311700" y="14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Why use blockchain?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365275" y="2029725"/>
            <a:ext cx="8520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Secure, cannot modify, hashed ledger of all transactions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 smtClean="0"/>
              <a:t>Allows Decentralized storage of data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 smtClean="0"/>
              <a:t>The transactions are Immutable in nature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77ecbbce_0_3"/>
          <p:cNvSpPr/>
          <p:nvPr/>
        </p:nvSpPr>
        <p:spPr>
          <a:xfrm>
            <a:off x="183880" y="100592"/>
            <a:ext cx="8582400" cy="4128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 Stack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6b77ecbbce_0_3"/>
          <p:cNvSpPr/>
          <p:nvPr/>
        </p:nvSpPr>
        <p:spPr>
          <a:xfrm>
            <a:off x="3517675" y="3804750"/>
            <a:ext cx="14787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b77ecbbce_0_3"/>
          <p:cNvSpPr/>
          <p:nvPr/>
        </p:nvSpPr>
        <p:spPr>
          <a:xfrm>
            <a:off x="3517675" y="774450"/>
            <a:ext cx="14787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6b77ecbbce_0_3"/>
          <p:cNvSpPr/>
          <p:nvPr/>
        </p:nvSpPr>
        <p:spPr>
          <a:xfrm>
            <a:off x="3517675" y="1761100"/>
            <a:ext cx="14787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6b77ecbbce_0_3"/>
          <p:cNvSpPr/>
          <p:nvPr/>
        </p:nvSpPr>
        <p:spPr>
          <a:xfrm>
            <a:off x="3517675" y="2747750"/>
            <a:ext cx="14787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6b77ecbbce_0_3"/>
          <p:cNvSpPr/>
          <p:nvPr/>
        </p:nvSpPr>
        <p:spPr>
          <a:xfrm>
            <a:off x="605175" y="4453650"/>
            <a:ext cx="8625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6b77ecbbce_0_3"/>
          <p:cNvSpPr/>
          <p:nvPr/>
        </p:nvSpPr>
        <p:spPr>
          <a:xfrm>
            <a:off x="476325" y="3507575"/>
            <a:ext cx="1120200" cy="64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g6b77ecbbce_0_3"/>
          <p:cNvGrpSpPr/>
          <p:nvPr/>
        </p:nvGrpSpPr>
        <p:grpSpPr>
          <a:xfrm>
            <a:off x="5676726" y="876753"/>
            <a:ext cx="2880245" cy="345900"/>
            <a:chOff x="5023583" y="929768"/>
            <a:chExt cx="2880245" cy="345900"/>
          </a:xfrm>
        </p:grpSpPr>
        <p:sp>
          <p:nvSpPr>
            <p:cNvPr id="112" name="Google Shape;112;g6b77ecbbce_0_3"/>
            <p:cNvSpPr/>
            <p:nvPr/>
          </p:nvSpPr>
          <p:spPr>
            <a:xfrm>
              <a:off x="5023583" y="929768"/>
              <a:ext cx="76800" cy="3459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6b77ecbbce_0_3"/>
            <p:cNvSpPr/>
            <p:nvPr/>
          </p:nvSpPr>
          <p:spPr>
            <a:xfrm>
              <a:off x="7827027" y="929768"/>
              <a:ext cx="76800" cy="3459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6b77ecbbce_0_3"/>
            <p:cNvSpPr/>
            <p:nvPr/>
          </p:nvSpPr>
          <p:spPr>
            <a:xfrm>
              <a:off x="5228096" y="929768"/>
              <a:ext cx="2471400" cy="34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OOPS language for SmartContract</a:t>
              </a:r>
              <a:endParaRPr sz="1200" b="0" i="0" u="none" strike="noStrike" cap="non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g6b77ecbbce_0_3"/>
          <p:cNvGrpSpPr/>
          <p:nvPr/>
        </p:nvGrpSpPr>
        <p:grpSpPr>
          <a:xfrm>
            <a:off x="5676726" y="1761099"/>
            <a:ext cx="2880245" cy="497404"/>
            <a:chOff x="5023583" y="778264"/>
            <a:chExt cx="2880245" cy="497404"/>
          </a:xfrm>
        </p:grpSpPr>
        <p:sp>
          <p:nvSpPr>
            <p:cNvPr id="116" name="Google Shape;116;g6b77ecbbce_0_3"/>
            <p:cNvSpPr/>
            <p:nvPr/>
          </p:nvSpPr>
          <p:spPr>
            <a:xfrm>
              <a:off x="5023583" y="929768"/>
              <a:ext cx="76800" cy="3459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6b77ecbbce_0_3"/>
            <p:cNvSpPr/>
            <p:nvPr/>
          </p:nvSpPr>
          <p:spPr>
            <a:xfrm>
              <a:off x="7827027" y="929768"/>
              <a:ext cx="76800" cy="3459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6b77ecbbce_0_3"/>
            <p:cNvSpPr/>
            <p:nvPr/>
          </p:nvSpPr>
          <p:spPr>
            <a:xfrm>
              <a:off x="5228107" y="778264"/>
              <a:ext cx="2471400" cy="497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>
                <a:solidFill>
                  <a:srgbClr val="EF8600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>
                <a:solidFill>
                  <a:srgbClr val="EF8600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OOPS language for </a:t>
              </a:r>
              <a:r>
                <a:rPr lang="en" sz="1200">
                  <a:solidFill>
                    <a:srgbClr val="EF8600"/>
                  </a:solidFill>
                </a:rPr>
                <a:t>SmartContract</a:t>
              </a:r>
              <a:endParaRPr sz="1200">
                <a:solidFill>
                  <a:srgbClr val="EF8600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>
                <a:solidFill>
                  <a:srgbClr val="EF8600"/>
                </a:solidFill>
              </a:endParaRPr>
            </a:p>
          </p:txBody>
        </p:sp>
      </p:grpSp>
      <p:grpSp>
        <p:nvGrpSpPr>
          <p:cNvPr id="119" name="Google Shape;119;g6b77ecbbce_0_3"/>
          <p:cNvGrpSpPr/>
          <p:nvPr/>
        </p:nvGrpSpPr>
        <p:grpSpPr>
          <a:xfrm>
            <a:off x="5771887" y="2933573"/>
            <a:ext cx="2880245" cy="345900"/>
            <a:chOff x="5023583" y="929768"/>
            <a:chExt cx="2880245" cy="345900"/>
          </a:xfrm>
        </p:grpSpPr>
        <p:sp>
          <p:nvSpPr>
            <p:cNvPr id="120" name="Google Shape;120;g6b77ecbbce_0_3"/>
            <p:cNvSpPr/>
            <p:nvPr/>
          </p:nvSpPr>
          <p:spPr>
            <a:xfrm>
              <a:off x="5023583" y="929768"/>
              <a:ext cx="76800" cy="3459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6b77ecbbce_0_3"/>
            <p:cNvSpPr/>
            <p:nvPr/>
          </p:nvSpPr>
          <p:spPr>
            <a:xfrm>
              <a:off x="7827027" y="929768"/>
              <a:ext cx="76800" cy="3459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6b77ecbbce_0_3"/>
            <p:cNvSpPr/>
            <p:nvPr/>
          </p:nvSpPr>
          <p:spPr>
            <a:xfrm>
              <a:off x="5228096" y="929768"/>
              <a:ext cx="2471400" cy="34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Deploy &amp; Test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g6b77ecbbce_0_3"/>
          <p:cNvSpPr/>
          <p:nvPr/>
        </p:nvSpPr>
        <p:spPr>
          <a:xfrm>
            <a:off x="5976400" y="3999176"/>
            <a:ext cx="2471400" cy="3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BlockChain Platform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6b77ecbbce_0_3"/>
          <p:cNvSpPr txBox="1"/>
          <p:nvPr/>
        </p:nvSpPr>
        <p:spPr>
          <a:xfrm>
            <a:off x="3787625" y="902250"/>
            <a:ext cx="11202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  <p:sp>
        <p:nvSpPr>
          <p:cNvPr id="125" name="Google Shape;125;g6b77ecbbce_0_3"/>
          <p:cNvSpPr txBox="1"/>
          <p:nvPr/>
        </p:nvSpPr>
        <p:spPr>
          <a:xfrm>
            <a:off x="3696925" y="1924775"/>
            <a:ext cx="11202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Truffle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6b77ecbbce_0_3"/>
          <p:cNvSpPr txBox="1"/>
          <p:nvPr/>
        </p:nvSpPr>
        <p:spPr>
          <a:xfrm>
            <a:off x="3696925" y="2871425"/>
            <a:ext cx="11202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Ganache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6b77ecbbce_0_3"/>
          <p:cNvSpPr txBox="1"/>
          <p:nvPr/>
        </p:nvSpPr>
        <p:spPr>
          <a:xfrm>
            <a:off x="3696925" y="3911400"/>
            <a:ext cx="11202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6b77ecbbce_0_3"/>
          <p:cNvSpPr txBox="1"/>
          <p:nvPr/>
        </p:nvSpPr>
        <p:spPr>
          <a:xfrm>
            <a:off x="764925" y="4630775"/>
            <a:ext cx="543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sp>
        <p:nvSpPr>
          <p:cNvPr id="129" name="Google Shape;129;g6b77ecbbce_0_3"/>
          <p:cNvSpPr/>
          <p:nvPr/>
        </p:nvSpPr>
        <p:spPr>
          <a:xfrm>
            <a:off x="394575" y="1883975"/>
            <a:ext cx="1283700" cy="114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6b77ecbbce_0_3"/>
          <p:cNvSpPr/>
          <p:nvPr/>
        </p:nvSpPr>
        <p:spPr>
          <a:xfrm>
            <a:off x="1913450" y="2659550"/>
            <a:ext cx="1120200" cy="8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g6b77ecbbce_0_3"/>
          <p:cNvCxnSpPr>
            <a:stCxn id="106" idx="2"/>
            <a:endCxn id="107" idx="0"/>
          </p:cNvCxnSpPr>
          <p:nvPr/>
        </p:nvCxnSpPr>
        <p:spPr>
          <a:xfrm>
            <a:off x="4257025" y="1423350"/>
            <a:ext cx="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g6b77ecbbce_0_3"/>
          <p:cNvCxnSpPr/>
          <p:nvPr/>
        </p:nvCxnSpPr>
        <p:spPr>
          <a:xfrm>
            <a:off x="4158900" y="2383313"/>
            <a:ext cx="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g6b77ecbbce_0_3"/>
          <p:cNvCxnSpPr/>
          <p:nvPr/>
        </p:nvCxnSpPr>
        <p:spPr>
          <a:xfrm>
            <a:off x="4158900" y="3431788"/>
            <a:ext cx="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g6b77ecbbce_0_3"/>
          <p:cNvSpPr txBox="1"/>
          <p:nvPr/>
        </p:nvSpPr>
        <p:spPr>
          <a:xfrm>
            <a:off x="4218300" y="3519700"/>
            <a:ext cx="707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Remix</a:t>
            </a:r>
            <a:endParaRPr sz="900"/>
          </a:p>
        </p:txBody>
      </p:sp>
      <p:sp>
        <p:nvSpPr>
          <p:cNvPr id="135" name="Google Shape;135;g6b77ecbbce_0_3"/>
          <p:cNvSpPr txBox="1"/>
          <p:nvPr/>
        </p:nvSpPr>
        <p:spPr>
          <a:xfrm>
            <a:off x="605175" y="3684575"/>
            <a:ext cx="8625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136" name="Google Shape;136;g6b77ecbbce_0_3"/>
          <p:cNvSpPr txBox="1"/>
          <p:nvPr/>
        </p:nvSpPr>
        <p:spPr>
          <a:xfrm>
            <a:off x="2042300" y="2782075"/>
            <a:ext cx="8625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/ Web3</a:t>
            </a:r>
            <a:endParaRPr/>
          </a:p>
        </p:txBody>
      </p:sp>
      <p:sp>
        <p:nvSpPr>
          <p:cNvPr id="137" name="Google Shape;137;g6b77ecbbce_0_3"/>
          <p:cNvSpPr txBox="1"/>
          <p:nvPr/>
        </p:nvSpPr>
        <p:spPr>
          <a:xfrm>
            <a:off x="462525" y="2159075"/>
            <a:ext cx="9669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Engine</a:t>
            </a:r>
            <a:endParaRPr/>
          </a:p>
        </p:txBody>
      </p:sp>
      <p:cxnSp>
        <p:nvCxnSpPr>
          <p:cNvPr id="138" name="Google Shape;138;g6b77ecbbce_0_3"/>
          <p:cNvCxnSpPr>
            <a:stCxn id="110" idx="0"/>
            <a:endCxn id="129" idx="2"/>
          </p:cNvCxnSpPr>
          <p:nvPr/>
        </p:nvCxnSpPr>
        <p:spPr>
          <a:xfrm rot="10800000">
            <a:off x="1036425" y="3033275"/>
            <a:ext cx="0" cy="4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g6b77ecbbce_0_3"/>
          <p:cNvCxnSpPr>
            <a:stCxn id="108" idx="1"/>
            <a:endCxn id="130" idx="3"/>
          </p:cNvCxnSpPr>
          <p:nvPr/>
        </p:nvCxnSpPr>
        <p:spPr>
          <a:xfrm rot="10800000">
            <a:off x="3033775" y="3072200"/>
            <a:ext cx="48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g6b77ecbbce_0_3"/>
          <p:cNvCxnSpPr>
            <a:stCxn id="110" idx="2"/>
            <a:endCxn id="109" idx="0"/>
          </p:cNvCxnSpPr>
          <p:nvPr/>
        </p:nvCxnSpPr>
        <p:spPr>
          <a:xfrm>
            <a:off x="1036425" y="4156475"/>
            <a:ext cx="0" cy="2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g6b77ecbbce_0_3"/>
          <p:cNvCxnSpPr>
            <a:stCxn id="110" idx="3"/>
            <a:endCxn id="130" idx="2"/>
          </p:cNvCxnSpPr>
          <p:nvPr/>
        </p:nvCxnSpPr>
        <p:spPr>
          <a:xfrm rot="10800000" flipH="1">
            <a:off x="1596525" y="3484925"/>
            <a:ext cx="876900" cy="3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g6b77ecbbce_0_3"/>
          <p:cNvSpPr/>
          <p:nvPr/>
        </p:nvSpPr>
        <p:spPr>
          <a:xfrm>
            <a:off x="407300" y="668700"/>
            <a:ext cx="1478700" cy="86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6b77ecbbce_0_3"/>
          <p:cNvSpPr txBox="1"/>
          <p:nvPr/>
        </p:nvSpPr>
        <p:spPr>
          <a:xfrm>
            <a:off x="649175" y="902250"/>
            <a:ext cx="966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</a:t>
            </a:r>
            <a:endParaRPr/>
          </a:p>
        </p:txBody>
      </p:sp>
      <p:cxnSp>
        <p:nvCxnSpPr>
          <p:cNvPr id="144" name="Google Shape;144;g6b77ecbbce_0_3"/>
          <p:cNvCxnSpPr>
            <a:stCxn id="142" idx="3"/>
            <a:endCxn id="106" idx="1"/>
          </p:cNvCxnSpPr>
          <p:nvPr/>
        </p:nvCxnSpPr>
        <p:spPr>
          <a:xfrm>
            <a:off x="1886000" y="1098900"/>
            <a:ext cx="163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77ecbbce_0_7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Patterns - Periodic Refresh</a:t>
            </a:r>
            <a:endParaRPr/>
          </a:p>
        </p:txBody>
      </p:sp>
      <p:sp>
        <p:nvSpPr>
          <p:cNvPr id="150" name="Google Shape;150;g6b77ecbbce_0_7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The drug search functionality uses periodic refresh to query the database at a regular interval of 5 seconds.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This is done to ensure that the frontend is always in sync with the mongo datastore.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77ecbbce_0_8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Intelligent Search Engine</a:t>
            </a:r>
            <a:endParaRPr sz="3000"/>
          </a:p>
        </p:txBody>
      </p:sp>
      <p:sp>
        <p:nvSpPr>
          <p:cNvPr id="156" name="Google Shape;156;g6b77ecbbce_0_87"/>
          <p:cNvSpPr txBox="1">
            <a:spLocks noGrp="1"/>
          </p:cNvSpPr>
          <p:nvPr>
            <p:ph type="body" idx="1"/>
          </p:nvPr>
        </p:nvSpPr>
        <p:spPr>
          <a:xfrm>
            <a:off x="311700" y="1447250"/>
            <a:ext cx="8520600" cy="20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Displays closest list of drugs based on user-query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Why? Gain further knowledge of the appropriate drugs given the symptoms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Search Engine takes time to compute and rank results based on query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Usage of Multi-Stage Download AJAX Pattern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Download base page first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Send XMLHttpRequest to backend to then get the ranked results and display them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End users of our application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drug regulatory authority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verify and include entities (manufacturer, wholesaler) in the supply chain network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validate every transaction happening on the network</a:t>
            </a:r>
            <a:endParaRPr/>
          </a:p>
          <a:p>
            <a:pPr marL="59690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end user of the App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check the stocks of each medicine with a retailer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validate medicine using Batch 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305</Words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Raleway</vt:lpstr>
      <vt:lpstr>Streamline</vt:lpstr>
      <vt:lpstr>Slide 1</vt:lpstr>
      <vt:lpstr>What is the problem?</vt:lpstr>
      <vt:lpstr>Why use blockchain?   </vt:lpstr>
      <vt:lpstr>Slide 4</vt:lpstr>
      <vt:lpstr>AJAX Patterns - Periodic Refresh</vt:lpstr>
      <vt:lpstr>Intelligent Search Engine</vt:lpstr>
      <vt:lpstr>End users of our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Midhush M</cp:lastModifiedBy>
  <cp:revision>3</cp:revision>
  <dcterms:modified xsi:type="dcterms:W3CDTF">2019-11-22T08:12:02Z</dcterms:modified>
</cp:coreProperties>
</file>