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71" r:id="rId4"/>
    <p:sldId id="270" r:id="rId5"/>
    <p:sldId id="276" r:id="rId6"/>
    <p:sldId id="277" r:id="rId7"/>
    <p:sldId id="278" r:id="rId8"/>
    <p:sldId id="279" r:id="rId9"/>
    <p:sldId id="260" r:id="rId10"/>
    <p:sldId id="273" r:id="rId11"/>
    <p:sldId id="281" r:id="rId12"/>
    <p:sldId id="275" r:id="rId13"/>
    <p:sldId id="280" r:id="rId14"/>
    <p:sldId id="265" r:id="rId15"/>
    <p:sldId id="272" r:id="rId16"/>
    <p:sldId id="266"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8" d="100"/>
          <a:sy n="108" d="100"/>
        </p:scale>
        <p:origin x="69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1b6be93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1b6be93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30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1b6be9369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1b6be9369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26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1c45b4e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1c45b4e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18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1b6be93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1b6be93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64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95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36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b6be936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b6be936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25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1203050" y="129951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22" b="1" dirty="0"/>
              <a:t>Seq2Seq AI Chat Bot</a:t>
            </a:r>
            <a:endParaRPr sz="3622" b="1" dirty="0"/>
          </a:p>
          <a:p>
            <a:pPr marL="0" lvl="0" indent="0" algn="ctr" rtl="0">
              <a:spcBef>
                <a:spcPts val="0"/>
              </a:spcBef>
              <a:spcAft>
                <a:spcPts val="0"/>
              </a:spcAft>
              <a:buNone/>
            </a:pPr>
            <a:endParaRPr sz="3177" b="1" dirty="0"/>
          </a:p>
          <a:p>
            <a:pPr marL="0" lvl="0" indent="0" algn="ctr" rtl="0">
              <a:spcBef>
                <a:spcPts val="0"/>
              </a:spcBef>
              <a:spcAft>
                <a:spcPts val="0"/>
              </a:spcAft>
              <a:buNone/>
            </a:pPr>
            <a:endParaRPr b="1" dirty="0"/>
          </a:p>
        </p:txBody>
      </p:sp>
      <p:sp>
        <p:nvSpPr>
          <p:cNvPr id="2" name="TextBox 1">
            <a:extLst>
              <a:ext uri="{FF2B5EF4-FFF2-40B4-BE49-F238E27FC236}">
                <a16:creationId xmlns:a16="http://schemas.microsoft.com/office/drawing/2014/main" id="{3129E5CA-A390-4632-BB29-7099A29FD00D}"/>
              </a:ext>
            </a:extLst>
          </p:cNvPr>
          <p:cNvSpPr txBox="1"/>
          <p:nvPr/>
        </p:nvSpPr>
        <p:spPr>
          <a:xfrm>
            <a:off x="184299" y="3274824"/>
            <a:ext cx="3749748" cy="815608"/>
          </a:xfrm>
          <a:prstGeom prst="rect">
            <a:avLst/>
          </a:prstGeom>
          <a:noFill/>
        </p:spPr>
        <p:txBody>
          <a:bodyPr wrap="square" rtlCol="0">
            <a:spAutoFit/>
          </a:bodyPr>
          <a:lstStyle/>
          <a:p>
            <a:r>
              <a:rPr lang="en" i="1" dirty="0">
                <a:solidFill>
                  <a:schemeClr val="bg1"/>
                </a:solidFill>
              </a:rPr>
              <a:t>Submitted By:</a:t>
            </a:r>
          </a:p>
          <a:p>
            <a:endParaRPr lang="en" sz="500" i="1" dirty="0">
              <a:solidFill>
                <a:schemeClr val="bg1"/>
              </a:solidFill>
            </a:endParaRPr>
          </a:p>
          <a:p>
            <a:r>
              <a:rPr lang="en" i="1" dirty="0">
                <a:solidFill>
                  <a:schemeClr val="bg1"/>
                </a:solidFill>
              </a:rPr>
              <a:t>ABHISHEK KUMAR (2K19/CO/020) ABHISHEK KUMAR SINGH (2K19/CO/021)</a:t>
            </a:r>
            <a:endParaRPr lang="en-IN" dirty="0">
              <a:solidFill>
                <a:schemeClr val="bg1"/>
              </a:solidFill>
            </a:endParaRPr>
          </a:p>
        </p:txBody>
      </p:sp>
      <p:sp>
        <p:nvSpPr>
          <p:cNvPr id="4" name="TextBox 3">
            <a:extLst>
              <a:ext uri="{FF2B5EF4-FFF2-40B4-BE49-F238E27FC236}">
                <a16:creationId xmlns:a16="http://schemas.microsoft.com/office/drawing/2014/main" id="{BF80BA21-F4C9-42E2-921B-F4ACD10F8B67}"/>
              </a:ext>
            </a:extLst>
          </p:cNvPr>
          <p:cNvSpPr txBox="1"/>
          <p:nvPr/>
        </p:nvSpPr>
        <p:spPr>
          <a:xfrm>
            <a:off x="6155898" y="3274824"/>
            <a:ext cx="2759502" cy="600164"/>
          </a:xfrm>
          <a:prstGeom prst="rect">
            <a:avLst/>
          </a:prstGeom>
          <a:noFill/>
        </p:spPr>
        <p:txBody>
          <a:bodyPr wrap="square" rtlCol="0">
            <a:spAutoFit/>
          </a:bodyPr>
          <a:lstStyle/>
          <a:p>
            <a:r>
              <a:rPr lang="en" i="1" dirty="0">
                <a:solidFill>
                  <a:schemeClr val="bg1"/>
                </a:solidFill>
              </a:rPr>
              <a:t>Submitted To:</a:t>
            </a:r>
          </a:p>
          <a:p>
            <a:endParaRPr lang="en" sz="500" i="1" dirty="0">
              <a:solidFill>
                <a:schemeClr val="bg1"/>
              </a:solidFill>
            </a:endParaRPr>
          </a:p>
          <a:p>
            <a:r>
              <a:rPr lang="en" i="1" dirty="0">
                <a:solidFill>
                  <a:schemeClr val="bg1"/>
                </a:solidFill>
              </a:rPr>
              <a:t>MR. KAVINDER SINGH</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52550" y="34041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Preprocessing</a:t>
            </a:r>
            <a:endParaRPr dirty="0"/>
          </a:p>
        </p:txBody>
      </p:sp>
      <p:sp>
        <p:nvSpPr>
          <p:cNvPr id="3" name="Google Shape;140;p14">
            <a:extLst>
              <a:ext uri="{FF2B5EF4-FFF2-40B4-BE49-F238E27FC236}">
                <a16:creationId xmlns:a16="http://schemas.microsoft.com/office/drawing/2014/main" id="{93521EB0-872D-40DD-9CB0-F3C4F60731A1}"/>
              </a:ext>
            </a:extLst>
          </p:cNvPr>
          <p:cNvSpPr txBox="1">
            <a:spLocks/>
          </p:cNvSpPr>
          <p:nvPr/>
        </p:nvSpPr>
        <p:spPr>
          <a:xfrm>
            <a:off x="1358460" y="812550"/>
            <a:ext cx="7038900" cy="3990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The datasets were cleaned to remove the meta-data (e.g., movie ID, character ID, Line ID) and data separators (“+++$+++”). </a:t>
            </a:r>
          </a:p>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Data were separated into two different lists where first list is the dialogue (or questions) and the second one was the response to dialogue (or answer). </a:t>
            </a:r>
          </a:p>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Everything except alphabetical character and some punctuation (. , ? ! ’) was removed as they hold little meaning in conversation. </a:t>
            </a:r>
          </a:p>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All the text was converted to lowercase. </a:t>
            </a:r>
          </a:p>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Multiple consequent occurrences of the punctuations (. , ? ! ’) was reduced to one in order to reduce punctuation overload. </a:t>
            </a:r>
          </a:p>
          <a:p>
            <a:pPr marR="25400">
              <a:lnSpc>
                <a:spcPct val="115000"/>
              </a:lnSpc>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All the punctuation except (’) was separated with a single space before and after for better performance in the Seq2Seq model module. </a:t>
            </a:r>
            <a:endParaRPr lang="en-US" sz="1500" dirty="0">
              <a:highlight>
                <a:schemeClr val="dk1"/>
              </a:highligh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0070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Google Shape;140;p14">
            <a:extLst>
              <a:ext uri="{FF2B5EF4-FFF2-40B4-BE49-F238E27FC236}">
                <a16:creationId xmlns:a16="http://schemas.microsoft.com/office/drawing/2014/main" id="{93521EB0-872D-40DD-9CB0-F3C4F60731A1}"/>
              </a:ext>
            </a:extLst>
          </p:cNvPr>
          <p:cNvSpPr txBox="1">
            <a:spLocks/>
          </p:cNvSpPr>
          <p:nvPr/>
        </p:nvSpPr>
        <p:spPr>
          <a:xfrm>
            <a:off x="1282260" y="713490"/>
            <a:ext cx="7038900" cy="3386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R="25400">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All the consequent multiple spaces were reduced to single space and each text string was trimmed to remove before and after space. </a:t>
            </a:r>
          </a:p>
          <a:p>
            <a:pPr marR="25400">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Data was cleaned for removing extraneous dialogues. </a:t>
            </a:r>
          </a:p>
          <a:p>
            <a:pPr marR="25400">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Filter the question and answers that are too short or long. </a:t>
            </a:r>
          </a:p>
          <a:p>
            <a:pPr marR="25400">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The most frequent words in the training data were kept as vocabulary. </a:t>
            </a:r>
          </a:p>
          <a:p>
            <a:pPr marR="25400">
              <a:spcBef>
                <a:spcPts val="600"/>
              </a:spcBef>
              <a:spcAft>
                <a:spcPts val="700"/>
              </a:spcAft>
              <a:buFont typeface="Courier New" panose="02070309020205020404" pitchFamily="49" charset="0"/>
              <a:buChar char="o"/>
            </a:pPr>
            <a:r>
              <a:rPr lang="en-IN" sz="1500" dirty="0">
                <a:highlight>
                  <a:schemeClr val="dk1"/>
                </a:highlight>
                <a:latin typeface="Lato" panose="020F0502020204030203" pitchFamily="34" charset="0"/>
                <a:ea typeface="Lato" panose="020F0502020204030203" pitchFamily="34" charset="0"/>
                <a:cs typeface="Lato" panose="020F0502020204030203" pitchFamily="34" charset="0"/>
              </a:rPr>
              <a:t>Additionally, the &lt;PAD&gt; token was used for padding input sequences to same lengths, the &lt;EOS&gt; token was used to signal the end of an utterance and the &lt;UNK&gt; token was used to replace all words not present in the vocabulary. &lt;GO&gt; was given to the start of the sentence. </a:t>
            </a:r>
          </a:p>
          <a:p>
            <a:pPr marL="441167" indent="-285750" algn="just">
              <a:lnSpc>
                <a:spcPct val="95000"/>
              </a:lnSpc>
              <a:buSzPts val="1153"/>
              <a:buFont typeface="Arial" panose="020B0604020202020204" pitchFamily="34" charset="0"/>
              <a:buChar char="•"/>
            </a:pPr>
            <a:endParaRPr lang="en-US" sz="1500" dirty="0">
              <a:highlight>
                <a:schemeClr val="dk1"/>
              </a:highligh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9771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52548" y="1314450"/>
            <a:ext cx="1943411"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Training</a:t>
            </a:r>
            <a:endParaRPr dirty="0"/>
          </a:p>
        </p:txBody>
      </p:sp>
      <p:sp>
        <p:nvSpPr>
          <p:cNvPr id="5" name="Google Shape;200;p22">
            <a:extLst>
              <a:ext uri="{FF2B5EF4-FFF2-40B4-BE49-F238E27FC236}">
                <a16:creationId xmlns:a16="http://schemas.microsoft.com/office/drawing/2014/main" id="{3DF645D1-4BDF-4A44-BC08-9A61C5572338}"/>
              </a:ext>
            </a:extLst>
          </p:cNvPr>
          <p:cNvSpPr txBox="1">
            <a:spLocks/>
          </p:cNvSpPr>
          <p:nvPr/>
        </p:nvSpPr>
        <p:spPr>
          <a:xfrm>
            <a:off x="6367039" y="1314450"/>
            <a:ext cx="1947125" cy="9141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IN" dirty="0"/>
              <a:t>Testing</a:t>
            </a:r>
          </a:p>
        </p:txBody>
      </p:sp>
      <p:pic>
        <p:nvPicPr>
          <p:cNvPr id="3" name="Picture 2">
            <a:extLst>
              <a:ext uri="{FF2B5EF4-FFF2-40B4-BE49-F238E27FC236}">
                <a16:creationId xmlns:a16="http://schemas.microsoft.com/office/drawing/2014/main" id="{5A60BF34-7EB1-43C4-83AE-BA6FE9B1BDD6}"/>
              </a:ext>
            </a:extLst>
          </p:cNvPr>
          <p:cNvPicPr>
            <a:picLocks noChangeAspect="1"/>
          </p:cNvPicPr>
          <p:nvPr/>
        </p:nvPicPr>
        <p:blipFill>
          <a:blip r:embed="rId3"/>
          <a:stretch>
            <a:fillRect/>
          </a:stretch>
        </p:blipFill>
        <p:spPr>
          <a:xfrm>
            <a:off x="333459" y="2640951"/>
            <a:ext cx="3381591" cy="1234384"/>
          </a:xfrm>
          <a:prstGeom prst="rect">
            <a:avLst/>
          </a:prstGeom>
        </p:spPr>
      </p:pic>
      <p:pic>
        <p:nvPicPr>
          <p:cNvPr id="10" name="Picture 9">
            <a:extLst>
              <a:ext uri="{FF2B5EF4-FFF2-40B4-BE49-F238E27FC236}">
                <a16:creationId xmlns:a16="http://schemas.microsoft.com/office/drawing/2014/main" id="{8D25B25C-DF06-4F40-B712-D84BD724D845}"/>
              </a:ext>
            </a:extLst>
          </p:cNvPr>
          <p:cNvPicPr>
            <a:picLocks noChangeAspect="1"/>
          </p:cNvPicPr>
          <p:nvPr/>
        </p:nvPicPr>
        <p:blipFill>
          <a:blip r:embed="rId4"/>
          <a:stretch>
            <a:fillRect/>
          </a:stretch>
        </p:blipFill>
        <p:spPr>
          <a:xfrm>
            <a:off x="5428950" y="2640951"/>
            <a:ext cx="3381591" cy="1234384"/>
          </a:xfrm>
          <a:prstGeom prst="rect">
            <a:avLst/>
          </a:prstGeom>
        </p:spPr>
      </p:pic>
    </p:spTree>
    <p:extLst>
      <p:ext uri="{BB962C8B-B14F-4D97-AF65-F5344CB8AC3E}">
        <p14:creationId xmlns:p14="http://schemas.microsoft.com/office/powerpoint/2010/main" val="145225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6" name="Google Shape;200;p22">
            <a:extLst>
              <a:ext uri="{FF2B5EF4-FFF2-40B4-BE49-F238E27FC236}">
                <a16:creationId xmlns:a16="http://schemas.microsoft.com/office/drawing/2014/main" id="{C369A275-ADF0-4346-9224-6CB729375C7C}"/>
              </a:ext>
            </a:extLst>
          </p:cNvPr>
          <p:cNvSpPr txBox="1">
            <a:spLocks/>
          </p:cNvSpPr>
          <p:nvPr/>
        </p:nvSpPr>
        <p:spPr>
          <a:xfrm>
            <a:off x="1052550" y="324809"/>
            <a:ext cx="7038900" cy="58975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r>
              <a:rPr lang="en-IN" dirty="0"/>
              <a:t>Result</a:t>
            </a:r>
            <a:endParaRPr lang="en-US" dirty="0"/>
          </a:p>
        </p:txBody>
      </p:sp>
      <p:pic>
        <p:nvPicPr>
          <p:cNvPr id="9" name="Picture 8">
            <a:extLst>
              <a:ext uri="{FF2B5EF4-FFF2-40B4-BE49-F238E27FC236}">
                <a16:creationId xmlns:a16="http://schemas.microsoft.com/office/drawing/2014/main" id="{3C6F7B96-EC59-4874-B5B7-4C93B211ED73}"/>
              </a:ext>
            </a:extLst>
          </p:cNvPr>
          <p:cNvPicPr>
            <a:picLocks noChangeAspect="1"/>
          </p:cNvPicPr>
          <p:nvPr/>
        </p:nvPicPr>
        <p:blipFill>
          <a:blip r:embed="rId3"/>
          <a:stretch>
            <a:fillRect/>
          </a:stretch>
        </p:blipFill>
        <p:spPr>
          <a:xfrm>
            <a:off x="363377" y="1487153"/>
            <a:ext cx="3681702" cy="2559694"/>
          </a:xfrm>
          <a:prstGeom prst="rect">
            <a:avLst/>
          </a:prstGeom>
        </p:spPr>
      </p:pic>
      <p:pic>
        <p:nvPicPr>
          <p:cNvPr id="10" name="Picture 9">
            <a:extLst>
              <a:ext uri="{FF2B5EF4-FFF2-40B4-BE49-F238E27FC236}">
                <a16:creationId xmlns:a16="http://schemas.microsoft.com/office/drawing/2014/main" id="{818EDFED-430E-4CFA-8C02-308987344CAA}"/>
              </a:ext>
            </a:extLst>
          </p:cNvPr>
          <p:cNvPicPr>
            <a:picLocks noChangeAspect="1"/>
          </p:cNvPicPr>
          <p:nvPr/>
        </p:nvPicPr>
        <p:blipFill>
          <a:blip r:embed="rId4"/>
          <a:stretch>
            <a:fillRect/>
          </a:stretch>
        </p:blipFill>
        <p:spPr>
          <a:xfrm>
            <a:off x="5061755" y="1487153"/>
            <a:ext cx="3681702" cy="2559694"/>
          </a:xfrm>
          <a:prstGeom prst="rect">
            <a:avLst/>
          </a:prstGeom>
        </p:spPr>
      </p:pic>
    </p:spTree>
    <p:extLst>
      <p:ext uri="{BB962C8B-B14F-4D97-AF65-F5344CB8AC3E}">
        <p14:creationId xmlns:p14="http://schemas.microsoft.com/office/powerpoint/2010/main" val="212216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52550" y="109221"/>
            <a:ext cx="7038900" cy="5897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Sample Conversation between User and Bot</a:t>
            </a:r>
            <a:endParaRPr lang="en-US" dirty="0"/>
          </a:p>
        </p:txBody>
      </p:sp>
      <p:pic>
        <p:nvPicPr>
          <p:cNvPr id="5" name="Picture 4">
            <a:extLst>
              <a:ext uri="{FF2B5EF4-FFF2-40B4-BE49-F238E27FC236}">
                <a16:creationId xmlns:a16="http://schemas.microsoft.com/office/drawing/2014/main" id="{5A2B5312-C068-4900-BBDC-3F19FBA97777}"/>
              </a:ext>
            </a:extLst>
          </p:cNvPr>
          <p:cNvPicPr>
            <a:picLocks noChangeAspect="1"/>
          </p:cNvPicPr>
          <p:nvPr/>
        </p:nvPicPr>
        <p:blipFill>
          <a:blip r:embed="rId3"/>
          <a:stretch>
            <a:fillRect/>
          </a:stretch>
        </p:blipFill>
        <p:spPr>
          <a:xfrm>
            <a:off x="1480185" y="793006"/>
            <a:ext cx="2657475" cy="4240003"/>
          </a:xfrm>
          <a:prstGeom prst="rect">
            <a:avLst/>
          </a:prstGeom>
        </p:spPr>
      </p:pic>
      <p:pic>
        <p:nvPicPr>
          <p:cNvPr id="6" name="Picture 5">
            <a:extLst>
              <a:ext uri="{FF2B5EF4-FFF2-40B4-BE49-F238E27FC236}">
                <a16:creationId xmlns:a16="http://schemas.microsoft.com/office/drawing/2014/main" id="{FC1789C0-9386-422A-92FC-78554C001BD4}"/>
              </a:ext>
            </a:extLst>
          </p:cNvPr>
          <p:cNvPicPr>
            <a:picLocks noChangeAspect="1"/>
          </p:cNvPicPr>
          <p:nvPr/>
        </p:nvPicPr>
        <p:blipFill>
          <a:blip r:embed="rId4"/>
          <a:stretch>
            <a:fillRect/>
          </a:stretch>
        </p:blipFill>
        <p:spPr>
          <a:xfrm>
            <a:off x="5233353" y="794276"/>
            <a:ext cx="2657475" cy="42400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1046040" y="28707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Conclusion</a:t>
            </a:r>
            <a:endParaRPr dirty="0"/>
          </a:p>
        </p:txBody>
      </p:sp>
      <p:sp>
        <p:nvSpPr>
          <p:cNvPr id="3" name="Google Shape;140;p14">
            <a:extLst>
              <a:ext uri="{FF2B5EF4-FFF2-40B4-BE49-F238E27FC236}">
                <a16:creationId xmlns:a16="http://schemas.microsoft.com/office/drawing/2014/main" id="{FD8E27D4-C37D-4E9F-BDA8-79AD3A640A8D}"/>
              </a:ext>
            </a:extLst>
          </p:cNvPr>
          <p:cNvSpPr txBox="1">
            <a:spLocks/>
          </p:cNvSpPr>
          <p:nvPr/>
        </p:nvSpPr>
        <p:spPr>
          <a:xfrm>
            <a:off x="1303020" y="915932"/>
            <a:ext cx="7162920" cy="4037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46050" marR="25400" indent="0">
              <a:lnSpc>
                <a:spcPct val="115000"/>
              </a:lnSpc>
              <a:spcBef>
                <a:spcPts val="600"/>
              </a:spcBef>
              <a:spcAft>
                <a:spcPts val="700"/>
              </a:spcAft>
              <a:buNone/>
            </a:pPr>
            <a:r>
              <a:rPr lang="en-IN" sz="1600" dirty="0"/>
              <a:t>We were able to develop a Seq2Seq AI Chatbot. Various techniques and architectures were discussed to make conversational agents more natural and human-like. The performance of the model was </a:t>
            </a:r>
            <a:r>
              <a:rPr lang="en-IN" sz="1600" dirty="0" err="1"/>
              <a:t>analyzed</a:t>
            </a:r>
            <a:r>
              <a:rPr lang="en-IN" sz="1600" dirty="0"/>
              <a:t> by comparing output responses for a set of source utterances. To get better results, we can try different combination of hyperparameters. We can also try different attention mechanism like Luong. </a:t>
            </a:r>
          </a:p>
          <a:p>
            <a:pPr marL="146050" marR="25400" indent="0">
              <a:lnSpc>
                <a:spcPct val="115000"/>
              </a:lnSpc>
              <a:spcBef>
                <a:spcPts val="600"/>
              </a:spcBef>
              <a:spcAft>
                <a:spcPts val="700"/>
              </a:spcAft>
              <a:buNone/>
            </a:pPr>
            <a:r>
              <a:rPr lang="en-IN" sz="1600" dirty="0"/>
              <a:t>Many different machine learning or deep learning methods can be explored in order make the chatbot systems more accurate. As a matter of fact, the basic natural language processing tasks can be explored further in order to make the data more suitable for further analysis. Also, the field of processing of unstructured data, which is text data given as a knowledge is yet to be explored in an effective way. So, it can be concluded that there is ample scope for research in this area of natural language processing.</a:t>
            </a:r>
          </a:p>
          <a:p>
            <a:pPr marL="155417" indent="0">
              <a:lnSpc>
                <a:spcPct val="100000"/>
              </a:lnSpc>
              <a:buSzPts val="1153"/>
              <a:buNone/>
            </a:pPr>
            <a:endParaRPr lang="en-IN" sz="1600" dirty="0"/>
          </a:p>
        </p:txBody>
      </p:sp>
    </p:spTree>
    <p:extLst>
      <p:ext uri="{BB962C8B-B14F-4D97-AF65-F5344CB8AC3E}">
        <p14:creationId xmlns:p14="http://schemas.microsoft.com/office/powerpoint/2010/main" val="18348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052550" y="528429"/>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References</a:t>
            </a:r>
            <a:endParaRPr dirty="0"/>
          </a:p>
        </p:txBody>
      </p:sp>
      <p:sp>
        <p:nvSpPr>
          <p:cNvPr id="207" name="Google Shape;207;p23"/>
          <p:cNvSpPr txBox="1">
            <a:spLocks noGrp="1"/>
          </p:cNvSpPr>
          <p:nvPr>
            <p:ph type="body" idx="1"/>
          </p:nvPr>
        </p:nvSpPr>
        <p:spPr>
          <a:xfrm>
            <a:off x="1226616" y="1390340"/>
            <a:ext cx="7038900" cy="3143559"/>
          </a:xfrm>
          <a:prstGeom prst="rect">
            <a:avLst/>
          </a:prstGeom>
        </p:spPr>
        <p:txBody>
          <a:bodyPr spcFirstLastPara="1" wrap="square" lIns="91425" tIns="91425" rIns="91425" bIns="91425" anchor="t" anchorCtr="0">
            <a:normAutofit fontScale="92500" lnSpcReduction="20000"/>
          </a:bodyPr>
          <a:lstStyle/>
          <a:p>
            <a:pPr marL="342900" lvl="0" indent="-342900" fontAlgn="base">
              <a:lnSpc>
                <a:spcPct val="115000"/>
              </a:lnSpc>
              <a:buClr>
                <a:schemeClr val="bg1"/>
              </a:buClr>
              <a:buSzPts val="1400"/>
              <a:buFont typeface="+mj-lt"/>
              <a:buAutoNum type="arabicPeriod"/>
            </a:pPr>
            <a:r>
              <a:rPr lang="en-IN" sz="1600" dirty="0" err="1">
                <a:solidFill>
                  <a:schemeClr val="bg1"/>
                </a:solidFill>
                <a:latin typeface="Times New Roman" panose="02020603050405020304" pitchFamily="18" charset="0"/>
                <a:cs typeface="Arial" panose="020B0604020202020204" pitchFamily="34" charset="0"/>
              </a:rPr>
              <a:t>Abonia</a:t>
            </a:r>
            <a:r>
              <a:rPr lang="en-IN" sz="1600" dirty="0">
                <a:solidFill>
                  <a:schemeClr val="bg1"/>
                </a:solidFill>
                <a:latin typeface="Times New Roman" panose="02020603050405020304" pitchFamily="18" charset="0"/>
                <a:cs typeface="Arial" panose="020B0604020202020204" pitchFamily="34" charset="0"/>
              </a:rPr>
              <a:t> </a:t>
            </a:r>
            <a:r>
              <a:rPr lang="en-IN" sz="1600" dirty="0" err="1">
                <a:solidFill>
                  <a:schemeClr val="bg1"/>
                </a:solidFill>
                <a:latin typeface="Times New Roman" panose="02020603050405020304" pitchFamily="18" charset="0"/>
                <a:cs typeface="Arial" panose="020B0604020202020204" pitchFamily="34" charset="0"/>
              </a:rPr>
              <a:t>Sojasingarayar</a:t>
            </a:r>
            <a:r>
              <a:rPr lang="en-IN" sz="1600" dirty="0">
                <a:solidFill>
                  <a:schemeClr val="bg1"/>
                </a:solidFill>
                <a:latin typeface="Times New Roman" panose="02020603050405020304" pitchFamily="18" charset="0"/>
                <a:cs typeface="Arial" panose="020B0604020202020204" pitchFamily="34" charset="0"/>
              </a:rPr>
              <a:t>, “Seq2Seq AI Chatbot with Attention Mechanism”, Jun 2020</a:t>
            </a:r>
          </a:p>
          <a:p>
            <a:pPr marL="342900" lvl="0" indent="-342900" fontAlgn="base">
              <a:lnSpc>
                <a:spcPct val="115000"/>
              </a:lnSpc>
              <a:buClr>
                <a:schemeClr val="bg1"/>
              </a:buClr>
              <a:buSzPts val="1400"/>
              <a:buFont typeface="+mj-lt"/>
              <a:buAutoNum type="arabicPeriod"/>
            </a:pPr>
            <a:r>
              <a:rPr lang="en-IN" sz="1600" dirty="0" err="1">
                <a:solidFill>
                  <a:schemeClr val="bg1"/>
                </a:solidFill>
                <a:latin typeface="Times New Roman" panose="02020603050405020304" pitchFamily="18" charset="0"/>
                <a:cs typeface="Arial" panose="020B0604020202020204" pitchFamily="34" charset="0"/>
              </a:rPr>
              <a:t>Nitirajsingh</a:t>
            </a:r>
            <a:r>
              <a:rPr lang="en-IN" sz="1600" dirty="0">
                <a:solidFill>
                  <a:schemeClr val="bg1"/>
                </a:solidFill>
                <a:latin typeface="Times New Roman" panose="02020603050405020304" pitchFamily="18" charset="0"/>
                <a:cs typeface="Arial" panose="020B0604020202020204" pitchFamily="34" charset="0"/>
              </a:rPr>
              <a:t> </a:t>
            </a:r>
            <a:r>
              <a:rPr lang="en-IN" sz="1600" dirty="0" err="1">
                <a:solidFill>
                  <a:schemeClr val="bg1"/>
                </a:solidFill>
                <a:latin typeface="Times New Roman" panose="02020603050405020304" pitchFamily="18" charset="0"/>
                <a:cs typeface="Arial" panose="020B0604020202020204" pitchFamily="34" charset="0"/>
              </a:rPr>
              <a:t>Sandu</a:t>
            </a:r>
            <a:r>
              <a:rPr lang="en-IN" sz="1600" dirty="0">
                <a:solidFill>
                  <a:schemeClr val="bg1"/>
                </a:solidFill>
                <a:latin typeface="Times New Roman" panose="02020603050405020304" pitchFamily="18" charset="0"/>
                <a:cs typeface="Arial" panose="020B0604020202020204" pitchFamily="34" charset="0"/>
              </a:rPr>
              <a:t> and Ergun Gide, “Adoption of AI-Chatbots to Enhance Student Learning Experience in Higher Education in India”, 2019 18th International Conference on Information Technology Based Higher Education and Training (ITHET)</a:t>
            </a:r>
          </a:p>
          <a:p>
            <a:pPr marL="342900" lvl="0" indent="-342900" fontAlgn="base">
              <a:lnSpc>
                <a:spcPct val="115000"/>
              </a:lnSpc>
              <a:buClr>
                <a:schemeClr val="bg1"/>
              </a:buClr>
              <a:buSzPts val="1400"/>
              <a:buFont typeface="+mj-lt"/>
              <a:buAutoNum type="arabicPeriod"/>
            </a:pPr>
            <a:r>
              <a:rPr lang="en-IN" sz="1600" dirty="0">
                <a:solidFill>
                  <a:schemeClr val="bg1"/>
                </a:solidFill>
                <a:latin typeface="Times New Roman" panose="02020603050405020304" pitchFamily="18" charset="0"/>
                <a:cs typeface="Arial" panose="020B0604020202020204" pitchFamily="34" charset="0"/>
              </a:rPr>
              <a:t>Rohit </a:t>
            </a:r>
            <a:r>
              <a:rPr lang="en-IN" sz="1600" dirty="0" err="1">
                <a:solidFill>
                  <a:schemeClr val="bg1"/>
                </a:solidFill>
                <a:latin typeface="Times New Roman" panose="02020603050405020304" pitchFamily="18" charset="0"/>
                <a:cs typeface="Arial" panose="020B0604020202020204" pitchFamily="34" charset="0"/>
              </a:rPr>
              <a:t>Binu</a:t>
            </a:r>
            <a:r>
              <a:rPr lang="en-IN" sz="1600" dirty="0">
                <a:solidFill>
                  <a:schemeClr val="bg1"/>
                </a:solidFill>
                <a:latin typeface="Times New Roman" panose="02020603050405020304" pitchFamily="18" charset="0"/>
                <a:cs typeface="Arial" panose="020B0604020202020204" pitchFamily="34" charset="0"/>
              </a:rPr>
              <a:t> Mathew, Sandra Varghese, Sera Elsa Joy and </a:t>
            </a:r>
            <a:r>
              <a:rPr lang="en-IN" sz="1600" dirty="0" err="1">
                <a:solidFill>
                  <a:schemeClr val="bg1"/>
                </a:solidFill>
                <a:latin typeface="Times New Roman" panose="02020603050405020304" pitchFamily="18" charset="0"/>
                <a:cs typeface="Arial" panose="020B0604020202020204" pitchFamily="34" charset="0"/>
              </a:rPr>
              <a:t>Swanthana</a:t>
            </a:r>
            <a:r>
              <a:rPr lang="en-IN" sz="1600" dirty="0">
                <a:solidFill>
                  <a:schemeClr val="bg1"/>
                </a:solidFill>
                <a:latin typeface="Times New Roman" panose="02020603050405020304" pitchFamily="18" charset="0"/>
                <a:cs typeface="Arial" panose="020B0604020202020204" pitchFamily="34" charset="0"/>
              </a:rPr>
              <a:t> Susan Alex, “Chatbot for Disease Prediction and Treatment Recommendation using Machine Learning”, 2019 3rd International Conference on Trends in Electronics and Informatics (ICOEI)</a:t>
            </a:r>
          </a:p>
          <a:p>
            <a:pPr marL="342900" lvl="0" indent="-342900" fontAlgn="base">
              <a:lnSpc>
                <a:spcPct val="115000"/>
              </a:lnSpc>
              <a:buClr>
                <a:schemeClr val="bg1"/>
              </a:buClr>
              <a:buSzPts val="1400"/>
              <a:buFont typeface="+mj-lt"/>
              <a:buAutoNum type="arabicPeriod"/>
            </a:pPr>
            <a:r>
              <a:rPr lang="en-IN" sz="1600" dirty="0">
                <a:solidFill>
                  <a:schemeClr val="bg1"/>
                </a:solidFill>
                <a:latin typeface="Times New Roman" panose="02020603050405020304" pitchFamily="18" charset="0"/>
                <a:cs typeface="Arial" panose="020B0604020202020204" pitchFamily="34" charset="0"/>
              </a:rPr>
              <a:t>Mohammad </a:t>
            </a:r>
            <a:r>
              <a:rPr lang="en-IN" sz="1600" dirty="0" err="1">
                <a:solidFill>
                  <a:schemeClr val="bg1"/>
                </a:solidFill>
                <a:latin typeface="Times New Roman" panose="02020603050405020304" pitchFamily="18" charset="0"/>
                <a:cs typeface="Arial" panose="020B0604020202020204" pitchFamily="34" charset="0"/>
              </a:rPr>
              <a:t>Monirujjaman</a:t>
            </a:r>
            <a:r>
              <a:rPr lang="en-IN" sz="1600" dirty="0">
                <a:solidFill>
                  <a:schemeClr val="bg1"/>
                </a:solidFill>
                <a:latin typeface="Times New Roman" panose="02020603050405020304" pitchFamily="18" charset="0"/>
                <a:cs typeface="Arial" panose="020B0604020202020204" pitchFamily="34" charset="0"/>
              </a:rPr>
              <a:t> Khan, “Development of An e-commerce Sales Chatbot”, 2020 IEEE 17th International Conference on Smart Communities: Improving Quality of Life Using ICT, IoT and AI (HONET)</a:t>
            </a:r>
          </a:p>
          <a:p>
            <a:pPr marL="342900" lvl="0" indent="-342900" fontAlgn="base">
              <a:lnSpc>
                <a:spcPct val="115000"/>
              </a:lnSpc>
              <a:buClr>
                <a:schemeClr val="bg1"/>
              </a:buClr>
              <a:buSzPts val="1400"/>
              <a:buFont typeface="+mj-lt"/>
              <a:buAutoNum type="arabicPeriod"/>
            </a:pPr>
            <a:r>
              <a:rPr lang="en-IN" sz="1600" dirty="0">
                <a:solidFill>
                  <a:schemeClr val="bg1"/>
                </a:solidFill>
                <a:latin typeface="Times New Roman" panose="02020603050405020304" pitchFamily="18" charset="0"/>
                <a:cs typeface="Arial" panose="020B0604020202020204" pitchFamily="34" charset="0"/>
              </a:rPr>
              <a:t>https://www.ibm.com/cloud/learn/recurrent-neural-networks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113202"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a Chatbot ?</a:t>
            </a:r>
            <a:endParaRPr dirty="0"/>
          </a:p>
        </p:txBody>
      </p:sp>
      <p:sp>
        <p:nvSpPr>
          <p:cNvPr id="140" name="Google Shape;140;p14"/>
          <p:cNvSpPr txBox="1">
            <a:spLocks noGrp="1"/>
          </p:cNvSpPr>
          <p:nvPr>
            <p:ph type="body" idx="1"/>
          </p:nvPr>
        </p:nvSpPr>
        <p:spPr>
          <a:xfrm>
            <a:off x="1297500" y="1258950"/>
            <a:ext cx="7038900" cy="3490800"/>
          </a:xfrm>
          <a:prstGeom prst="rect">
            <a:avLst/>
          </a:prstGeom>
        </p:spPr>
        <p:txBody>
          <a:bodyPr spcFirstLastPara="1" wrap="square" lIns="91425" tIns="91425" rIns="91425" bIns="91425" anchor="t" anchorCtr="0">
            <a:noAutofit/>
          </a:bodyPr>
          <a:lstStyle/>
          <a:p>
            <a:pPr marL="155417" indent="0" algn="just">
              <a:lnSpc>
                <a:spcPct val="100000"/>
              </a:lnSpc>
              <a:buSzPts val="1153"/>
              <a:buNone/>
            </a:pPr>
            <a:r>
              <a:rPr lang="en-IN" sz="1400" dirty="0">
                <a:highlight>
                  <a:schemeClr val="dk1"/>
                </a:highlight>
              </a:rPr>
              <a:t>Chatbot is a computer program designed to be able to interact with humans through text or voice messages and can answer questions given by humans.</a:t>
            </a:r>
          </a:p>
          <a:p>
            <a:pPr marL="155417" indent="0" algn="just">
              <a:lnSpc>
                <a:spcPct val="100000"/>
              </a:lnSpc>
              <a:buSzPts val="1153"/>
              <a:buNone/>
            </a:pPr>
            <a:endParaRPr lang="en-IN" sz="1400" dirty="0">
              <a:highlight>
                <a:schemeClr val="dk1"/>
              </a:highlight>
            </a:endParaRPr>
          </a:p>
          <a:p>
            <a:pPr marL="146050" indent="0">
              <a:lnSpc>
                <a:spcPct val="115000"/>
              </a:lnSpc>
              <a:spcAft>
                <a:spcPts val="1900"/>
              </a:spcAft>
              <a:buNone/>
            </a:pPr>
            <a:r>
              <a:rPr lang="en-IN" sz="1400" dirty="0">
                <a:highlight>
                  <a:schemeClr val="dk1"/>
                </a:highlight>
              </a:rPr>
              <a:t>In an ideal world, given a user query in natural language, a bot would respond as follows: </a:t>
            </a:r>
          </a:p>
          <a:p>
            <a:pPr marL="488950" indent="-342900">
              <a:lnSpc>
                <a:spcPct val="115000"/>
              </a:lnSpc>
              <a:spcAft>
                <a:spcPts val="1900"/>
              </a:spcAft>
              <a:buFont typeface="+mj-lt"/>
              <a:buAutoNum type="arabicPeriod"/>
            </a:pPr>
            <a:r>
              <a:rPr lang="en-IN" sz="1400" dirty="0">
                <a:highlight>
                  <a:schemeClr val="dk1"/>
                </a:highlight>
              </a:rPr>
              <a:t>Understand the user's intent; </a:t>
            </a:r>
          </a:p>
          <a:p>
            <a:pPr marL="488950" indent="-342900">
              <a:lnSpc>
                <a:spcPct val="115000"/>
              </a:lnSpc>
              <a:spcAft>
                <a:spcPts val="1900"/>
              </a:spcAft>
              <a:buFont typeface="+mj-lt"/>
              <a:buAutoNum type="arabicPeriod"/>
            </a:pPr>
            <a:r>
              <a:rPr lang="en-IN" sz="1400" dirty="0">
                <a:highlight>
                  <a:schemeClr val="dk1"/>
                </a:highlight>
              </a:rPr>
              <a:t>Retrieve the relevant content from its Knowledge base (KB); </a:t>
            </a:r>
          </a:p>
          <a:p>
            <a:pPr marL="488950" indent="-342900">
              <a:lnSpc>
                <a:spcPct val="115000"/>
              </a:lnSpc>
              <a:spcAft>
                <a:spcPts val="1900"/>
              </a:spcAft>
              <a:buFont typeface="+mj-lt"/>
              <a:buAutoNum type="arabicPeriod"/>
            </a:pPr>
            <a:r>
              <a:rPr lang="en-IN" sz="1400" dirty="0">
                <a:highlight>
                  <a:schemeClr val="dk1"/>
                </a:highlight>
              </a:rPr>
              <a:t>Synthesize the answer and respond to the user (again, in natural language); </a:t>
            </a:r>
          </a:p>
          <a:p>
            <a:pPr marL="488950" indent="-342900">
              <a:lnSpc>
                <a:spcPct val="115000"/>
              </a:lnSpc>
              <a:spcAft>
                <a:spcPts val="1900"/>
              </a:spcAft>
              <a:buFont typeface="+mj-lt"/>
              <a:buAutoNum type="arabicPeriod"/>
            </a:pPr>
            <a:r>
              <a:rPr lang="en-IN" sz="1400" dirty="0">
                <a:highlight>
                  <a:schemeClr val="dk1"/>
                </a:highlight>
              </a:rPr>
              <a:t>Retain the conversation context to answer any follow-up questions by the user.</a:t>
            </a:r>
          </a:p>
          <a:p>
            <a:pPr marL="155417" indent="0" algn="just">
              <a:lnSpc>
                <a:spcPct val="100000"/>
              </a:lnSpc>
              <a:buSzPts val="1153"/>
              <a:buNone/>
            </a:pPr>
            <a:endParaRPr lang="en-IN" sz="1400" dirty="0">
              <a:highlight>
                <a:schemeClr val="dk1"/>
              </a:highlight>
            </a:endParaRPr>
          </a:p>
          <a:p>
            <a:pPr indent="-301783" algn="just">
              <a:lnSpc>
                <a:spcPct val="100000"/>
              </a:lnSpc>
              <a:buSzPts val="1153"/>
            </a:pPr>
            <a:endParaRPr lang="en-IN" sz="1400" dirty="0">
              <a:highlight>
                <a:schemeClr val="dk1"/>
              </a:highlight>
            </a:endParaRPr>
          </a:p>
          <a:p>
            <a:pPr marL="457200" lvl="0" indent="-301783" algn="just" rtl="0">
              <a:lnSpc>
                <a:spcPct val="100000"/>
              </a:lnSpc>
              <a:spcBef>
                <a:spcPts val="0"/>
              </a:spcBef>
              <a:spcAft>
                <a:spcPts val="0"/>
              </a:spcAft>
              <a:buSzPts val="1153"/>
              <a:buChar char="●"/>
            </a:pPr>
            <a:endParaRPr sz="1400" dirty="0">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561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Usage of Chatbots</a:t>
            </a:r>
            <a:endParaRPr dirty="0"/>
          </a:p>
        </p:txBody>
      </p:sp>
      <p:sp>
        <p:nvSpPr>
          <p:cNvPr id="7" name="Google Shape;140;p14">
            <a:extLst>
              <a:ext uri="{FF2B5EF4-FFF2-40B4-BE49-F238E27FC236}">
                <a16:creationId xmlns:a16="http://schemas.microsoft.com/office/drawing/2014/main" id="{667A49C0-EDF0-40C7-A1C2-712D8DF3525D}"/>
              </a:ext>
            </a:extLst>
          </p:cNvPr>
          <p:cNvSpPr txBox="1">
            <a:spLocks/>
          </p:cNvSpPr>
          <p:nvPr/>
        </p:nvSpPr>
        <p:spPr>
          <a:xfrm>
            <a:off x="1297500" y="1004288"/>
            <a:ext cx="7038900" cy="3718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a:lnSpc>
                <a:spcPct val="115000"/>
              </a:lnSpc>
              <a:spcBef>
                <a:spcPts val="1200"/>
              </a:spcBef>
              <a:spcAft>
                <a:spcPts val="1200"/>
              </a:spcAft>
            </a:pPr>
            <a:r>
              <a:rPr lang="en-IN" sz="1400" dirty="0">
                <a:latin typeface="Lato" panose="020F0502020204030203" pitchFamily="34" charset="0"/>
                <a:ea typeface="Lato" panose="020F0502020204030203" pitchFamily="34" charset="0"/>
                <a:cs typeface="Lato" panose="020F0502020204030203" pitchFamily="34" charset="0"/>
              </a:rPr>
              <a:t>In </a:t>
            </a:r>
            <a:r>
              <a:rPr lang="en-IN" sz="1400" dirty="0">
                <a:effectLst/>
                <a:latin typeface="Lato" panose="020F0502020204030203" pitchFamily="34" charset="0"/>
                <a:ea typeface="Lato" panose="020F0502020204030203" pitchFamily="34" charset="0"/>
                <a:cs typeface="Lato" panose="020F0502020204030203" pitchFamily="34" charset="0"/>
              </a:rPr>
              <a:t>Banking sector, Chatbots are used to handle customer queries (and FAQs) and give guidance on bank services and products. Examples: SIA, </a:t>
            </a:r>
            <a:r>
              <a:rPr lang="en-IN" sz="1400" dirty="0" err="1">
                <a:effectLst/>
                <a:latin typeface="Lato" panose="020F0502020204030203" pitchFamily="34" charset="0"/>
                <a:ea typeface="Lato" panose="020F0502020204030203" pitchFamily="34" charset="0"/>
                <a:cs typeface="Lato" panose="020F0502020204030203" pitchFamily="34" charset="0"/>
              </a:rPr>
              <a:t>iPal</a:t>
            </a:r>
            <a:r>
              <a:rPr lang="en-IN" sz="1400" dirty="0">
                <a:effectLst/>
                <a:latin typeface="Lato" panose="020F0502020204030203" pitchFamily="34" charset="0"/>
                <a:ea typeface="Lato" panose="020F0502020204030203" pitchFamily="34" charset="0"/>
                <a:cs typeface="Lato" panose="020F0502020204030203" pitchFamily="34" charset="0"/>
              </a:rPr>
              <a:t> and EVA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Insurance sector, Chatbots are assisting customers in filing claims, getting policies, checking the status of their policies, and locating providers and their branches, as well as other service providers. Examples: Bajaj Allianz’s Boing, Birla Sunlife’s bot and PNB </a:t>
            </a:r>
            <a:r>
              <a:rPr lang="en-IN" sz="1400" dirty="0" err="1">
                <a:effectLst/>
                <a:latin typeface="Lato" panose="020F0502020204030203" pitchFamily="34" charset="0"/>
                <a:ea typeface="Lato" panose="020F0502020204030203" pitchFamily="34" charset="0"/>
                <a:cs typeface="Lato" panose="020F0502020204030203" pitchFamily="34" charset="0"/>
              </a:rPr>
              <a:t>Metlife’s</a:t>
            </a:r>
            <a:r>
              <a:rPr lang="en-IN" sz="1400" dirty="0">
                <a:effectLst/>
                <a:latin typeface="Lato" panose="020F0502020204030203" pitchFamily="34" charset="0"/>
                <a:ea typeface="Lato" panose="020F0502020204030203" pitchFamily="34" charset="0"/>
                <a:cs typeface="Lato" panose="020F0502020204030203" pitchFamily="34" charset="0"/>
              </a:rPr>
              <a:t> banking applications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the transport sector, Chatbots are used to provide </a:t>
            </a:r>
            <a:r>
              <a:rPr lang="en-IN" sz="1400" dirty="0" err="1">
                <a:effectLst/>
                <a:latin typeface="Lato" panose="020F0502020204030203" pitchFamily="34" charset="0"/>
                <a:ea typeface="Lato" panose="020F0502020204030203" pitchFamily="34" charset="0"/>
                <a:cs typeface="Lato" panose="020F0502020204030203" pitchFamily="34" charset="0"/>
              </a:rPr>
              <a:t>realtime</a:t>
            </a:r>
            <a:r>
              <a:rPr lang="en-IN" sz="1400" dirty="0">
                <a:effectLst/>
                <a:latin typeface="Lato" panose="020F0502020204030203" pitchFamily="34" charset="0"/>
                <a:ea typeface="Lato" panose="020F0502020204030203" pitchFamily="34" charset="0"/>
                <a:cs typeface="Lato" panose="020F0502020204030203" pitchFamily="34" charset="0"/>
              </a:rPr>
              <a:t> cab details, flight bookings and verifications, and traffic analysis. Examples: Meru Cab and Yatra.com </a:t>
            </a:r>
          </a:p>
          <a:p>
            <a:pPr>
              <a:lnSpc>
                <a:spcPct val="115000"/>
              </a:lnSpc>
              <a:spcBef>
                <a:spcPts val="1200"/>
              </a:spcBef>
              <a:spcAft>
                <a:spcPts val="1200"/>
              </a:spcAft>
            </a:pPr>
            <a:r>
              <a:rPr lang="en-IN" sz="1400" dirty="0">
                <a:effectLst/>
                <a:latin typeface="Lato" panose="020F0502020204030203" pitchFamily="34" charset="0"/>
                <a:ea typeface="Lato" panose="020F0502020204030203" pitchFamily="34" charset="0"/>
                <a:cs typeface="Lato" panose="020F0502020204030203" pitchFamily="34" charset="0"/>
              </a:rPr>
              <a:t>In E-Commerce sector, Chatbots have been used in handling queries, tracking orders, making payments and raising customer complaints.</a:t>
            </a:r>
          </a:p>
          <a:p>
            <a:pPr marL="155417" indent="0" algn="just">
              <a:lnSpc>
                <a:spcPct val="95000"/>
              </a:lnSpc>
              <a:buSzPts val="1153"/>
              <a:buNone/>
            </a:pPr>
            <a:endParaRPr lang="en-US" sz="1400" dirty="0">
              <a:highlight>
                <a:schemeClr val="dk1"/>
              </a:highligh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8872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01406" y="3782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Proposed Work</a:t>
            </a:r>
            <a:endParaRPr dirty="0"/>
          </a:p>
        </p:txBody>
      </p:sp>
      <p:sp>
        <p:nvSpPr>
          <p:cNvPr id="7" name="Google Shape;140;p14">
            <a:extLst>
              <a:ext uri="{FF2B5EF4-FFF2-40B4-BE49-F238E27FC236}">
                <a16:creationId xmlns:a16="http://schemas.microsoft.com/office/drawing/2014/main" id="{667A49C0-EDF0-40C7-A1C2-712D8DF3525D}"/>
              </a:ext>
            </a:extLst>
          </p:cNvPr>
          <p:cNvSpPr txBox="1">
            <a:spLocks/>
          </p:cNvSpPr>
          <p:nvPr/>
        </p:nvSpPr>
        <p:spPr>
          <a:xfrm>
            <a:off x="1297500" y="1129291"/>
            <a:ext cx="7038900" cy="3695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155417" indent="0">
              <a:lnSpc>
                <a:spcPct val="100000"/>
              </a:lnSpc>
              <a:buSzPts val="1153"/>
              <a:buNone/>
            </a:pPr>
            <a:r>
              <a:rPr lang="en-IN" sz="1800" dirty="0"/>
              <a:t>We have developed a Seq2Seq AI Chatbot. We have implemented encoder-decoder attention mechanism architecture. This encoder-decoder is using Recurrent Neural Network with LSTM (Long-Short-Term-Memory) cells. This chatbot system uses the Python programming language because it is easier to understand. Python has extensive support libraries.</a:t>
            </a:r>
          </a:p>
          <a:p>
            <a:pPr marL="155417" indent="0">
              <a:lnSpc>
                <a:spcPct val="100000"/>
              </a:lnSpc>
              <a:buSzPts val="1153"/>
              <a:buNone/>
            </a:pPr>
            <a:endParaRPr lang="en-IN" sz="1800" dirty="0"/>
          </a:p>
          <a:p>
            <a:pPr marL="155417" indent="0">
              <a:lnSpc>
                <a:spcPct val="100000"/>
              </a:lnSpc>
              <a:buSzPts val="1153"/>
              <a:buNone/>
            </a:pPr>
            <a:r>
              <a:rPr lang="en-IN" sz="1800" dirty="0"/>
              <a:t>The chatbot system can be used to engage people in small talk and conversation. </a:t>
            </a:r>
          </a:p>
        </p:txBody>
      </p:sp>
    </p:spTree>
    <p:extLst>
      <p:ext uri="{BB962C8B-B14F-4D97-AF65-F5344CB8AC3E}">
        <p14:creationId xmlns:p14="http://schemas.microsoft.com/office/powerpoint/2010/main" val="155825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4607-D75F-48C3-8D98-0246F1E33F91}"/>
              </a:ext>
            </a:extLst>
          </p:cNvPr>
          <p:cNvSpPr>
            <a:spLocks noGrp="1"/>
          </p:cNvSpPr>
          <p:nvPr>
            <p:ph type="title"/>
          </p:nvPr>
        </p:nvSpPr>
        <p:spPr>
          <a:xfrm>
            <a:off x="1052549" y="266159"/>
            <a:ext cx="7038900" cy="914100"/>
          </a:xfrm>
        </p:spPr>
        <p:txBody>
          <a:bodyPr/>
          <a:lstStyle/>
          <a:p>
            <a:pPr algn="ctr"/>
            <a:r>
              <a:rPr lang="en-IN" dirty="0"/>
              <a:t>RECURRENT NEURAL NETWORKS</a:t>
            </a:r>
          </a:p>
        </p:txBody>
      </p:sp>
      <p:sp>
        <p:nvSpPr>
          <p:cNvPr id="3" name="Text Placeholder 2">
            <a:extLst>
              <a:ext uri="{FF2B5EF4-FFF2-40B4-BE49-F238E27FC236}">
                <a16:creationId xmlns:a16="http://schemas.microsoft.com/office/drawing/2014/main" id="{1C341ECE-5A5B-418B-98C0-89227557C1BC}"/>
              </a:ext>
            </a:extLst>
          </p:cNvPr>
          <p:cNvSpPr>
            <a:spLocks noGrp="1"/>
          </p:cNvSpPr>
          <p:nvPr>
            <p:ph type="body" idx="1"/>
          </p:nvPr>
        </p:nvSpPr>
        <p:spPr>
          <a:xfrm>
            <a:off x="318976" y="3358791"/>
            <a:ext cx="8506047" cy="1771073"/>
          </a:xfrm>
        </p:spPr>
        <p:txBody>
          <a:bodyPr>
            <a:normAutofit/>
          </a:bodyPr>
          <a:lstStyle/>
          <a:p>
            <a:pPr marL="146050" indent="0">
              <a:buNone/>
            </a:pPr>
            <a:r>
              <a:rPr lang="en-US" sz="1400" b="1" i="0" dirty="0">
                <a:solidFill>
                  <a:schemeClr val="bg1"/>
                </a:solidFill>
                <a:effectLst/>
                <a:latin typeface="urw-din"/>
              </a:rPr>
              <a:t>Recurrent Neural Network(RNN)</a:t>
            </a:r>
            <a:r>
              <a:rPr lang="en-US" sz="1400" b="0" i="0" dirty="0">
                <a:solidFill>
                  <a:schemeClr val="bg1"/>
                </a:solidFill>
                <a:effectLst/>
                <a:latin typeface="urw-din"/>
              </a:rPr>
              <a:t> are a type of </a:t>
            </a:r>
            <a:r>
              <a:rPr lang="en-US" sz="1400" dirty="0">
                <a:solidFill>
                  <a:schemeClr val="bg1"/>
                </a:solidFill>
                <a:latin typeface="urw-din"/>
              </a:rPr>
              <a:t>Neural Network</a:t>
            </a:r>
            <a:r>
              <a:rPr lang="en-US" sz="1400" b="0" i="0" dirty="0">
                <a:solidFill>
                  <a:schemeClr val="bg1"/>
                </a:solidFill>
                <a:effectLst/>
                <a:latin typeface="urw-din"/>
              </a:rPr>
              <a:t> where the </a:t>
            </a:r>
            <a:r>
              <a:rPr lang="en-US" sz="1400" b="1" i="0" dirty="0">
                <a:solidFill>
                  <a:schemeClr val="bg1"/>
                </a:solidFill>
                <a:effectLst/>
                <a:latin typeface="urw-din"/>
              </a:rPr>
              <a:t>output from previous step are fed as input to the current step</a:t>
            </a:r>
            <a:r>
              <a:rPr lang="en-US" sz="1400" b="0" i="0" dirty="0">
                <a:solidFill>
                  <a:schemeClr val="bg1"/>
                </a:solidFill>
                <a:effectLst/>
                <a:latin typeface="urw-din"/>
              </a:rPr>
              <a:t>. In traditional neural networks, all the inputs and outputs are independent of each other, but in cases like when it is required to predict the next word of a sentence, the previous words are required and hence there is a need to remember the previous words. Thus RNN came into existence, which solved this issue with the help of a Hidden Layer. The main and most important feature of RNN is </a:t>
            </a:r>
            <a:r>
              <a:rPr lang="en-US" sz="1400" b="1" i="0" dirty="0">
                <a:solidFill>
                  <a:schemeClr val="bg1"/>
                </a:solidFill>
                <a:effectLst/>
                <a:latin typeface="urw-din"/>
              </a:rPr>
              <a:t>Hidden state</a:t>
            </a:r>
            <a:r>
              <a:rPr lang="en-US" sz="1400" b="0" i="0" dirty="0">
                <a:solidFill>
                  <a:schemeClr val="bg1"/>
                </a:solidFill>
                <a:effectLst/>
                <a:latin typeface="urw-din"/>
              </a:rPr>
              <a:t>, which remembers some information about a sequence.</a:t>
            </a:r>
            <a:endParaRPr lang="en-IN" sz="1400" dirty="0">
              <a:solidFill>
                <a:schemeClr val="bg1"/>
              </a:solidFill>
            </a:endParaRPr>
          </a:p>
        </p:txBody>
      </p:sp>
      <p:pic>
        <p:nvPicPr>
          <p:cNvPr id="5" name="Picture 4">
            <a:extLst>
              <a:ext uri="{FF2B5EF4-FFF2-40B4-BE49-F238E27FC236}">
                <a16:creationId xmlns:a16="http://schemas.microsoft.com/office/drawing/2014/main" id="{5AD231B1-522B-4B6F-B09E-CE045097F455}"/>
              </a:ext>
            </a:extLst>
          </p:cNvPr>
          <p:cNvPicPr>
            <a:picLocks noChangeAspect="1"/>
          </p:cNvPicPr>
          <p:nvPr/>
        </p:nvPicPr>
        <p:blipFill>
          <a:blip r:embed="rId2"/>
          <a:stretch>
            <a:fillRect/>
          </a:stretch>
        </p:blipFill>
        <p:spPr>
          <a:xfrm>
            <a:off x="2673068" y="981135"/>
            <a:ext cx="4181438" cy="2271331"/>
          </a:xfrm>
          <a:prstGeom prst="rect">
            <a:avLst/>
          </a:prstGeom>
        </p:spPr>
      </p:pic>
    </p:spTree>
    <p:extLst>
      <p:ext uri="{BB962C8B-B14F-4D97-AF65-F5344CB8AC3E}">
        <p14:creationId xmlns:p14="http://schemas.microsoft.com/office/powerpoint/2010/main" val="273868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8678-2C7D-498A-BDE6-8769D0EC8747}"/>
              </a:ext>
            </a:extLst>
          </p:cNvPr>
          <p:cNvSpPr>
            <a:spLocks noGrp="1"/>
          </p:cNvSpPr>
          <p:nvPr>
            <p:ph type="title"/>
          </p:nvPr>
        </p:nvSpPr>
        <p:spPr/>
        <p:txBody>
          <a:bodyPr>
            <a:normAutofit fontScale="90000"/>
          </a:bodyPr>
          <a:lstStyle/>
          <a:p>
            <a:pPr algn="ctr"/>
            <a:r>
              <a:rPr lang="en-US" dirty="0"/>
              <a:t>LONG SHORT-TERM MEMORY NETWORKS (LSTM)</a:t>
            </a:r>
            <a:endParaRPr lang="en-IN" dirty="0"/>
          </a:p>
        </p:txBody>
      </p:sp>
      <p:sp>
        <p:nvSpPr>
          <p:cNvPr id="3" name="Text Placeholder 2">
            <a:extLst>
              <a:ext uri="{FF2B5EF4-FFF2-40B4-BE49-F238E27FC236}">
                <a16:creationId xmlns:a16="http://schemas.microsoft.com/office/drawing/2014/main" id="{60F64DA6-B094-4E64-8A1B-2DD50787CDCB}"/>
              </a:ext>
            </a:extLst>
          </p:cNvPr>
          <p:cNvSpPr>
            <a:spLocks noGrp="1"/>
          </p:cNvSpPr>
          <p:nvPr>
            <p:ph type="body" idx="1"/>
          </p:nvPr>
        </p:nvSpPr>
        <p:spPr>
          <a:xfrm>
            <a:off x="340242" y="3272896"/>
            <a:ext cx="8463516" cy="1771073"/>
          </a:xfrm>
        </p:spPr>
        <p:txBody>
          <a:bodyPr>
            <a:normAutofit/>
          </a:bodyPr>
          <a:lstStyle/>
          <a:p>
            <a:pPr marL="146050" indent="0">
              <a:buNone/>
            </a:pPr>
            <a:r>
              <a:rPr lang="en-US" sz="1400" b="0" i="0" dirty="0">
                <a:solidFill>
                  <a:srgbClr val="FFFFFF"/>
                </a:solidFill>
                <a:effectLst/>
                <a:latin typeface="urw-din"/>
              </a:rPr>
              <a:t>Long Short Term Memory is a kind of recurrent neural network. In RNN output from the last step is fed as input in the current step. It tackled the problem of long-term dependencies of RNN in which the RNN cannot predict the word stored in the long-term memory but can give more accurate predictions from the recent information. As the gap length increases RNN does not give an efficient performance. LSTM can by default retain the information for a long period of time. It is used for processing, predicting, and classifying on the basis of time-series data. </a:t>
            </a:r>
            <a:endParaRPr lang="en-IN" sz="1400" dirty="0"/>
          </a:p>
        </p:txBody>
      </p:sp>
      <p:pic>
        <p:nvPicPr>
          <p:cNvPr id="1028" name="Picture 4" descr="Deep Learning | Introduction to Long Short Term Memory - GeeksforGeeks">
            <a:extLst>
              <a:ext uri="{FF2B5EF4-FFF2-40B4-BE49-F238E27FC236}">
                <a16:creationId xmlns:a16="http://schemas.microsoft.com/office/drawing/2014/main" id="{6B8441CF-75FA-46E8-9CA9-6D3D96375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912" y="1218983"/>
            <a:ext cx="3395330" cy="196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08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9D82-A683-4771-96AD-697A8A5B88CC}"/>
              </a:ext>
            </a:extLst>
          </p:cNvPr>
          <p:cNvSpPr>
            <a:spLocks noGrp="1"/>
          </p:cNvSpPr>
          <p:nvPr>
            <p:ph type="title"/>
          </p:nvPr>
        </p:nvSpPr>
        <p:spPr>
          <a:xfrm>
            <a:off x="1297500" y="251984"/>
            <a:ext cx="7038900" cy="914100"/>
          </a:xfrm>
        </p:spPr>
        <p:txBody>
          <a:bodyPr/>
          <a:lstStyle/>
          <a:p>
            <a:pPr algn="ctr"/>
            <a:r>
              <a:rPr lang="en-IN" dirty="0"/>
              <a:t>SEQ2SEQ MODEL</a:t>
            </a:r>
          </a:p>
        </p:txBody>
      </p:sp>
      <p:sp>
        <p:nvSpPr>
          <p:cNvPr id="3" name="Text Placeholder 2">
            <a:extLst>
              <a:ext uri="{FF2B5EF4-FFF2-40B4-BE49-F238E27FC236}">
                <a16:creationId xmlns:a16="http://schemas.microsoft.com/office/drawing/2014/main" id="{0AFD54AF-50DF-4661-918A-4C0907233B2A}"/>
              </a:ext>
            </a:extLst>
          </p:cNvPr>
          <p:cNvSpPr>
            <a:spLocks noGrp="1"/>
          </p:cNvSpPr>
          <p:nvPr>
            <p:ph type="body" idx="1"/>
          </p:nvPr>
        </p:nvSpPr>
        <p:spPr>
          <a:xfrm>
            <a:off x="170121" y="2681653"/>
            <a:ext cx="8654902" cy="2369699"/>
          </a:xfrm>
        </p:spPr>
        <p:txBody>
          <a:bodyPr>
            <a:normAutofit/>
          </a:bodyPr>
          <a:lstStyle/>
          <a:p>
            <a:pPr marL="146050" indent="0">
              <a:buNone/>
            </a:pPr>
            <a:r>
              <a:rPr lang="en-US" dirty="0"/>
              <a:t>The sequence to sequence (seq2seq) model is a learning model that converts an input sequence into an output sequence. In this context, the sequence is a list of symbols, corresponding to the words in a sentence. It consists of two RNNs , an Encoder and a Decoder. The encoder takes a sequence(sentence) as input and processes one symbol(word) at each time step. Its objective is to convert a sequence of symbols into a fixed size feature vector that encodes only the important information in the sequence while losing the unnecessary information. Each hidden state influences the next hidden state and the final hidden state can be seen as the summary of the sequence. This state is called the context or thought vector, as it represents the intention of the sequence. From the context, the decoder generates another sequence, one symbol (word) at a time. Here, at each time step, the decoder is influenced by the context and the previously generated symbols.</a:t>
            </a:r>
            <a:endParaRPr lang="en-IN" dirty="0"/>
          </a:p>
        </p:txBody>
      </p:sp>
      <p:pic>
        <p:nvPicPr>
          <p:cNvPr id="5" name="Picture 4">
            <a:extLst>
              <a:ext uri="{FF2B5EF4-FFF2-40B4-BE49-F238E27FC236}">
                <a16:creationId xmlns:a16="http://schemas.microsoft.com/office/drawing/2014/main" id="{E6AF40B2-F115-4B28-8A49-DB88F761A035}"/>
              </a:ext>
            </a:extLst>
          </p:cNvPr>
          <p:cNvPicPr>
            <a:picLocks noChangeAspect="1"/>
          </p:cNvPicPr>
          <p:nvPr/>
        </p:nvPicPr>
        <p:blipFill>
          <a:blip r:embed="rId2"/>
          <a:stretch>
            <a:fillRect/>
          </a:stretch>
        </p:blipFill>
        <p:spPr>
          <a:xfrm>
            <a:off x="2211854" y="1018928"/>
            <a:ext cx="5210191" cy="1565026"/>
          </a:xfrm>
          <a:prstGeom prst="rect">
            <a:avLst/>
          </a:prstGeom>
        </p:spPr>
      </p:pic>
    </p:spTree>
    <p:extLst>
      <p:ext uri="{BB962C8B-B14F-4D97-AF65-F5344CB8AC3E}">
        <p14:creationId xmlns:p14="http://schemas.microsoft.com/office/powerpoint/2010/main" val="118917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814C-8CF5-40A9-994E-1B0B2F841862}"/>
              </a:ext>
            </a:extLst>
          </p:cNvPr>
          <p:cNvSpPr>
            <a:spLocks noGrp="1"/>
          </p:cNvSpPr>
          <p:nvPr>
            <p:ph type="title"/>
          </p:nvPr>
        </p:nvSpPr>
        <p:spPr>
          <a:xfrm>
            <a:off x="1286868" y="574458"/>
            <a:ext cx="7038900" cy="914100"/>
          </a:xfrm>
        </p:spPr>
        <p:txBody>
          <a:bodyPr/>
          <a:lstStyle/>
          <a:p>
            <a:pPr algn="ctr"/>
            <a:r>
              <a:rPr lang="en-IN" dirty="0"/>
              <a:t>ATTENTION MECHANISM</a:t>
            </a:r>
          </a:p>
        </p:txBody>
      </p:sp>
      <p:sp>
        <p:nvSpPr>
          <p:cNvPr id="3" name="Text Placeholder 2">
            <a:extLst>
              <a:ext uri="{FF2B5EF4-FFF2-40B4-BE49-F238E27FC236}">
                <a16:creationId xmlns:a16="http://schemas.microsoft.com/office/drawing/2014/main" id="{C323F2AC-F7A4-4D99-A3C1-FC9F66BABB14}"/>
              </a:ext>
            </a:extLst>
          </p:cNvPr>
          <p:cNvSpPr>
            <a:spLocks noGrp="1"/>
          </p:cNvSpPr>
          <p:nvPr>
            <p:ph type="body" idx="1"/>
          </p:nvPr>
        </p:nvSpPr>
        <p:spPr>
          <a:xfrm>
            <a:off x="350865" y="1488558"/>
            <a:ext cx="8378455" cy="3261192"/>
          </a:xfrm>
        </p:spPr>
        <p:txBody>
          <a:bodyPr>
            <a:normAutofit/>
          </a:bodyPr>
          <a:lstStyle/>
          <a:p>
            <a:pPr marL="146050" indent="0">
              <a:buNone/>
            </a:pPr>
            <a:r>
              <a:rPr lang="en-US" sz="1400" dirty="0">
                <a:solidFill>
                  <a:schemeClr val="bg1"/>
                </a:solidFill>
              </a:rPr>
              <a:t>One of the limitations of seq2seq framework is that the entire information in the input sentence should be encoded into a fixed length vector, context. As the length of the sequence gets larger, we start losing considerable amount of information. This is why the basic seq2seq model doesn’t work well in decoding large sequences. The attention mechanism was created to resolve this problem of long dependencies. Each time the model predicts an output word, it only uses parts of the input where the most relevant information is concentrated instead of the entire sequence. In simpler words, it only pays attention to some input words.</a:t>
            </a:r>
          </a:p>
          <a:p>
            <a:pPr marL="146050" indent="0">
              <a:buNone/>
            </a:pPr>
            <a:endParaRPr lang="en-US" sz="1400" dirty="0">
              <a:solidFill>
                <a:schemeClr val="bg1"/>
              </a:solidFill>
            </a:endParaRPr>
          </a:p>
          <a:p>
            <a:pPr marL="146050" indent="0">
              <a:buNone/>
            </a:pPr>
            <a:r>
              <a:rPr lang="en-US" sz="1400" dirty="0">
                <a:solidFill>
                  <a:schemeClr val="bg1"/>
                </a:solidFill>
              </a:rPr>
              <a:t>Attention is an interface connecting the encoder and decoder that provides the decoder with information from every encoder hidden state. With this framework, the model is able to selectively focus on valuable parts of the input sequence and hence, learn the association between them. This helps the model to cope efficiently with long input sentences. </a:t>
            </a:r>
          </a:p>
          <a:p>
            <a:pPr marL="146050" indent="0">
              <a:buNone/>
            </a:pPr>
            <a:endParaRPr lang="en-IN" sz="1400" dirty="0">
              <a:solidFill>
                <a:schemeClr val="bg1"/>
              </a:solidFill>
            </a:endParaRPr>
          </a:p>
        </p:txBody>
      </p:sp>
    </p:spTree>
    <p:extLst>
      <p:ext uri="{BB962C8B-B14F-4D97-AF65-F5344CB8AC3E}">
        <p14:creationId xmlns:p14="http://schemas.microsoft.com/office/powerpoint/2010/main" val="110692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93464" y="205562"/>
            <a:ext cx="7038900" cy="58833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Dataset</a:t>
            </a:r>
            <a:endParaRPr dirty="0"/>
          </a:p>
        </p:txBody>
      </p:sp>
      <p:pic>
        <p:nvPicPr>
          <p:cNvPr id="3" name="Picture 2">
            <a:extLst>
              <a:ext uri="{FF2B5EF4-FFF2-40B4-BE49-F238E27FC236}">
                <a16:creationId xmlns:a16="http://schemas.microsoft.com/office/drawing/2014/main" id="{42B068FF-1025-4159-ACF3-A26C647678BB}"/>
              </a:ext>
            </a:extLst>
          </p:cNvPr>
          <p:cNvPicPr>
            <a:picLocks noChangeAspect="1"/>
          </p:cNvPicPr>
          <p:nvPr/>
        </p:nvPicPr>
        <p:blipFill>
          <a:blip r:embed="rId3"/>
          <a:stretch>
            <a:fillRect/>
          </a:stretch>
        </p:blipFill>
        <p:spPr>
          <a:xfrm>
            <a:off x="3085167" y="1502512"/>
            <a:ext cx="5917839" cy="3492132"/>
          </a:xfrm>
          <a:prstGeom prst="rect">
            <a:avLst/>
          </a:prstGeom>
        </p:spPr>
      </p:pic>
      <p:sp>
        <p:nvSpPr>
          <p:cNvPr id="6" name="Google Shape;157;p17">
            <a:extLst>
              <a:ext uri="{FF2B5EF4-FFF2-40B4-BE49-F238E27FC236}">
                <a16:creationId xmlns:a16="http://schemas.microsoft.com/office/drawing/2014/main" id="{60BBAC1A-6AC3-4579-B249-6E3075FE247C}"/>
              </a:ext>
            </a:extLst>
          </p:cNvPr>
          <p:cNvSpPr txBox="1">
            <a:spLocks/>
          </p:cNvSpPr>
          <p:nvPr/>
        </p:nvSpPr>
        <p:spPr>
          <a:xfrm>
            <a:off x="1211636" y="691116"/>
            <a:ext cx="7038900" cy="669506"/>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a:lnSpc>
                <a:spcPct val="110000"/>
              </a:lnSpc>
            </a:pPr>
            <a:r>
              <a:rPr lang="en-US" sz="1800" dirty="0">
                <a:latin typeface="Lato"/>
                <a:ea typeface="Lato"/>
                <a:cs typeface="Lato"/>
                <a:sym typeface="Lato"/>
              </a:rPr>
              <a:t>movie</a:t>
            </a:r>
            <a:r>
              <a:rPr lang="en-US" sz="1800" dirty="0">
                <a:latin typeface="Lato"/>
                <a:ea typeface="Lato"/>
                <a:cs typeface="Lato"/>
              </a:rPr>
              <a:t>_lines.txt </a:t>
            </a:r>
          </a:p>
          <a:p>
            <a:pPr>
              <a:lnSpc>
                <a:spcPct val="110000"/>
              </a:lnSpc>
            </a:pPr>
            <a:r>
              <a:rPr lang="en-US" sz="1800" dirty="0">
                <a:latin typeface="Lato"/>
                <a:ea typeface="Lato"/>
                <a:cs typeface="Lato"/>
              </a:rPr>
              <a:t>   - contains the actual text of </a:t>
            </a:r>
            <a:r>
              <a:rPr lang="en-IN" sz="1800" dirty="0"/>
              <a:t>messages and its response pairs.</a:t>
            </a:r>
            <a:endParaRPr lang="en-IN" sz="1800" dirty="0">
              <a:latin typeface="Lato"/>
              <a:ea typeface="Lato"/>
              <a:cs typeface="Lato"/>
            </a:endParaRPr>
          </a:p>
        </p:txBody>
      </p:sp>
      <p:sp>
        <p:nvSpPr>
          <p:cNvPr id="2" name="TextBox 1">
            <a:extLst>
              <a:ext uri="{FF2B5EF4-FFF2-40B4-BE49-F238E27FC236}">
                <a16:creationId xmlns:a16="http://schemas.microsoft.com/office/drawing/2014/main" id="{5D19DDF1-5EB8-4F19-B10E-1FB7452913F4}"/>
              </a:ext>
            </a:extLst>
          </p:cNvPr>
          <p:cNvSpPr txBox="1"/>
          <p:nvPr/>
        </p:nvSpPr>
        <p:spPr>
          <a:xfrm>
            <a:off x="394010" y="1509134"/>
            <a:ext cx="2185639" cy="3354765"/>
          </a:xfrm>
          <a:prstGeom prst="rect">
            <a:avLst/>
          </a:prstGeom>
          <a:noFill/>
        </p:spPr>
        <p:txBody>
          <a:bodyPr wrap="square" rtlCol="0">
            <a:spAutoFit/>
          </a:bodyPr>
          <a:lstStyle/>
          <a:p>
            <a:r>
              <a:rPr lang="en-US" dirty="0">
                <a:solidFill>
                  <a:schemeClr val="lt1"/>
                </a:solidFill>
                <a:latin typeface="Lato"/>
                <a:ea typeface="Lato"/>
                <a:cs typeface="Lato"/>
                <a:sym typeface="Montserrat"/>
              </a:rPr>
              <a:t>This corpus contains a metadata-rich collection of fictional conversations extracted from raw movie scripts: </a:t>
            </a:r>
          </a:p>
          <a:p>
            <a:pPr marL="285750" indent="-285750">
              <a:buClr>
                <a:schemeClr val="bg1"/>
              </a:buClr>
              <a:buFont typeface="Wingdings" panose="05000000000000000000" pitchFamily="2" charset="2"/>
              <a:buChar char="q"/>
            </a:pPr>
            <a:r>
              <a:rPr lang="en-US" dirty="0">
                <a:solidFill>
                  <a:schemeClr val="lt1"/>
                </a:solidFill>
                <a:latin typeface="Lato"/>
                <a:ea typeface="Lato"/>
                <a:cs typeface="Lato"/>
                <a:sym typeface="Montserrat"/>
              </a:rPr>
              <a:t> 220,579 conversational exchanges between 10,292 pairs of movie characters </a:t>
            </a:r>
          </a:p>
          <a:p>
            <a:pPr marL="285750" indent="-285750">
              <a:buClr>
                <a:schemeClr val="bg1"/>
              </a:buClr>
              <a:buFont typeface="Wingdings" panose="05000000000000000000" pitchFamily="2" charset="2"/>
              <a:buChar char="q"/>
            </a:pPr>
            <a:r>
              <a:rPr lang="en-US" dirty="0">
                <a:solidFill>
                  <a:schemeClr val="lt1"/>
                </a:solidFill>
                <a:latin typeface="Lato"/>
                <a:ea typeface="Lato"/>
                <a:cs typeface="Lato"/>
                <a:sym typeface="Montserrat"/>
              </a:rPr>
              <a:t>involves 9,035 characters from 617 movies </a:t>
            </a:r>
          </a:p>
          <a:p>
            <a:pPr marL="285750" indent="-285750">
              <a:buClr>
                <a:schemeClr val="bg1"/>
              </a:buClr>
              <a:buFont typeface="Wingdings" panose="05000000000000000000" pitchFamily="2" charset="2"/>
              <a:buChar char="q"/>
            </a:pPr>
            <a:r>
              <a:rPr lang="en-US" dirty="0">
                <a:solidFill>
                  <a:schemeClr val="lt1"/>
                </a:solidFill>
                <a:latin typeface="Lato"/>
                <a:ea typeface="Lato"/>
                <a:cs typeface="Lato"/>
                <a:sym typeface="Montserrat"/>
              </a:rPr>
              <a:t>in total</a:t>
            </a:r>
            <a:r>
              <a:rPr lang="en-US" sz="1600" dirty="0">
                <a:solidFill>
                  <a:schemeClr val="lt1"/>
                </a:solidFill>
                <a:latin typeface="Lato"/>
                <a:ea typeface="Lato"/>
                <a:cs typeface="Lato"/>
                <a:sym typeface="Montserrat"/>
              </a:rPr>
              <a:t> </a:t>
            </a:r>
            <a:r>
              <a:rPr lang="en-US" dirty="0">
                <a:solidFill>
                  <a:schemeClr val="lt1"/>
                </a:solidFill>
                <a:latin typeface="Lato"/>
                <a:ea typeface="Lato"/>
                <a:cs typeface="Lato"/>
                <a:sym typeface="Montserrat"/>
              </a:rPr>
              <a:t>304,713 utterances</a:t>
            </a:r>
            <a:endParaRPr lang="en-IN" dirty="0">
              <a:solidFill>
                <a:schemeClr val="lt1"/>
              </a:solidFill>
              <a:latin typeface="Lato"/>
              <a:ea typeface="Lato"/>
              <a:cs typeface="Lato"/>
              <a:sym typeface="Montserrat"/>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1542</Words>
  <Application>Microsoft Office PowerPoint</Application>
  <PresentationFormat>On-screen Show (16:9)</PresentationFormat>
  <Paragraphs>67</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Times New Roman</vt:lpstr>
      <vt:lpstr>Lato</vt:lpstr>
      <vt:lpstr>Montserrat</vt:lpstr>
      <vt:lpstr>Arial</vt:lpstr>
      <vt:lpstr>urw-din</vt:lpstr>
      <vt:lpstr>Wingdings</vt:lpstr>
      <vt:lpstr>Courier New</vt:lpstr>
      <vt:lpstr>Focus</vt:lpstr>
      <vt:lpstr>Seq2Seq AI Chat Bot  </vt:lpstr>
      <vt:lpstr>What is a Chatbot ?</vt:lpstr>
      <vt:lpstr>Usage of Chatbots</vt:lpstr>
      <vt:lpstr>Proposed Work</vt:lpstr>
      <vt:lpstr>RECURRENT NEURAL NETWORKS</vt:lpstr>
      <vt:lpstr>LONG SHORT-TERM MEMORY NETWORKS (LSTM)</vt:lpstr>
      <vt:lpstr>SEQ2SEQ MODEL</vt:lpstr>
      <vt:lpstr>ATTENTION MECHANISM</vt:lpstr>
      <vt:lpstr>Dataset</vt:lpstr>
      <vt:lpstr>Data Preprocessing</vt:lpstr>
      <vt:lpstr>PowerPoint Presentation</vt:lpstr>
      <vt:lpstr>Training</vt:lpstr>
      <vt:lpstr>PowerPoint Presentation</vt:lpstr>
      <vt:lpstr>Sample Conversation between User and Bot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 Chat Bot</dc:title>
  <dc:creator>ABHISHEK KUMAR</dc:creator>
  <cp:lastModifiedBy>ABHISHEK KUMAR</cp:lastModifiedBy>
  <cp:revision>33</cp:revision>
  <dcterms:modified xsi:type="dcterms:W3CDTF">2021-11-22T09:52:32Z</dcterms:modified>
</cp:coreProperties>
</file>