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0" r:id="rId1"/>
  </p:sldMasterIdLst>
  <p:notesMasterIdLst>
    <p:notesMasterId r:id="rId23"/>
  </p:notesMasterIdLst>
  <p:sldIdLst>
    <p:sldId id="256" r:id="rId2"/>
    <p:sldId id="257" r:id="rId3"/>
    <p:sldId id="305" r:id="rId4"/>
    <p:sldId id="306" r:id="rId5"/>
    <p:sldId id="323" r:id="rId6"/>
    <p:sldId id="324" r:id="rId7"/>
    <p:sldId id="325" r:id="rId8"/>
    <p:sldId id="319" r:id="rId9"/>
    <p:sldId id="320" r:id="rId10"/>
    <p:sldId id="321" r:id="rId11"/>
    <p:sldId id="327" r:id="rId12"/>
    <p:sldId id="326" r:id="rId13"/>
    <p:sldId id="328" r:id="rId14"/>
    <p:sldId id="329" r:id="rId15"/>
    <p:sldId id="330" r:id="rId16"/>
    <p:sldId id="331" r:id="rId17"/>
    <p:sldId id="322" r:id="rId18"/>
    <p:sldId id="332" r:id="rId19"/>
    <p:sldId id="318" r:id="rId20"/>
    <p:sldId id="317" r:id="rId21"/>
    <p:sldId id="260" r:id="rId22"/>
  </p:sldIdLst>
  <p:sldSz cx="9144000" cy="5143500" type="screen16x9"/>
  <p:notesSz cx="6858000" cy="9144000"/>
  <p:embeddedFontLst>
    <p:embeddedFont>
      <p:font typeface="Century Gothic" panose="020B0502020202020204" pitchFamily="34" charset="0"/>
      <p:regular r:id="rId24"/>
      <p:bold r:id="rId25"/>
      <p:italic r:id="rId26"/>
      <p:boldItalic r:id="rId27"/>
    </p:embeddedFont>
    <p:embeddedFont>
      <p:font typeface="Righteous" panose="020B0604020202020204" charset="0"/>
      <p:regular r:id="rId28"/>
    </p:embeddedFont>
    <p:embeddedFont>
      <p:font typeface="Spartan" panose="020B0604020202020204" charset="0"/>
      <p:regular r:id="rId29"/>
      <p:bold r:id="rId30"/>
    </p:embeddedFont>
    <p:embeddedFont>
      <p:font typeface="Spartan Medium" panose="020B0604020202020204" charset="0"/>
      <p:regular r:id="rId31"/>
      <p:bold r:id="rId32"/>
    </p:embeddedFont>
    <p:embeddedFont>
      <p:font typeface="Wingdings 3" panose="05040102010807070707" pitchFamily="18" charset="2"/>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33A6D2-3F81-411F-87C8-6DD7D73A4259}">
  <a:tblStyle styleId="{4C33A6D2-3F81-411F-87C8-6DD7D73A42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edab296b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edab296b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f0370779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f0370779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f26c6b1b82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f26c6b1b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044550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628927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6D22F896-40B5-4ADD-8801-0D06FADFA095}" type="slidenum">
              <a:rPr lang="en-US" smtClean="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526040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924503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6D22F896-40B5-4ADD-8801-0D06FADFA095}" type="slidenum">
              <a:rPr lang="en-US" smtClean="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346860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4505495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967009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841628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gradFill>
          <a:gsLst>
            <a:gs pos="0">
              <a:schemeClr val="dk1"/>
            </a:gs>
            <a:gs pos="36000">
              <a:schemeClr val="dk1"/>
            </a:gs>
            <a:gs pos="100000">
              <a:schemeClr val="dk2"/>
            </a:gs>
          </a:gsLst>
          <a:lin ang="8100019" scaled="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1172150" y="1023300"/>
            <a:ext cx="78285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AutoNum type="arabicPeriod"/>
              <a:defRPr sz="1100">
                <a:solidFill>
                  <a:schemeClr val="accent2"/>
                </a:solidFill>
              </a:defRPr>
            </a:lvl1pPr>
            <a:lvl2pPr marL="914400" lvl="1" indent="-317500" rtl="0">
              <a:lnSpc>
                <a:spcPct val="115000"/>
              </a:lnSpc>
              <a:spcBef>
                <a:spcPts val="0"/>
              </a:spcBef>
              <a:spcAft>
                <a:spcPts val="0"/>
              </a:spcAft>
              <a:buSzPts val="1400"/>
              <a:buAutoNum type="alphaLcPeriod"/>
              <a:defRPr>
                <a:solidFill>
                  <a:schemeClr val="accent2"/>
                </a:solidFill>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24" name="Google Shape;24;p4"/>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4207162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410370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95"/>
        <p:cNvGrpSpPr/>
        <p:nvPr/>
      </p:nvGrpSpPr>
      <p:grpSpPr>
        <a:xfrm>
          <a:off x="0" y="0"/>
          <a:ext cx="0" cy="0"/>
          <a:chOff x="0" y="0"/>
          <a:chExt cx="0" cy="0"/>
        </a:xfrm>
      </p:grpSpPr>
    </p:spTree>
    <p:extLst>
      <p:ext uri="{BB962C8B-B14F-4D97-AF65-F5344CB8AC3E}">
        <p14:creationId xmlns:p14="http://schemas.microsoft.com/office/powerpoint/2010/main" val="136929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249314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1388175" y="885525"/>
            <a:ext cx="63678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172" name="Google Shape;172;p14"/>
          <p:cNvSpPr txBox="1">
            <a:spLocks noGrp="1"/>
          </p:cNvSpPr>
          <p:nvPr>
            <p:ph type="subTitle" idx="1"/>
          </p:nvPr>
        </p:nvSpPr>
        <p:spPr>
          <a:xfrm>
            <a:off x="1795350" y="3414825"/>
            <a:ext cx="5553300" cy="6156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extLst>
      <p:ext uri="{BB962C8B-B14F-4D97-AF65-F5344CB8AC3E}">
        <p14:creationId xmlns:p14="http://schemas.microsoft.com/office/powerpoint/2010/main" val="3721786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046351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666133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395428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157723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013020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825110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723138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48A87A34-81AB-432B-8DAE-1953F412C126}" type="datetimeFigureOut">
              <a:rPr lang="en-US" smtClean="0"/>
              <a:pPr/>
              <a:t>12/3/2021</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91297850"/>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 id="2147483790" r:id="rId20"/>
  </p:sldLayoutIdLst>
  <p:hf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6"/>
          <p:cNvSpPr txBox="1">
            <a:spLocks noGrp="1"/>
          </p:cNvSpPr>
          <p:nvPr>
            <p:ph type="ctrTitle"/>
          </p:nvPr>
        </p:nvSpPr>
        <p:spPr>
          <a:xfrm>
            <a:off x="1006698" y="496100"/>
            <a:ext cx="7543001" cy="274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500" dirty="0"/>
              <a:t>PATTERN </a:t>
            </a:r>
            <a:br>
              <a:rPr lang="en" sz="5500" dirty="0"/>
            </a:br>
            <a:r>
              <a:rPr lang="en" sz="5500" dirty="0"/>
              <a:t>MATCHING </a:t>
            </a:r>
            <a:br>
              <a:rPr lang="en" sz="3000" b="0" dirty="0"/>
            </a:br>
            <a:endParaRPr sz="3000" b="0" dirty="0"/>
          </a:p>
        </p:txBody>
      </p:sp>
      <p:sp>
        <p:nvSpPr>
          <p:cNvPr id="520" name="Google Shape;520;p36"/>
          <p:cNvSpPr txBox="1">
            <a:spLocks noGrp="1"/>
          </p:cNvSpPr>
          <p:nvPr>
            <p:ph type="subTitle" idx="1"/>
          </p:nvPr>
        </p:nvSpPr>
        <p:spPr>
          <a:xfrm>
            <a:off x="4082902" y="3398090"/>
            <a:ext cx="4466797" cy="1351712"/>
          </a:xfrm>
          <a:prstGeom prst="rect">
            <a:avLst/>
          </a:prstGeom>
        </p:spPr>
        <p:txBody>
          <a:bodyPr spcFirstLastPara="1" wrap="square" lIns="91425" tIns="91425" rIns="91425" bIns="91425" anchor="t" anchorCtr="0">
            <a:noAutofit/>
          </a:bodyPr>
          <a:lstStyle/>
          <a:p>
            <a:pPr algn="r">
              <a:lnSpc>
                <a:spcPct val="115000"/>
              </a:lnSpc>
              <a:spcAft>
                <a:spcPts val="1000"/>
              </a:spcAft>
            </a:pPr>
            <a:r>
              <a:rPr lang="en-US" sz="1600" b="1" dirty="0">
                <a:effectLst/>
                <a:latin typeface="Spartan" panose="020B0604020202020204" charset="0"/>
                <a:ea typeface="Calibri" panose="020F0502020204030204" pitchFamily="34" charset="0"/>
                <a:cs typeface="Times New Roman" panose="02020603050405020304" pitchFamily="18" charset="0"/>
              </a:rPr>
              <a:t>Abhishek Kumar (2K19/CO/</a:t>
            </a:r>
            <a:r>
              <a:rPr lang="en-US" sz="1600" b="1" dirty="0">
                <a:latin typeface="Spartan" panose="020B0604020202020204" charset="0"/>
                <a:ea typeface="Calibri" panose="020F0502020204030204" pitchFamily="34" charset="0"/>
                <a:cs typeface="Times New Roman" panose="02020603050405020304" pitchFamily="18" charset="0"/>
              </a:rPr>
              <a:t>020</a:t>
            </a:r>
            <a:r>
              <a:rPr lang="en-US" sz="1600" b="1" dirty="0">
                <a:effectLst/>
                <a:latin typeface="Spartan" panose="020B0604020202020204" charset="0"/>
                <a:ea typeface="Calibri" panose="020F0502020204030204" pitchFamily="34" charset="0"/>
                <a:cs typeface="Times New Roman" panose="02020603050405020304" pitchFamily="18" charset="0"/>
              </a:rPr>
              <a:t>)</a:t>
            </a:r>
            <a:endParaRPr lang="en-IN" sz="1600" b="1" dirty="0">
              <a:effectLst/>
              <a:latin typeface="Spartan" panose="020B0604020202020204" charset="0"/>
              <a:ea typeface="Calibri" panose="020F0502020204030204" pitchFamily="34" charset="0"/>
              <a:cs typeface="Times New Roman" panose="02020603050405020304" pitchFamily="18" charset="0"/>
            </a:endParaRPr>
          </a:p>
          <a:p>
            <a:pPr algn="r">
              <a:lnSpc>
                <a:spcPct val="115000"/>
              </a:lnSpc>
              <a:spcAft>
                <a:spcPts val="1000"/>
              </a:spcAft>
            </a:pPr>
            <a:r>
              <a:rPr lang="en-US" sz="1600" b="1" dirty="0">
                <a:effectLst/>
                <a:latin typeface="Spartan" panose="020B0604020202020204" charset="0"/>
                <a:ea typeface="Calibri" panose="020F0502020204030204" pitchFamily="34" charset="0"/>
                <a:cs typeface="Times New Roman" panose="02020603050405020304" pitchFamily="18" charset="0"/>
              </a:rPr>
              <a:t>Abhishek Kumar Singh (2K19/CO/021)</a:t>
            </a:r>
            <a:endParaRPr lang="en-IN" sz="1600" b="1" dirty="0">
              <a:effectLst/>
              <a:latin typeface="Spartan" panose="020B0604020202020204" charset="0"/>
              <a:ea typeface="Calibri" panose="020F0502020204030204" pitchFamily="34" charset="0"/>
              <a:cs typeface="Times New Roman" panose="02020603050405020304" pitchFamily="18" charset="0"/>
            </a:endParaRPr>
          </a:p>
        </p:txBody>
      </p:sp>
      <p:grpSp>
        <p:nvGrpSpPr>
          <p:cNvPr id="522" name="Google Shape;522;p36"/>
          <p:cNvGrpSpPr/>
          <p:nvPr/>
        </p:nvGrpSpPr>
        <p:grpSpPr>
          <a:xfrm>
            <a:off x="1348863" y="320338"/>
            <a:ext cx="201100" cy="204325"/>
            <a:chOff x="3375338" y="419625"/>
            <a:chExt cx="201100" cy="204325"/>
          </a:xfrm>
        </p:grpSpPr>
        <p:sp>
          <p:nvSpPr>
            <p:cNvPr id="523" name="Google Shape;523;p36"/>
            <p:cNvSpPr/>
            <p:nvPr/>
          </p:nvSpPr>
          <p:spPr>
            <a:xfrm>
              <a:off x="3375338" y="419625"/>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3375338" y="566825"/>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3519313" y="419625"/>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3519313" y="566825"/>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FE736B-B3A1-40E7-BFAF-459256F2D8A9}"/>
              </a:ext>
            </a:extLst>
          </p:cNvPr>
          <p:cNvPicPr/>
          <p:nvPr/>
        </p:nvPicPr>
        <p:blipFill>
          <a:blip r:embed="rId2"/>
          <a:stretch>
            <a:fillRect/>
          </a:stretch>
        </p:blipFill>
        <p:spPr>
          <a:xfrm>
            <a:off x="41593" y="236223"/>
            <a:ext cx="4132580" cy="3405188"/>
          </a:xfrm>
          <a:prstGeom prst="rect">
            <a:avLst/>
          </a:prstGeom>
        </p:spPr>
      </p:pic>
      <p:pic>
        <p:nvPicPr>
          <p:cNvPr id="3" name="Picture 2">
            <a:extLst>
              <a:ext uri="{FF2B5EF4-FFF2-40B4-BE49-F238E27FC236}">
                <a16:creationId xmlns:a16="http://schemas.microsoft.com/office/drawing/2014/main" id="{06EBC15A-ED09-4878-BF9D-1FB449155F93}"/>
              </a:ext>
            </a:extLst>
          </p:cNvPr>
          <p:cNvPicPr/>
          <p:nvPr/>
        </p:nvPicPr>
        <p:blipFill rotWithShape="1">
          <a:blip r:embed="rId3"/>
          <a:srcRect b="67822"/>
          <a:stretch/>
        </p:blipFill>
        <p:spPr bwMode="auto">
          <a:xfrm>
            <a:off x="41593" y="3641411"/>
            <a:ext cx="4132580" cy="1092994"/>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EBB7B998-C8C6-43BA-8E15-0BE2E750F8D7}"/>
              </a:ext>
            </a:extLst>
          </p:cNvPr>
          <p:cNvPicPr/>
          <p:nvPr/>
        </p:nvPicPr>
        <p:blipFill rotWithShape="1">
          <a:blip r:embed="rId3"/>
          <a:srcRect t="54945"/>
          <a:stretch/>
        </p:blipFill>
        <p:spPr bwMode="auto">
          <a:xfrm>
            <a:off x="4439070" y="980871"/>
            <a:ext cx="4495800" cy="1964848"/>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81882888-B663-419F-A396-58454FC63D22}"/>
              </a:ext>
            </a:extLst>
          </p:cNvPr>
          <p:cNvPicPr/>
          <p:nvPr/>
        </p:nvPicPr>
        <p:blipFill>
          <a:blip r:embed="rId4"/>
          <a:stretch>
            <a:fillRect/>
          </a:stretch>
        </p:blipFill>
        <p:spPr>
          <a:xfrm>
            <a:off x="4215765" y="2945719"/>
            <a:ext cx="4928235" cy="2133600"/>
          </a:xfrm>
          <a:prstGeom prst="rect">
            <a:avLst/>
          </a:prstGeom>
        </p:spPr>
      </p:pic>
      <p:pic>
        <p:nvPicPr>
          <p:cNvPr id="6" name="Picture 5">
            <a:extLst>
              <a:ext uri="{FF2B5EF4-FFF2-40B4-BE49-F238E27FC236}">
                <a16:creationId xmlns:a16="http://schemas.microsoft.com/office/drawing/2014/main" id="{1D1B71D8-0679-4A89-8D83-30F192069D1D}"/>
              </a:ext>
            </a:extLst>
          </p:cNvPr>
          <p:cNvPicPr/>
          <p:nvPr/>
        </p:nvPicPr>
        <p:blipFill rotWithShape="1">
          <a:blip r:embed="rId3"/>
          <a:srcRect t="32508" r="5568" b="44688"/>
          <a:stretch/>
        </p:blipFill>
        <p:spPr bwMode="auto">
          <a:xfrm>
            <a:off x="4439069" y="46148"/>
            <a:ext cx="4495801" cy="9347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865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B20F1B-044F-484F-A426-A29902B23636}"/>
              </a:ext>
            </a:extLst>
          </p:cNvPr>
          <p:cNvSpPr/>
          <p:nvPr/>
        </p:nvSpPr>
        <p:spPr>
          <a:xfrm>
            <a:off x="1973372" y="1493396"/>
            <a:ext cx="5197256" cy="1169551"/>
          </a:xfrm>
          <a:prstGeom prst="rect">
            <a:avLst/>
          </a:prstGeom>
          <a:noFill/>
        </p:spPr>
        <p:txBody>
          <a:bodyPr wrap="none" lIns="91440" tIns="45720" rIns="91440" bIns="45720">
            <a:spAutoFit/>
          </a:bodyPr>
          <a:lstStyle/>
          <a:p>
            <a:pPr algn="ctr"/>
            <a:r>
              <a:rPr lang="en-US" sz="7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Righteous" panose="020B0604020202020204" charset="0"/>
              </a:rPr>
              <a:t>Procedure…</a:t>
            </a:r>
          </a:p>
        </p:txBody>
      </p:sp>
    </p:spTree>
    <p:extLst>
      <p:ext uri="{BB962C8B-B14F-4D97-AF65-F5344CB8AC3E}">
        <p14:creationId xmlns:p14="http://schemas.microsoft.com/office/powerpoint/2010/main" val="3913737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1BD621-E1D2-4F90-8E1B-AA46649545A3}"/>
              </a:ext>
            </a:extLst>
          </p:cNvPr>
          <p:cNvSpPr>
            <a:spLocks noGrp="1"/>
          </p:cNvSpPr>
          <p:nvPr>
            <p:ph type="body" idx="1"/>
          </p:nvPr>
        </p:nvSpPr>
        <p:spPr>
          <a:xfrm>
            <a:off x="4120116" y="1192100"/>
            <a:ext cx="4303884" cy="3416400"/>
          </a:xfrm>
        </p:spPr>
        <p:txBody>
          <a:bodyPr/>
          <a:lstStyle/>
          <a:p>
            <a:pPr marL="139700" indent="0">
              <a:buNone/>
            </a:pPr>
            <a:r>
              <a:rPr lang="en-US" sz="1800" dirty="0">
                <a:solidFill>
                  <a:schemeClr val="accent2">
                    <a:lumMod val="20000"/>
                    <a:lumOff val="80000"/>
                  </a:schemeClr>
                </a:solidFill>
              </a:rPr>
              <a:t>Text pre-processing means providing your text in a form that is predictable and analyzable for your task. We do the pre-processing of both texts. Steps involved in text pre-processing such as tokenizing, stop-word removal, and stemming.</a:t>
            </a:r>
          </a:p>
        </p:txBody>
      </p:sp>
      <p:sp>
        <p:nvSpPr>
          <p:cNvPr id="3" name="Title 2">
            <a:extLst>
              <a:ext uri="{FF2B5EF4-FFF2-40B4-BE49-F238E27FC236}">
                <a16:creationId xmlns:a16="http://schemas.microsoft.com/office/drawing/2014/main" id="{C4EBA50F-15EC-4A09-9A29-5797D8085329}"/>
              </a:ext>
            </a:extLst>
          </p:cNvPr>
          <p:cNvSpPr>
            <a:spLocks noGrp="1"/>
          </p:cNvSpPr>
          <p:nvPr>
            <p:ph type="title"/>
          </p:nvPr>
        </p:nvSpPr>
        <p:spPr/>
        <p:txBody>
          <a:bodyPr/>
          <a:lstStyle/>
          <a:p>
            <a:r>
              <a:rPr lang="en-US" dirty="0">
                <a:solidFill>
                  <a:schemeClr val="bg1"/>
                </a:solidFill>
              </a:rPr>
              <a:t>1. Text Pre-processing </a:t>
            </a:r>
          </a:p>
        </p:txBody>
      </p:sp>
      <p:pic>
        <p:nvPicPr>
          <p:cNvPr id="5" name="Picture 4">
            <a:extLst>
              <a:ext uri="{FF2B5EF4-FFF2-40B4-BE49-F238E27FC236}">
                <a16:creationId xmlns:a16="http://schemas.microsoft.com/office/drawing/2014/main" id="{65BD4156-E71D-4FCF-ACD6-64EBB3870C7C}"/>
              </a:ext>
            </a:extLst>
          </p:cNvPr>
          <p:cNvPicPr>
            <a:picLocks noChangeAspect="1"/>
          </p:cNvPicPr>
          <p:nvPr/>
        </p:nvPicPr>
        <p:blipFill>
          <a:blip r:embed="rId2"/>
          <a:stretch>
            <a:fillRect/>
          </a:stretch>
        </p:blipFill>
        <p:spPr>
          <a:xfrm>
            <a:off x="720000" y="1250455"/>
            <a:ext cx="2974268" cy="3358045"/>
          </a:xfrm>
          <a:prstGeom prst="rect">
            <a:avLst/>
          </a:prstGeom>
        </p:spPr>
      </p:pic>
    </p:spTree>
    <p:extLst>
      <p:ext uri="{BB962C8B-B14F-4D97-AF65-F5344CB8AC3E}">
        <p14:creationId xmlns:p14="http://schemas.microsoft.com/office/powerpoint/2010/main" val="3951459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234D05-B504-4267-B18F-BC99985F0690}"/>
              </a:ext>
            </a:extLst>
          </p:cNvPr>
          <p:cNvSpPr>
            <a:spLocks noGrp="1"/>
          </p:cNvSpPr>
          <p:nvPr>
            <p:ph type="body" idx="1"/>
          </p:nvPr>
        </p:nvSpPr>
        <p:spPr>
          <a:xfrm>
            <a:off x="435935" y="1267851"/>
            <a:ext cx="8564715" cy="1548450"/>
          </a:xfrm>
        </p:spPr>
        <p:txBody>
          <a:bodyPr/>
          <a:lstStyle/>
          <a:p>
            <a:pPr marL="139700" indent="0">
              <a:buNone/>
            </a:pPr>
            <a:r>
              <a:rPr lang="en-US" sz="1800" dirty="0">
                <a:solidFill>
                  <a:schemeClr val="accent2">
                    <a:lumMod val="20000"/>
                    <a:lumOff val="80000"/>
                  </a:schemeClr>
                </a:solidFill>
              </a:rPr>
              <a:t>In this, we convert a document into a collection of words by entering the words in an array and separating the punctuation and numbers that are not included in the important words. This process will also change to lower case.</a:t>
            </a:r>
          </a:p>
        </p:txBody>
      </p:sp>
      <p:sp>
        <p:nvSpPr>
          <p:cNvPr id="3" name="Title 2">
            <a:extLst>
              <a:ext uri="{FF2B5EF4-FFF2-40B4-BE49-F238E27FC236}">
                <a16:creationId xmlns:a16="http://schemas.microsoft.com/office/drawing/2014/main" id="{9CB26178-A9D1-45D7-B865-0F300BC9BF3C}"/>
              </a:ext>
            </a:extLst>
          </p:cNvPr>
          <p:cNvSpPr>
            <a:spLocks noGrp="1"/>
          </p:cNvSpPr>
          <p:nvPr>
            <p:ph type="title"/>
          </p:nvPr>
        </p:nvSpPr>
        <p:spPr/>
        <p:txBody>
          <a:bodyPr/>
          <a:lstStyle/>
          <a:p>
            <a:r>
              <a:rPr lang="en-US" dirty="0">
                <a:solidFill>
                  <a:schemeClr val="bg1"/>
                </a:solidFill>
              </a:rPr>
              <a:t>2. Tokenization </a:t>
            </a:r>
          </a:p>
        </p:txBody>
      </p:sp>
      <p:pic>
        <p:nvPicPr>
          <p:cNvPr id="5" name="Picture 4">
            <a:extLst>
              <a:ext uri="{FF2B5EF4-FFF2-40B4-BE49-F238E27FC236}">
                <a16:creationId xmlns:a16="http://schemas.microsoft.com/office/drawing/2014/main" id="{9548352E-8F0D-42E8-9C3C-5FC733956DDF}"/>
              </a:ext>
            </a:extLst>
          </p:cNvPr>
          <p:cNvPicPr>
            <a:picLocks noChangeAspect="1"/>
          </p:cNvPicPr>
          <p:nvPr/>
        </p:nvPicPr>
        <p:blipFill>
          <a:blip r:embed="rId2"/>
          <a:stretch>
            <a:fillRect/>
          </a:stretch>
        </p:blipFill>
        <p:spPr>
          <a:xfrm>
            <a:off x="1249325" y="2901623"/>
            <a:ext cx="6836735" cy="1634118"/>
          </a:xfrm>
          <a:prstGeom prst="rect">
            <a:avLst/>
          </a:prstGeom>
        </p:spPr>
      </p:pic>
    </p:spTree>
    <p:extLst>
      <p:ext uri="{BB962C8B-B14F-4D97-AF65-F5344CB8AC3E}">
        <p14:creationId xmlns:p14="http://schemas.microsoft.com/office/powerpoint/2010/main" val="219470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EE6B8D-D53E-4B7D-93F6-79B1A94CD64C}"/>
              </a:ext>
            </a:extLst>
          </p:cNvPr>
          <p:cNvSpPr>
            <a:spLocks noGrp="1"/>
          </p:cNvSpPr>
          <p:nvPr>
            <p:ph type="body" idx="1"/>
          </p:nvPr>
        </p:nvSpPr>
        <p:spPr>
          <a:xfrm>
            <a:off x="183056" y="3880299"/>
            <a:ext cx="8522184" cy="1134813"/>
          </a:xfrm>
        </p:spPr>
        <p:txBody>
          <a:bodyPr/>
          <a:lstStyle/>
          <a:p>
            <a:pPr marL="139700" indent="0">
              <a:buNone/>
            </a:pPr>
            <a:r>
              <a:rPr lang="en-US" sz="1600" dirty="0">
                <a:solidFill>
                  <a:schemeClr val="accent2">
                    <a:lumMod val="20000"/>
                    <a:lumOff val="80000"/>
                  </a:schemeClr>
                </a:solidFill>
              </a:rPr>
              <a:t>Stop-word means all the common words present in natural language. Basically, the Stop-word Removal function removes all the common words present in the document such as "the”, “is”, “in”, “for”, “where”, “when”, “to”, “at” etc.</a:t>
            </a:r>
          </a:p>
        </p:txBody>
      </p:sp>
      <p:sp>
        <p:nvSpPr>
          <p:cNvPr id="3" name="Title 2">
            <a:extLst>
              <a:ext uri="{FF2B5EF4-FFF2-40B4-BE49-F238E27FC236}">
                <a16:creationId xmlns:a16="http://schemas.microsoft.com/office/drawing/2014/main" id="{27C229FB-7963-44BF-9F9E-E8D8FEA3F660}"/>
              </a:ext>
            </a:extLst>
          </p:cNvPr>
          <p:cNvSpPr>
            <a:spLocks noGrp="1"/>
          </p:cNvSpPr>
          <p:nvPr>
            <p:ph type="title"/>
          </p:nvPr>
        </p:nvSpPr>
        <p:spPr>
          <a:xfrm>
            <a:off x="720000" y="205385"/>
            <a:ext cx="7704000" cy="572700"/>
          </a:xfrm>
        </p:spPr>
        <p:txBody>
          <a:bodyPr/>
          <a:lstStyle/>
          <a:p>
            <a:r>
              <a:rPr lang="en-US" dirty="0">
                <a:solidFill>
                  <a:schemeClr val="bg1"/>
                </a:solidFill>
              </a:rPr>
              <a:t>3. Stop-word Removal </a:t>
            </a:r>
          </a:p>
        </p:txBody>
      </p:sp>
      <p:pic>
        <p:nvPicPr>
          <p:cNvPr id="1026" name="Picture 2">
            <a:extLst>
              <a:ext uri="{FF2B5EF4-FFF2-40B4-BE49-F238E27FC236}">
                <a16:creationId xmlns:a16="http://schemas.microsoft.com/office/drawing/2014/main" id="{57CD0D50-48CF-43EA-A28C-5F8DEB402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507" y="895685"/>
            <a:ext cx="4942004" cy="2888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500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048264-CF13-4916-BE67-43326F97DC7F}"/>
              </a:ext>
            </a:extLst>
          </p:cNvPr>
          <p:cNvSpPr>
            <a:spLocks noGrp="1"/>
          </p:cNvSpPr>
          <p:nvPr>
            <p:ph type="body" idx="1"/>
          </p:nvPr>
        </p:nvSpPr>
        <p:spPr>
          <a:xfrm>
            <a:off x="457200" y="1164265"/>
            <a:ext cx="8309566" cy="1407486"/>
          </a:xfrm>
        </p:spPr>
        <p:txBody>
          <a:bodyPr/>
          <a:lstStyle/>
          <a:p>
            <a:pPr marL="139700" indent="0">
              <a:buNone/>
            </a:pPr>
            <a:r>
              <a:rPr lang="en-US" sz="1800" dirty="0">
                <a:solidFill>
                  <a:schemeClr val="accent2">
                    <a:lumMod val="20000"/>
                    <a:lumOff val="80000"/>
                  </a:schemeClr>
                </a:solidFill>
              </a:rPr>
              <a:t>Stemming is a process used to extract the base form of the words by removing affixes from them. It is just like cutting down the branches of a tree to its stems. For example, the stem of the words taking, took, takes is take.</a:t>
            </a:r>
          </a:p>
        </p:txBody>
      </p:sp>
      <p:sp>
        <p:nvSpPr>
          <p:cNvPr id="3" name="Title 2">
            <a:extLst>
              <a:ext uri="{FF2B5EF4-FFF2-40B4-BE49-F238E27FC236}">
                <a16:creationId xmlns:a16="http://schemas.microsoft.com/office/drawing/2014/main" id="{8EED4142-9A85-4B37-B3CB-64081F19E761}"/>
              </a:ext>
            </a:extLst>
          </p:cNvPr>
          <p:cNvSpPr>
            <a:spLocks noGrp="1"/>
          </p:cNvSpPr>
          <p:nvPr>
            <p:ph type="title"/>
          </p:nvPr>
        </p:nvSpPr>
        <p:spPr/>
        <p:txBody>
          <a:bodyPr/>
          <a:lstStyle/>
          <a:p>
            <a:r>
              <a:rPr lang="en-US" dirty="0">
                <a:solidFill>
                  <a:schemeClr val="bg1"/>
                </a:solidFill>
              </a:rPr>
              <a:t>4. Stemming</a:t>
            </a:r>
          </a:p>
        </p:txBody>
      </p:sp>
      <p:pic>
        <p:nvPicPr>
          <p:cNvPr id="5" name="Picture 4">
            <a:extLst>
              <a:ext uri="{FF2B5EF4-FFF2-40B4-BE49-F238E27FC236}">
                <a16:creationId xmlns:a16="http://schemas.microsoft.com/office/drawing/2014/main" id="{74BC7758-0AD4-45F8-B99E-33B01181053D}"/>
              </a:ext>
            </a:extLst>
          </p:cNvPr>
          <p:cNvPicPr>
            <a:picLocks noChangeAspect="1"/>
          </p:cNvPicPr>
          <p:nvPr/>
        </p:nvPicPr>
        <p:blipFill>
          <a:blip r:embed="rId2"/>
          <a:stretch>
            <a:fillRect/>
          </a:stretch>
        </p:blipFill>
        <p:spPr>
          <a:xfrm>
            <a:off x="632415" y="2646843"/>
            <a:ext cx="8134350" cy="2114550"/>
          </a:xfrm>
          <a:prstGeom prst="rect">
            <a:avLst/>
          </a:prstGeom>
        </p:spPr>
      </p:pic>
    </p:spTree>
    <p:extLst>
      <p:ext uri="{BB962C8B-B14F-4D97-AF65-F5344CB8AC3E}">
        <p14:creationId xmlns:p14="http://schemas.microsoft.com/office/powerpoint/2010/main" val="778098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DD457E-1CC4-4D83-A027-F598461D11BE}"/>
              </a:ext>
            </a:extLst>
          </p:cNvPr>
          <p:cNvSpPr>
            <a:spLocks noGrp="1"/>
          </p:cNvSpPr>
          <p:nvPr>
            <p:ph type="body" idx="1"/>
          </p:nvPr>
        </p:nvSpPr>
        <p:spPr>
          <a:xfrm>
            <a:off x="472041" y="3064748"/>
            <a:ext cx="8352058" cy="1517877"/>
          </a:xfrm>
        </p:spPr>
        <p:txBody>
          <a:bodyPr/>
          <a:lstStyle/>
          <a:p>
            <a:pPr marL="139700" indent="0">
              <a:buNone/>
            </a:pPr>
            <a:r>
              <a:rPr lang="en-US" sz="1600" dirty="0">
                <a:solidFill>
                  <a:schemeClr val="accent2">
                    <a:lumMod val="20000"/>
                    <a:lumOff val="80000"/>
                  </a:schemeClr>
                </a:solidFill>
              </a:rPr>
              <a:t>Hashing is the most important value in the Rabin-Karp algorithm. The result of hashing letters of k-gram with a certain number of bases is obtained by multiplying the ASCII value with predetermined numbers where the base is prime. Rabin-Karp method has provisions if two strings are same then the hash value must be the same as well. Here is an example calculation on Rabin-Karp algorithm. Assume the text is MEDAN.</a:t>
            </a:r>
          </a:p>
        </p:txBody>
      </p:sp>
      <p:sp>
        <p:nvSpPr>
          <p:cNvPr id="3" name="Title 2">
            <a:extLst>
              <a:ext uri="{FF2B5EF4-FFF2-40B4-BE49-F238E27FC236}">
                <a16:creationId xmlns:a16="http://schemas.microsoft.com/office/drawing/2014/main" id="{8D3DF18E-28B7-46D0-9943-F2756C58ECA9}"/>
              </a:ext>
            </a:extLst>
          </p:cNvPr>
          <p:cNvSpPr>
            <a:spLocks noGrp="1"/>
          </p:cNvSpPr>
          <p:nvPr>
            <p:ph type="title"/>
          </p:nvPr>
        </p:nvSpPr>
        <p:spPr>
          <a:xfrm>
            <a:off x="720000" y="247916"/>
            <a:ext cx="7704000" cy="572700"/>
          </a:xfrm>
        </p:spPr>
        <p:txBody>
          <a:bodyPr/>
          <a:lstStyle/>
          <a:p>
            <a:r>
              <a:rPr lang="en-US" dirty="0">
                <a:solidFill>
                  <a:schemeClr val="bg1"/>
                </a:solidFill>
              </a:rPr>
              <a:t>5. Hashing</a:t>
            </a:r>
          </a:p>
        </p:txBody>
      </p:sp>
      <p:pic>
        <p:nvPicPr>
          <p:cNvPr id="4" name="Picture 3">
            <a:extLst>
              <a:ext uri="{FF2B5EF4-FFF2-40B4-BE49-F238E27FC236}">
                <a16:creationId xmlns:a16="http://schemas.microsoft.com/office/drawing/2014/main" id="{467FE97A-A6C1-4E5F-AF8D-9E81C4905936}"/>
              </a:ext>
            </a:extLst>
          </p:cNvPr>
          <p:cNvPicPr>
            <a:picLocks noChangeAspect="1"/>
          </p:cNvPicPr>
          <p:nvPr/>
        </p:nvPicPr>
        <p:blipFill>
          <a:blip r:embed="rId2"/>
          <a:stretch>
            <a:fillRect/>
          </a:stretch>
        </p:blipFill>
        <p:spPr>
          <a:xfrm>
            <a:off x="2754755" y="944325"/>
            <a:ext cx="3848061" cy="1837232"/>
          </a:xfrm>
          <a:prstGeom prst="rect">
            <a:avLst/>
          </a:prstGeom>
        </p:spPr>
      </p:pic>
    </p:spTree>
    <p:extLst>
      <p:ext uri="{BB962C8B-B14F-4D97-AF65-F5344CB8AC3E}">
        <p14:creationId xmlns:p14="http://schemas.microsoft.com/office/powerpoint/2010/main" val="2555992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E6778C-E239-45B9-9535-C6D1F5C68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919416" cy="5149850"/>
          </a:xfrm>
          <a:prstGeom prst="rect">
            <a:avLst/>
          </a:prstGeom>
        </p:spPr>
      </p:pic>
      <p:pic>
        <p:nvPicPr>
          <p:cNvPr id="3" name="Picture 2">
            <a:extLst>
              <a:ext uri="{FF2B5EF4-FFF2-40B4-BE49-F238E27FC236}">
                <a16:creationId xmlns:a16="http://schemas.microsoft.com/office/drawing/2014/main" id="{810AF67F-1DD4-498F-9F4E-E4A4324DB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015" y="0"/>
            <a:ext cx="3405985" cy="5149850"/>
          </a:xfrm>
          <a:prstGeom prst="rect">
            <a:avLst/>
          </a:prstGeom>
        </p:spPr>
      </p:pic>
      <p:sp>
        <p:nvSpPr>
          <p:cNvPr id="4" name="TextBox 3">
            <a:extLst>
              <a:ext uri="{FF2B5EF4-FFF2-40B4-BE49-F238E27FC236}">
                <a16:creationId xmlns:a16="http://schemas.microsoft.com/office/drawing/2014/main" id="{C8284117-C372-4AC6-9A75-081B9895195D}"/>
              </a:ext>
            </a:extLst>
          </p:cNvPr>
          <p:cNvSpPr txBox="1"/>
          <p:nvPr/>
        </p:nvSpPr>
        <p:spPr>
          <a:xfrm>
            <a:off x="2919416" y="0"/>
            <a:ext cx="2818599" cy="4485843"/>
          </a:xfrm>
          <a:prstGeom prst="rect">
            <a:avLst/>
          </a:prstGeom>
          <a:noFill/>
        </p:spPr>
        <p:txBody>
          <a:bodyPr wrap="square" rtlCol="0">
            <a:spAutoFit/>
          </a:bodyPr>
          <a:lstStyle/>
          <a:p>
            <a:pPr algn="ctr"/>
            <a:r>
              <a:rPr lang="en-US" sz="1950" dirty="0">
                <a:solidFill>
                  <a:schemeClr val="tx2"/>
                </a:solidFill>
                <a:latin typeface="Righteous" panose="020B0604020202020204" charset="0"/>
              </a:rPr>
              <a:t>RABIN-KARP RESULTS</a:t>
            </a:r>
          </a:p>
          <a:p>
            <a:endParaRPr lang="en-US" sz="2100" dirty="0">
              <a:solidFill>
                <a:schemeClr val="tx2"/>
              </a:solidFill>
              <a:latin typeface="Righteous" panose="020B0604020202020204" charset="0"/>
            </a:endParaRPr>
          </a:p>
          <a:p>
            <a:endParaRPr lang="en-US" sz="2100" dirty="0">
              <a:solidFill>
                <a:schemeClr val="tx2"/>
              </a:solidFill>
              <a:latin typeface="Righteous" panose="020B0604020202020204" charset="0"/>
            </a:endParaRPr>
          </a:p>
          <a:p>
            <a:endParaRPr lang="en-US" sz="2100" dirty="0">
              <a:solidFill>
                <a:schemeClr val="tx2"/>
              </a:solidFill>
              <a:latin typeface="Righteous" panose="020B0604020202020204" charset="0"/>
            </a:endParaRPr>
          </a:p>
          <a:p>
            <a:r>
              <a:rPr lang="en-US" sz="2100" dirty="0">
                <a:solidFill>
                  <a:schemeClr val="tx2"/>
                </a:solidFill>
                <a:latin typeface="Righteous" panose="020B0604020202020204" charset="0"/>
              </a:rPr>
              <a:t>NON-</a:t>
            </a:r>
          </a:p>
          <a:p>
            <a:r>
              <a:rPr lang="en-US" sz="2100" dirty="0">
                <a:solidFill>
                  <a:schemeClr val="tx2"/>
                </a:solidFill>
                <a:latin typeface="Righteous" panose="020B0604020202020204" charset="0"/>
              </a:rPr>
              <a:t>PLAGIARIZED EXAMPLE</a:t>
            </a:r>
          </a:p>
          <a:p>
            <a:pPr algn="ctr"/>
            <a:endParaRPr lang="en-US" dirty="0">
              <a:latin typeface="Righteous" panose="020B0604020202020204" charset="0"/>
            </a:endParaRPr>
          </a:p>
          <a:p>
            <a:pPr algn="ctr"/>
            <a:endParaRPr lang="en-US" dirty="0">
              <a:latin typeface="Righteous" panose="020B0604020202020204" charset="0"/>
            </a:endParaRPr>
          </a:p>
          <a:p>
            <a:pPr algn="ctr"/>
            <a:endParaRPr lang="en-US" dirty="0">
              <a:latin typeface="Righteous" panose="020B0604020202020204" charset="0"/>
            </a:endParaRPr>
          </a:p>
          <a:p>
            <a:pPr algn="ctr"/>
            <a:endParaRPr lang="en-US" dirty="0">
              <a:latin typeface="Righteous" panose="020B0604020202020204" charset="0"/>
            </a:endParaRPr>
          </a:p>
          <a:p>
            <a:pPr algn="ctr"/>
            <a:endParaRPr lang="en-US" dirty="0">
              <a:latin typeface="Righteous" panose="020B0604020202020204" charset="0"/>
            </a:endParaRPr>
          </a:p>
          <a:p>
            <a:pPr algn="ctr"/>
            <a:endParaRPr lang="en-US" dirty="0">
              <a:latin typeface="Righteous" panose="020B0604020202020204" charset="0"/>
            </a:endParaRPr>
          </a:p>
          <a:p>
            <a:pPr algn="ctr"/>
            <a:endParaRPr lang="en-US" dirty="0">
              <a:latin typeface="Righteous" panose="020B0604020202020204" charset="0"/>
            </a:endParaRPr>
          </a:p>
          <a:p>
            <a:pPr algn="r"/>
            <a:r>
              <a:rPr lang="en-US" sz="2100" dirty="0">
                <a:solidFill>
                  <a:schemeClr val="tx2"/>
                </a:solidFill>
                <a:latin typeface="Righteous" panose="020B0604020202020204" charset="0"/>
              </a:rPr>
              <a:t>PLAGIARIZED EXAMPLE</a:t>
            </a:r>
            <a:endParaRPr lang="en-IN" sz="2100" dirty="0">
              <a:solidFill>
                <a:schemeClr val="tx2"/>
              </a:solidFill>
              <a:latin typeface="Righteous" panose="020B0604020202020204" charset="0"/>
            </a:endParaRPr>
          </a:p>
        </p:txBody>
      </p:sp>
    </p:spTree>
    <p:extLst>
      <p:ext uri="{BB962C8B-B14F-4D97-AF65-F5344CB8AC3E}">
        <p14:creationId xmlns:p14="http://schemas.microsoft.com/office/powerpoint/2010/main" val="1956147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4D5CD8-3C2A-4EDA-AA4D-C5E40A347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511498" cy="5143500"/>
          </a:xfrm>
          <a:prstGeom prst="rect">
            <a:avLst/>
          </a:prstGeom>
        </p:spPr>
      </p:pic>
      <p:pic>
        <p:nvPicPr>
          <p:cNvPr id="3" name="Picture 2">
            <a:extLst>
              <a:ext uri="{FF2B5EF4-FFF2-40B4-BE49-F238E27FC236}">
                <a16:creationId xmlns:a16="http://schemas.microsoft.com/office/drawing/2014/main" id="{DBC5B1C5-09A1-4592-A64B-AE3777E6F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954" y="0"/>
            <a:ext cx="3068028" cy="5143500"/>
          </a:xfrm>
          <a:prstGeom prst="rect">
            <a:avLst/>
          </a:prstGeom>
        </p:spPr>
      </p:pic>
      <p:sp>
        <p:nvSpPr>
          <p:cNvPr id="4" name="TextBox 3">
            <a:extLst>
              <a:ext uri="{FF2B5EF4-FFF2-40B4-BE49-F238E27FC236}">
                <a16:creationId xmlns:a16="http://schemas.microsoft.com/office/drawing/2014/main" id="{44BA4687-9438-428C-9C21-E346C6A6E344}"/>
              </a:ext>
            </a:extLst>
          </p:cNvPr>
          <p:cNvSpPr txBox="1"/>
          <p:nvPr/>
        </p:nvSpPr>
        <p:spPr>
          <a:xfrm>
            <a:off x="3517135" y="0"/>
            <a:ext cx="2563819" cy="4502643"/>
          </a:xfrm>
          <a:prstGeom prst="rect">
            <a:avLst/>
          </a:prstGeom>
          <a:noFill/>
        </p:spPr>
        <p:txBody>
          <a:bodyPr wrap="square" rtlCol="0">
            <a:spAutoFit/>
          </a:bodyPr>
          <a:lstStyle/>
          <a:p>
            <a:pPr algn="ctr"/>
            <a:r>
              <a:rPr lang="en-US" sz="2097" dirty="0">
                <a:solidFill>
                  <a:schemeClr val="accent6"/>
                </a:solidFill>
                <a:latin typeface="Righteous" panose="020B0604020202020204" charset="0"/>
              </a:rPr>
              <a:t>KMP RESULTS</a:t>
            </a:r>
          </a:p>
          <a:p>
            <a:pPr algn="r"/>
            <a:endParaRPr lang="en-US" sz="2097" dirty="0">
              <a:solidFill>
                <a:schemeClr val="accent6"/>
              </a:solidFill>
              <a:latin typeface="Righteous" panose="020B0604020202020204" charset="0"/>
            </a:endParaRPr>
          </a:p>
          <a:p>
            <a:pPr algn="r"/>
            <a:endParaRPr lang="en-US" sz="2097" dirty="0">
              <a:solidFill>
                <a:schemeClr val="accent6"/>
              </a:solidFill>
              <a:latin typeface="Righteous" panose="020B0604020202020204" charset="0"/>
            </a:endParaRPr>
          </a:p>
          <a:p>
            <a:pPr algn="r"/>
            <a:endParaRPr lang="en-US" sz="2097" dirty="0">
              <a:solidFill>
                <a:schemeClr val="accent6"/>
              </a:solidFill>
              <a:latin typeface="Righteous" panose="020B0604020202020204" charset="0"/>
            </a:endParaRPr>
          </a:p>
          <a:p>
            <a:pPr algn="r"/>
            <a:r>
              <a:rPr lang="en-US" sz="2097" dirty="0">
                <a:solidFill>
                  <a:schemeClr val="accent6"/>
                </a:solidFill>
                <a:latin typeface="Righteous" panose="020B0604020202020204" charset="0"/>
              </a:rPr>
              <a:t>NON-</a:t>
            </a:r>
          </a:p>
          <a:p>
            <a:pPr algn="r"/>
            <a:r>
              <a:rPr lang="en-US" sz="2097" dirty="0">
                <a:solidFill>
                  <a:schemeClr val="accent6"/>
                </a:solidFill>
                <a:latin typeface="Righteous" panose="020B0604020202020204" charset="0"/>
              </a:rPr>
              <a:t>PLAGIARIZED EXAMPLE</a:t>
            </a:r>
          </a:p>
          <a:p>
            <a:pPr algn="ctr"/>
            <a:endParaRPr lang="en-US" sz="1398" dirty="0">
              <a:solidFill>
                <a:schemeClr val="accent6"/>
              </a:solidFill>
              <a:latin typeface="Righteous" panose="020B0604020202020204" charset="0"/>
            </a:endParaRPr>
          </a:p>
          <a:p>
            <a:pPr algn="ctr"/>
            <a:endParaRPr lang="en-US" sz="1398" dirty="0">
              <a:solidFill>
                <a:schemeClr val="accent6"/>
              </a:solidFill>
              <a:latin typeface="Righteous" panose="020B0604020202020204" charset="0"/>
            </a:endParaRPr>
          </a:p>
          <a:p>
            <a:pPr algn="ctr"/>
            <a:endParaRPr lang="en-US" sz="1398" dirty="0">
              <a:solidFill>
                <a:schemeClr val="accent6"/>
              </a:solidFill>
              <a:latin typeface="Righteous" panose="020B0604020202020204" charset="0"/>
            </a:endParaRPr>
          </a:p>
          <a:p>
            <a:pPr algn="ctr"/>
            <a:endParaRPr lang="en-US" sz="1398" dirty="0">
              <a:solidFill>
                <a:schemeClr val="accent6"/>
              </a:solidFill>
              <a:latin typeface="Righteous" panose="020B0604020202020204" charset="0"/>
            </a:endParaRPr>
          </a:p>
          <a:p>
            <a:pPr algn="ctr"/>
            <a:endParaRPr lang="en-US" sz="1398" dirty="0">
              <a:solidFill>
                <a:schemeClr val="accent6"/>
              </a:solidFill>
              <a:latin typeface="Righteous" panose="020B0604020202020204" charset="0"/>
            </a:endParaRPr>
          </a:p>
          <a:p>
            <a:pPr algn="ctr"/>
            <a:endParaRPr lang="en-US" sz="1398" dirty="0">
              <a:solidFill>
                <a:schemeClr val="accent6"/>
              </a:solidFill>
              <a:latin typeface="Righteous" panose="020B0604020202020204" charset="0"/>
            </a:endParaRPr>
          </a:p>
          <a:p>
            <a:pPr algn="ctr"/>
            <a:endParaRPr lang="en-US" sz="1398" dirty="0">
              <a:solidFill>
                <a:schemeClr val="accent6"/>
              </a:solidFill>
              <a:latin typeface="Righteous" panose="020B0604020202020204" charset="0"/>
            </a:endParaRPr>
          </a:p>
          <a:p>
            <a:r>
              <a:rPr lang="en-US" sz="2097" dirty="0">
                <a:solidFill>
                  <a:schemeClr val="accent6"/>
                </a:solidFill>
                <a:latin typeface="Righteous" panose="020B0604020202020204" charset="0"/>
              </a:rPr>
              <a:t>PLAGIARIZED EXAMPLE</a:t>
            </a:r>
            <a:endParaRPr lang="en-IN" sz="2097" dirty="0">
              <a:solidFill>
                <a:schemeClr val="accent6"/>
              </a:solidFill>
              <a:latin typeface="Righteous" panose="020B0604020202020204" charset="0"/>
            </a:endParaRPr>
          </a:p>
        </p:txBody>
      </p:sp>
    </p:spTree>
    <p:extLst>
      <p:ext uri="{BB962C8B-B14F-4D97-AF65-F5344CB8AC3E}">
        <p14:creationId xmlns:p14="http://schemas.microsoft.com/office/powerpoint/2010/main" val="3748362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6D943C-4181-49D8-85EA-1220F0FDDEDB}"/>
              </a:ext>
            </a:extLst>
          </p:cNvPr>
          <p:cNvSpPr>
            <a:spLocks noGrp="1"/>
          </p:cNvSpPr>
          <p:nvPr>
            <p:ph type="body" idx="1"/>
          </p:nvPr>
        </p:nvSpPr>
        <p:spPr>
          <a:xfrm>
            <a:off x="720000" y="1192100"/>
            <a:ext cx="7828500" cy="3416400"/>
          </a:xfrm>
        </p:spPr>
        <p:txBody>
          <a:bodyPr/>
          <a:lstStyle/>
          <a:p>
            <a:pPr marL="139700" indent="0">
              <a:buNone/>
            </a:pPr>
            <a:r>
              <a:rPr lang="en-US" sz="1400" dirty="0">
                <a:solidFill>
                  <a:schemeClr val="accent2">
                    <a:lumMod val="20000"/>
                    <a:lumOff val="80000"/>
                  </a:schemeClr>
                </a:solidFill>
              </a:rPr>
              <a:t>It is difficult to design pattern matching algorithms, but Finite automata can be used to match strings and regular expressions of all kinds. A Finite Automation accepts regular languages and a language is regular </a:t>
            </a:r>
            <a:r>
              <a:rPr lang="en-US" sz="1400" dirty="0" err="1">
                <a:solidFill>
                  <a:schemeClr val="accent2">
                    <a:lumMod val="20000"/>
                    <a:lumOff val="80000"/>
                  </a:schemeClr>
                </a:solidFill>
              </a:rPr>
              <a:t>iff</a:t>
            </a:r>
            <a:r>
              <a:rPr lang="en-US" sz="1400" dirty="0">
                <a:solidFill>
                  <a:schemeClr val="accent2">
                    <a:lumMod val="20000"/>
                    <a:lumOff val="80000"/>
                  </a:schemeClr>
                </a:solidFill>
              </a:rPr>
              <a:t> it has a regular expression representing it. The study of formal grammar and regular expressions has shown us with those topics the utility, robustness, and sometimes elegance of regular languages. The same approach can also be applied to variety of other functional programming languages. Finally, the use of automata as a symbolic representation for verification has been investigated in other contexts. Based on the pattern and its length the size of the Finite Automata may vary. The Deterministic Finite Automata possibly constructed from the Nondeterministic Finite Automata.</a:t>
            </a:r>
            <a:endParaRPr lang="en-IN" sz="1400" dirty="0">
              <a:solidFill>
                <a:schemeClr val="accent2">
                  <a:lumMod val="20000"/>
                  <a:lumOff val="80000"/>
                </a:schemeClr>
              </a:solidFill>
            </a:endParaRPr>
          </a:p>
        </p:txBody>
      </p:sp>
      <p:sp>
        <p:nvSpPr>
          <p:cNvPr id="3" name="Title 2">
            <a:extLst>
              <a:ext uri="{FF2B5EF4-FFF2-40B4-BE49-F238E27FC236}">
                <a16:creationId xmlns:a16="http://schemas.microsoft.com/office/drawing/2014/main" id="{C11C04DE-EC68-4743-91E0-87367A2362F3}"/>
              </a:ext>
            </a:extLst>
          </p:cNvPr>
          <p:cNvSpPr>
            <a:spLocks noGrp="1"/>
          </p:cNvSpPr>
          <p:nvPr>
            <p:ph type="title"/>
          </p:nvPr>
        </p:nvSpPr>
        <p:spPr/>
        <p:txBody>
          <a:bodyPr/>
          <a:lstStyle/>
          <a:p>
            <a:r>
              <a:rPr lang="en-US" dirty="0">
                <a:solidFill>
                  <a:schemeClr val="bg1"/>
                </a:solidFill>
              </a:rPr>
              <a:t>CONCLUSION</a:t>
            </a:r>
            <a:endParaRPr lang="en-IN" dirty="0">
              <a:solidFill>
                <a:schemeClr val="bg1"/>
              </a:solidFill>
            </a:endParaRPr>
          </a:p>
        </p:txBody>
      </p:sp>
    </p:spTree>
    <p:extLst>
      <p:ext uri="{BB962C8B-B14F-4D97-AF65-F5344CB8AC3E}">
        <p14:creationId xmlns:p14="http://schemas.microsoft.com/office/powerpoint/2010/main" val="2053736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37"/>
          <p:cNvSpPr txBox="1">
            <a:spLocks noGrp="1"/>
          </p:cNvSpPr>
          <p:nvPr>
            <p:ph type="body" idx="1"/>
          </p:nvPr>
        </p:nvSpPr>
        <p:spPr>
          <a:xfrm>
            <a:off x="720000" y="1427337"/>
            <a:ext cx="7828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accent2">
                    <a:lumMod val="40000"/>
                    <a:lumOff val="60000"/>
                  </a:schemeClr>
                </a:solidFill>
              </a:rPr>
              <a:t>Automata Theory is found useful in many high level programming languages. It can be applied for the evaluation of regular expressions. Pattern matching requires a complicated model, with a different programmatic approach. There are many techniques available for pattern matching process that is memory efficient which reduces the size of Deterministic finite automata. Finite Automata is used in pattern matching process to represent the patterns. To make it memory efficient we can minimize the number of states, minimize number of transitions. In this paper we present a new automata-based approach for pattern matching. We use a macro that takes a grammar and generates a function that reads off the leaves of a tree and tries to parse them as a string in a context-free language. The experimental results indicate that this approach is a tool for pattern matching. </a:t>
            </a:r>
            <a:endParaRPr sz="1400" dirty="0">
              <a:solidFill>
                <a:schemeClr val="accent2">
                  <a:lumMod val="40000"/>
                  <a:lumOff val="60000"/>
                </a:schemeClr>
              </a:solidFill>
              <a:latin typeface="Spartan Medium"/>
              <a:ea typeface="Spartan Medium"/>
              <a:cs typeface="Spartan Medium"/>
              <a:sym typeface="Spartan Medium"/>
            </a:endParaRPr>
          </a:p>
          <a:p>
            <a:pPr marL="0" lvl="0" indent="0" algn="l" rtl="0">
              <a:spcBef>
                <a:spcPts val="0"/>
              </a:spcBef>
              <a:spcAft>
                <a:spcPts val="0"/>
              </a:spcAft>
              <a:buNone/>
            </a:pPr>
            <a:endParaRPr dirty="0">
              <a:solidFill>
                <a:schemeClr val="accent2">
                  <a:lumMod val="40000"/>
                  <a:lumOff val="60000"/>
                </a:schemeClr>
              </a:solidFill>
              <a:latin typeface="Spartan Medium"/>
              <a:ea typeface="Spartan Medium"/>
              <a:cs typeface="Spartan Medium"/>
              <a:sym typeface="Spartan Medium"/>
            </a:endParaRPr>
          </a:p>
        </p:txBody>
      </p:sp>
      <p:sp>
        <p:nvSpPr>
          <p:cNvPr id="531" name="Google Shape;531;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1"/>
                </a:solidFill>
              </a:rPr>
              <a:t>USING AUTOMATA THEORY FOR PATTERN MATCHING</a:t>
            </a:r>
            <a:endParaRPr b="1"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785784-3A55-4B3A-BB46-3061096196E8}"/>
              </a:ext>
            </a:extLst>
          </p:cNvPr>
          <p:cNvSpPr>
            <a:spLocks noGrp="1"/>
          </p:cNvSpPr>
          <p:nvPr>
            <p:ph type="body" idx="1"/>
          </p:nvPr>
        </p:nvSpPr>
        <p:spPr>
          <a:xfrm>
            <a:off x="595500" y="1235951"/>
            <a:ext cx="7828500" cy="3416400"/>
          </a:xfrm>
        </p:spPr>
        <p:txBody>
          <a:bodyPr/>
          <a:lstStyle/>
          <a:p>
            <a:pPr marL="139700" indent="0">
              <a:buNone/>
            </a:pPr>
            <a:r>
              <a:rPr lang="en-IN" sz="1500" dirty="0">
                <a:solidFill>
                  <a:schemeClr val="accent2">
                    <a:lumMod val="20000"/>
                    <a:lumOff val="80000"/>
                  </a:schemeClr>
                </a:solidFill>
              </a:rPr>
              <a:t>[1] http://en.wikipedia.org/wiki/ </a:t>
            </a:r>
            <a:r>
              <a:rPr lang="en-IN" sz="1500" dirty="0" err="1">
                <a:solidFill>
                  <a:schemeClr val="accent2">
                    <a:lumMod val="20000"/>
                    <a:lumOff val="80000"/>
                  </a:schemeClr>
                </a:solidFill>
              </a:rPr>
              <a:t>Automata_theory</a:t>
            </a:r>
            <a:r>
              <a:rPr lang="en-IN" sz="1500" dirty="0">
                <a:solidFill>
                  <a:schemeClr val="accent2">
                    <a:lumMod val="20000"/>
                    <a:lumOff val="80000"/>
                  </a:schemeClr>
                </a:solidFill>
              </a:rPr>
              <a:t> </a:t>
            </a:r>
          </a:p>
          <a:p>
            <a:pPr marL="139700" indent="0">
              <a:buNone/>
            </a:pPr>
            <a:r>
              <a:rPr lang="en-IN" sz="1500" dirty="0">
                <a:solidFill>
                  <a:schemeClr val="accent2">
                    <a:lumMod val="20000"/>
                    <a:lumOff val="80000"/>
                  </a:schemeClr>
                </a:solidFill>
              </a:rPr>
              <a:t>[2] </a:t>
            </a:r>
            <a:r>
              <a:rPr lang="en-IN" sz="1500" dirty="0" err="1">
                <a:solidFill>
                  <a:schemeClr val="accent2">
                    <a:lumMod val="20000"/>
                    <a:lumOff val="80000"/>
                  </a:schemeClr>
                </a:solidFill>
              </a:rPr>
              <a:t>Hopcraft</a:t>
            </a:r>
            <a:r>
              <a:rPr lang="en-IN" sz="1500" dirty="0">
                <a:solidFill>
                  <a:schemeClr val="accent2">
                    <a:lumMod val="20000"/>
                    <a:lumOff val="80000"/>
                  </a:schemeClr>
                </a:solidFill>
              </a:rPr>
              <a:t> J E, Motwani R and Ullman J D [2001], "Introduction to Automata Theory, Languages and Computation", Addison Wesley second edition.</a:t>
            </a:r>
          </a:p>
          <a:p>
            <a:pPr marL="139700" indent="0">
              <a:buNone/>
            </a:pPr>
            <a:r>
              <a:rPr lang="en-IN" sz="1500" dirty="0">
                <a:solidFill>
                  <a:schemeClr val="accent2">
                    <a:lumMod val="20000"/>
                    <a:lumOff val="80000"/>
                  </a:schemeClr>
                </a:solidFill>
              </a:rPr>
              <a:t>[3] </a:t>
            </a:r>
            <a:r>
              <a:rPr lang="en-IN" sz="1500" dirty="0" err="1">
                <a:solidFill>
                  <a:schemeClr val="accent2">
                    <a:lumMod val="20000"/>
                    <a:lumOff val="80000"/>
                  </a:schemeClr>
                </a:solidFill>
              </a:rPr>
              <a:t>Mindek</a:t>
            </a:r>
            <a:r>
              <a:rPr lang="en-IN" sz="1500" dirty="0">
                <a:solidFill>
                  <a:schemeClr val="accent2">
                    <a:lumMod val="20000"/>
                    <a:lumOff val="80000"/>
                  </a:schemeClr>
                </a:solidFill>
              </a:rPr>
              <a:t>, M., “Finite State Automata and Image Recognition” DATESO 2004, pp 132-143 (2004), ISBN: 80- 248-0457-3 </a:t>
            </a:r>
          </a:p>
          <a:p>
            <a:pPr marL="139700" indent="0">
              <a:buNone/>
            </a:pPr>
            <a:r>
              <a:rPr lang="en-IN" sz="1500" dirty="0">
                <a:solidFill>
                  <a:schemeClr val="accent2">
                    <a:lumMod val="20000"/>
                    <a:lumOff val="80000"/>
                  </a:schemeClr>
                </a:solidFill>
              </a:rPr>
              <a:t>[4] G. Navarro, R. </a:t>
            </a:r>
            <a:r>
              <a:rPr lang="en-IN" sz="1500" dirty="0" err="1">
                <a:solidFill>
                  <a:schemeClr val="accent2">
                    <a:lumMod val="20000"/>
                    <a:lumOff val="80000"/>
                  </a:schemeClr>
                </a:solidFill>
              </a:rPr>
              <a:t>Baeza</a:t>
            </a:r>
            <a:r>
              <a:rPr lang="en-IN" sz="1500" dirty="0">
                <a:solidFill>
                  <a:schemeClr val="accent2">
                    <a:lumMod val="20000"/>
                    <a:lumOff val="80000"/>
                  </a:schemeClr>
                </a:solidFill>
              </a:rPr>
              <a:t>-Yates, “Improving an Algorithm for Approximate String Matching.”,</a:t>
            </a:r>
            <a:r>
              <a:rPr lang="en-IN" sz="1500" dirty="0" err="1">
                <a:solidFill>
                  <a:schemeClr val="accent2">
                    <a:lumMod val="20000"/>
                    <a:lumOff val="80000"/>
                  </a:schemeClr>
                </a:solidFill>
              </a:rPr>
              <a:t>Algorithmica</a:t>
            </a:r>
            <a:r>
              <a:rPr lang="en-IN" sz="1500" dirty="0">
                <a:solidFill>
                  <a:schemeClr val="accent2">
                    <a:lumMod val="20000"/>
                    <a:lumOff val="80000"/>
                  </a:schemeClr>
                </a:solidFill>
              </a:rPr>
              <a:t>, 30(4) 2001 </a:t>
            </a:r>
          </a:p>
          <a:p>
            <a:pPr marL="139700" indent="0">
              <a:buNone/>
            </a:pPr>
            <a:r>
              <a:rPr lang="en-IN" sz="1500" dirty="0">
                <a:solidFill>
                  <a:schemeClr val="accent2">
                    <a:lumMod val="20000"/>
                    <a:lumOff val="80000"/>
                  </a:schemeClr>
                </a:solidFill>
              </a:rPr>
              <a:t>[5] M. </a:t>
            </a:r>
            <a:r>
              <a:rPr lang="en-IN" sz="1500" dirty="0" err="1">
                <a:solidFill>
                  <a:schemeClr val="accent2">
                    <a:lumMod val="20000"/>
                    <a:lumOff val="80000"/>
                  </a:schemeClr>
                </a:solidFill>
              </a:rPr>
              <a:t>Crochemore</a:t>
            </a:r>
            <a:r>
              <a:rPr lang="en-IN" sz="1500" dirty="0">
                <a:solidFill>
                  <a:schemeClr val="accent2">
                    <a:lumMod val="20000"/>
                    <a:lumOff val="80000"/>
                  </a:schemeClr>
                </a:solidFill>
              </a:rPr>
              <a:t>, T. </a:t>
            </a:r>
            <a:r>
              <a:rPr lang="en-IN" sz="1500" dirty="0" err="1">
                <a:solidFill>
                  <a:schemeClr val="accent2">
                    <a:lumMod val="20000"/>
                    <a:lumOff val="80000"/>
                  </a:schemeClr>
                </a:solidFill>
              </a:rPr>
              <a:t>Lecroq</a:t>
            </a:r>
            <a:r>
              <a:rPr lang="en-IN" sz="1500" dirty="0">
                <a:solidFill>
                  <a:schemeClr val="accent2">
                    <a:lumMod val="20000"/>
                    <a:lumOff val="80000"/>
                  </a:schemeClr>
                </a:solidFill>
              </a:rPr>
              <a:t>, “Pattern Matching and Text Compression Algorithms”, The Computer Science and Engineering Handbook, A.B. Tucker, Jr, ed., CRC Press, Boca Raton, 2003, Chapter 8.</a:t>
            </a:r>
          </a:p>
        </p:txBody>
      </p:sp>
      <p:sp>
        <p:nvSpPr>
          <p:cNvPr id="3" name="Title 2">
            <a:extLst>
              <a:ext uri="{FF2B5EF4-FFF2-40B4-BE49-F238E27FC236}">
                <a16:creationId xmlns:a16="http://schemas.microsoft.com/office/drawing/2014/main" id="{6CB09D19-0F27-44D2-BF58-F70A0F71E357}"/>
              </a:ext>
            </a:extLst>
          </p:cNvPr>
          <p:cNvSpPr>
            <a:spLocks noGrp="1"/>
          </p:cNvSpPr>
          <p:nvPr>
            <p:ph type="title"/>
          </p:nvPr>
        </p:nvSpPr>
        <p:spPr>
          <a:xfrm>
            <a:off x="720000" y="343613"/>
            <a:ext cx="7704000" cy="572700"/>
          </a:xfrm>
        </p:spPr>
        <p:txBody>
          <a:bodyPr/>
          <a:lstStyle/>
          <a:p>
            <a:r>
              <a:rPr lang="en-IN" sz="4000" dirty="0">
                <a:solidFill>
                  <a:schemeClr val="bg1"/>
                </a:solidFill>
              </a:rPr>
              <a:t>References</a:t>
            </a:r>
          </a:p>
        </p:txBody>
      </p:sp>
    </p:spTree>
    <p:extLst>
      <p:ext uri="{BB962C8B-B14F-4D97-AF65-F5344CB8AC3E}">
        <p14:creationId xmlns:p14="http://schemas.microsoft.com/office/powerpoint/2010/main" val="1696940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40"/>
          <p:cNvSpPr txBox="1">
            <a:spLocks noGrp="1"/>
          </p:cNvSpPr>
          <p:nvPr>
            <p:ph type="title"/>
          </p:nvPr>
        </p:nvSpPr>
        <p:spPr>
          <a:xfrm>
            <a:off x="1388100" y="1147795"/>
            <a:ext cx="63678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THANKYOU</a:t>
            </a:r>
            <a:r>
              <a:rPr lang="en" sz="14000" dirty="0"/>
              <a:t>!</a:t>
            </a:r>
            <a:endParaRPr sz="1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1918-A7A5-4EEE-8C67-F856438895E3}"/>
              </a:ext>
            </a:extLst>
          </p:cNvPr>
          <p:cNvSpPr>
            <a:spLocks noGrp="1"/>
          </p:cNvSpPr>
          <p:nvPr>
            <p:ph type="title"/>
          </p:nvPr>
        </p:nvSpPr>
        <p:spPr>
          <a:xfrm>
            <a:off x="656205" y="393232"/>
            <a:ext cx="7704000" cy="572700"/>
          </a:xfrm>
        </p:spPr>
        <p:txBody>
          <a:bodyPr/>
          <a:lstStyle/>
          <a:p>
            <a:r>
              <a:rPr lang="en-US" dirty="0"/>
              <a:t>INTRODUCTION</a:t>
            </a:r>
            <a:endParaRPr lang="en-IN" dirty="0"/>
          </a:p>
        </p:txBody>
      </p:sp>
      <p:sp>
        <p:nvSpPr>
          <p:cNvPr id="4" name="TextBox 3">
            <a:extLst>
              <a:ext uri="{FF2B5EF4-FFF2-40B4-BE49-F238E27FC236}">
                <a16:creationId xmlns:a16="http://schemas.microsoft.com/office/drawing/2014/main" id="{F8BB9FB6-102C-4BE8-A438-BB76E23DBBCB}"/>
              </a:ext>
            </a:extLst>
          </p:cNvPr>
          <p:cNvSpPr txBox="1"/>
          <p:nvPr/>
        </p:nvSpPr>
        <p:spPr>
          <a:xfrm>
            <a:off x="772633" y="1086040"/>
            <a:ext cx="7471144" cy="3862596"/>
          </a:xfrm>
          <a:prstGeom prst="rect">
            <a:avLst/>
          </a:prstGeom>
          <a:noFill/>
        </p:spPr>
        <p:txBody>
          <a:bodyPr wrap="square">
            <a:spAutoFit/>
          </a:bodyPr>
          <a:lstStyle/>
          <a:p>
            <a:r>
              <a:rPr lang="en-US" sz="1500" b="1" dirty="0">
                <a:solidFill>
                  <a:schemeClr val="accent2">
                    <a:lumMod val="50000"/>
                  </a:schemeClr>
                </a:solidFill>
                <a:latin typeface="Spartan" panose="020B0604020202020204" charset="0"/>
              </a:rPr>
              <a:t>Finite automata</a:t>
            </a:r>
          </a:p>
          <a:p>
            <a:r>
              <a:rPr lang="en-US" sz="1500" dirty="0">
                <a:solidFill>
                  <a:schemeClr val="accent2">
                    <a:lumMod val="50000"/>
                  </a:schemeClr>
                </a:solidFill>
                <a:latin typeface="Spartan" panose="020B0604020202020204" charset="0"/>
              </a:rPr>
              <a:t> A model of computation composed of states, a transition function, and an input alphabet.</a:t>
            </a:r>
          </a:p>
          <a:p>
            <a:r>
              <a:rPr lang="en-US" sz="1500" dirty="0">
                <a:solidFill>
                  <a:schemeClr val="accent2">
                    <a:lumMod val="50000"/>
                  </a:schemeClr>
                </a:solidFill>
                <a:latin typeface="Spartan" panose="020B0604020202020204" charset="0"/>
              </a:rPr>
              <a:t> Finite State Machine </a:t>
            </a:r>
          </a:p>
          <a:p>
            <a:r>
              <a:rPr lang="en-US" sz="1500" dirty="0">
                <a:solidFill>
                  <a:schemeClr val="accent2">
                    <a:lumMod val="50000"/>
                  </a:schemeClr>
                </a:solidFill>
                <a:latin typeface="Spartan" panose="020B0604020202020204" charset="0"/>
              </a:rPr>
              <a:t>An automaton (in automata theory) is a 5-tuple (Q, Σ, δ, </a:t>
            </a:r>
            <a:r>
              <a:rPr lang="en-US" sz="1500" dirty="0">
                <a:solidFill>
                  <a:schemeClr val="accent2">
                    <a:lumMod val="50000"/>
                  </a:schemeClr>
                </a:solidFill>
                <a:effectLst/>
                <a:latin typeface="Spartan" panose="020B0604020202020204" charset="0"/>
                <a:ea typeface="Calibri" panose="020F0502020204030204" pitchFamily="34" charset="0"/>
                <a:cs typeface="Times New Roman" panose="02020603050405020304" pitchFamily="18" charset="0"/>
              </a:rPr>
              <a:t>q</a:t>
            </a:r>
            <a:r>
              <a:rPr lang="en-US" sz="1500" baseline="-25000" dirty="0">
                <a:solidFill>
                  <a:schemeClr val="accent2">
                    <a:lumMod val="50000"/>
                  </a:schemeClr>
                </a:solidFill>
                <a:effectLst/>
                <a:latin typeface="Spartan" panose="020B0604020202020204" charset="0"/>
                <a:ea typeface="Calibri" panose="020F0502020204030204" pitchFamily="34" charset="0"/>
                <a:cs typeface="Times New Roman" panose="02020603050405020304" pitchFamily="18" charset="0"/>
              </a:rPr>
              <a:t>0</a:t>
            </a:r>
            <a:r>
              <a:rPr lang="en-US" sz="1500" dirty="0">
                <a:solidFill>
                  <a:schemeClr val="accent2">
                    <a:lumMod val="50000"/>
                  </a:schemeClr>
                </a:solidFill>
                <a:latin typeface="Spartan" panose="020B0604020202020204" charset="0"/>
              </a:rPr>
              <a:t>, F) defined as following: </a:t>
            </a:r>
          </a:p>
          <a:p>
            <a:r>
              <a:rPr lang="en-US" sz="1500" dirty="0">
                <a:solidFill>
                  <a:schemeClr val="accent2">
                    <a:lumMod val="50000"/>
                  </a:schemeClr>
                </a:solidFill>
                <a:latin typeface="Spartan" panose="020B0604020202020204" charset="0"/>
              </a:rPr>
              <a:t> Q – Finite set of states </a:t>
            </a:r>
          </a:p>
          <a:p>
            <a:r>
              <a:rPr lang="en-US" sz="1500" dirty="0">
                <a:solidFill>
                  <a:schemeClr val="accent2">
                    <a:lumMod val="50000"/>
                  </a:schemeClr>
                </a:solidFill>
                <a:latin typeface="Spartan" panose="020B0604020202020204" charset="0"/>
              </a:rPr>
              <a:t> Σ – Alphabet</a:t>
            </a:r>
          </a:p>
          <a:p>
            <a:r>
              <a:rPr lang="en-US" sz="1500" dirty="0">
                <a:solidFill>
                  <a:schemeClr val="accent2">
                    <a:lumMod val="50000"/>
                  </a:schemeClr>
                </a:solidFill>
                <a:latin typeface="Spartan" panose="020B0604020202020204" charset="0"/>
              </a:rPr>
              <a:t> δ – Transition function (δ: Q × Σ → Q) </a:t>
            </a:r>
          </a:p>
          <a:p>
            <a:r>
              <a:rPr lang="en-US" sz="1500" dirty="0">
                <a:solidFill>
                  <a:schemeClr val="accent2">
                    <a:lumMod val="50000"/>
                  </a:schemeClr>
                </a:solidFill>
                <a:latin typeface="Spartan" panose="020B0604020202020204" charset="0"/>
              </a:rPr>
              <a:t> </a:t>
            </a:r>
            <a:r>
              <a:rPr lang="en-US" sz="1500" dirty="0">
                <a:solidFill>
                  <a:schemeClr val="accent2">
                    <a:lumMod val="50000"/>
                  </a:schemeClr>
                </a:solidFill>
                <a:effectLst/>
                <a:latin typeface="Spartan" panose="020B0604020202020204" charset="0"/>
                <a:ea typeface="Calibri" panose="020F0502020204030204" pitchFamily="34" charset="0"/>
                <a:cs typeface="Times New Roman" panose="02020603050405020304" pitchFamily="18" charset="0"/>
              </a:rPr>
              <a:t>q</a:t>
            </a:r>
            <a:r>
              <a:rPr lang="en-US" sz="1500" baseline="-25000" dirty="0">
                <a:solidFill>
                  <a:schemeClr val="accent2">
                    <a:lumMod val="50000"/>
                  </a:schemeClr>
                </a:solidFill>
                <a:effectLst/>
                <a:latin typeface="Spartan" panose="020B0604020202020204" charset="0"/>
                <a:ea typeface="Calibri" panose="020F0502020204030204" pitchFamily="34" charset="0"/>
                <a:cs typeface="Times New Roman" panose="02020603050405020304" pitchFamily="18" charset="0"/>
              </a:rPr>
              <a:t>0</a:t>
            </a:r>
            <a:r>
              <a:rPr lang="en-US" sz="1500" dirty="0">
                <a:solidFill>
                  <a:schemeClr val="accent2">
                    <a:lumMod val="50000"/>
                  </a:schemeClr>
                </a:solidFill>
                <a:latin typeface="Spartan" panose="020B0604020202020204" charset="0"/>
              </a:rPr>
              <a:t> – First (starting) state</a:t>
            </a:r>
          </a:p>
          <a:p>
            <a:r>
              <a:rPr lang="en-US" sz="1500" dirty="0">
                <a:solidFill>
                  <a:schemeClr val="accent2">
                    <a:lumMod val="50000"/>
                  </a:schemeClr>
                </a:solidFill>
                <a:latin typeface="Spartan" panose="020B0604020202020204" charset="0"/>
              </a:rPr>
              <a:t> F – Set of finishing (accept) states</a:t>
            </a:r>
          </a:p>
          <a:p>
            <a:r>
              <a:rPr lang="en-US" sz="1500" dirty="0">
                <a:solidFill>
                  <a:schemeClr val="accent2">
                    <a:lumMod val="50000"/>
                  </a:schemeClr>
                </a:solidFill>
                <a:latin typeface="Spartan" panose="020B0604020202020204" charset="0"/>
              </a:rPr>
              <a:t> </a:t>
            </a:r>
          </a:p>
          <a:p>
            <a:r>
              <a:rPr lang="en-US" sz="1500" b="1" dirty="0">
                <a:solidFill>
                  <a:schemeClr val="accent2">
                    <a:lumMod val="50000"/>
                  </a:schemeClr>
                </a:solidFill>
                <a:latin typeface="Spartan" panose="020B0604020202020204" charset="0"/>
              </a:rPr>
              <a:t>Pattern Matching</a:t>
            </a:r>
          </a:p>
          <a:p>
            <a:r>
              <a:rPr lang="en-US" sz="1500" dirty="0">
                <a:solidFill>
                  <a:schemeClr val="accent2">
                    <a:lumMod val="50000"/>
                  </a:schemeClr>
                </a:solidFill>
                <a:latin typeface="Spartan" panose="020B0604020202020204" charset="0"/>
              </a:rPr>
              <a:t>It is the act of checking a given sequence of tokens for the presence of the constituents of some pattern. Transition function It describes a condition that has to be fulfilled to enable the transition</a:t>
            </a:r>
            <a:endParaRPr lang="en-IN" sz="1500" dirty="0">
              <a:solidFill>
                <a:schemeClr val="accent2">
                  <a:lumMod val="50000"/>
                </a:schemeClr>
              </a:solidFill>
              <a:latin typeface="Spartan" panose="020B0604020202020204" charset="0"/>
            </a:endParaRPr>
          </a:p>
        </p:txBody>
      </p:sp>
    </p:spTree>
    <p:extLst>
      <p:ext uri="{BB962C8B-B14F-4D97-AF65-F5344CB8AC3E}">
        <p14:creationId xmlns:p14="http://schemas.microsoft.com/office/powerpoint/2010/main" val="3850842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7479DC-A733-43B3-8D1C-8FD95B2C9185}"/>
              </a:ext>
            </a:extLst>
          </p:cNvPr>
          <p:cNvSpPr>
            <a:spLocks noGrp="1"/>
          </p:cNvSpPr>
          <p:nvPr>
            <p:ph type="body" idx="1"/>
          </p:nvPr>
        </p:nvSpPr>
        <p:spPr>
          <a:xfrm>
            <a:off x="587882" y="1012007"/>
            <a:ext cx="8051500" cy="3870716"/>
          </a:xfrm>
        </p:spPr>
        <p:txBody>
          <a:bodyPr/>
          <a:lstStyle/>
          <a:p>
            <a:pPr marL="139700" indent="0">
              <a:buNone/>
            </a:pPr>
            <a:r>
              <a:rPr lang="en-US" sz="1200" dirty="0">
                <a:solidFill>
                  <a:schemeClr val="accent2">
                    <a:lumMod val="40000"/>
                    <a:lumOff val="60000"/>
                  </a:schemeClr>
                </a:solidFill>
              </a:rPr>
              <a:t>An automaton is a machine that scans a string and either accepts it or rejects it. The string is accepted if the automaton reaches the finishing (accept) state after "reading" it. "Reading" the string is done one symbol at a time and using the transition function determine what the next state will be. If the automaton is not in an accept state at the end, the string gets declined. Finite automata can be divided into two subgroups. Automata can be either deterministic (DFA) or nondeterministic (NFA). DFA is deterministic; meaning the transition from one state to another is unique. In NFA transition in the automaton can go from one state to several different states by "reading" only one symbol. finite automata is usually represented by a directed graph where arrows represent the transition function. </a:t>
            </a:r>
          </a:p>
          <a:p>
            <a:pPr marL="139700" indent="0">
              <a:buNone/>
            </a:pPr>
            <a:r>
              <a:rPr lang="en-US" sz="1200" dirty="0">
                <a:solidFill>
                  <a:schemeClr val="accent2">
                    <a:lumMod val="40000"/>
                    <a:lumOff val="60000"/>
                  </a:schemeClr>
                </a:solidFill>
              </a:rPr>
              <a:t>There are two commonly used algorithms for pattern matching: </a:t>
            </a:r>
          </a:p>
          <a:p>
            <a:pPr marL="139700" indent="0">
              <a:buNone/>
            </a:pPr>
            <a:endParaRPr lang="en-US" sz="1200" dirty="0">
              <a:solidFill>
                <a:schemeClr val="accent2">
                  <a:lumMod val="40000"/>
                  <a:lumOff val="60000"/>
                </a:schemeClr>
              </a:solidFill>
            </a:endParaRPr>
          </a:p>
          <a:p>
            <a:pPr marL="139700" indent="0">
              <a:buNone/>
            </a:pPr>
            <a:r>
              <a:rPr lang="en-US" sz="1200" dirty="0" err="1">
                <a:solidFill>
                  <a:schemeClr val="accent2">
                    <a:lumMod val="40000"/>
                    <a:lumOff val="60000"/>
                  </a:schemeClr>
                </a:solidFill>
              </a:rPr>
              <a:t>i</a:t>
            </a:r>
            <a:r>
              <a:rPr lang="en-US" sz="1200" dirty="0">
                <a:solidFill>
                  <a:schemeClr val="accent2">
                    <a:lumMod val="40000"/>
                    <a:lumOff val="60000"/>
                  </a:schemeClr>
                </a:solidFill>
              </a:rPr>
              <a:t>.  Knuth-Morris-Pratt (KMP) Algorithm</a:t>
            </a:r>
          </a:p>
          <a:p>
            <a:pPr marL="139700" indent="0">
              <a:buNone/>
            </a:pPr>
            <a:r>
              <a:rPr lang="en-US" sz="1200" dirty="0">
                <a:solidFill>
                  <a:schemeClr val="accent2">
                    <a:lumMod val="40000"/>
                    <a:lumOff val="60000"/>
                  </a:schemeClr>
                </a:solidFill>
              </a:rPr>
              <a:t>ii. Rabin-Karp Algorithm</a:t>
            </a:r>
          </a:p>
          <a:p>
            <a:pPr marL="139700" indent="0">
              <a:buNone/>
            </a:pPr>
            <a:endParaRPr lang="en-US" sz="1200" dirty="0">
              <a:solidFill>
                <a:schemeClr val="accent2">
                  <a:lumMod val="40000"/>
                  <a:lumOff val="60000"/>
                </a:schemeClr>
              </a:solidFill>
            </a:endParaRPr>
          </a:p>
          <a:p>
            <a:pPr marL="139700" indent="0">
              <a:buNone/>
            </a:pPr>
            <a:r>
              <a:rPr lang="en-US" sz="1200" dirty="0">
                <a:solidFill>
                  <a:schemeClr val="accent2">
                    <a:lumMod val="40000"/>
                    <a:lumOff val="60000"/>
                  </a:schemeClr>
                </a:solidFill>
              </a:rPr>
              <a:t>Both the algorithms make use of similar method. The complexity of the algorithms take linear time: O(m + n) where m is the length of the string, and n is the length of the file.</a:t>
            </a:r>
            <a:endParaRPr lang="en-IN" sz="1200" dirty="0">
              <a:solidFill>
                <a:schemeClr val="accent2">
                  <a:lumMod val="40000"/>
                  <a:lumOff val="60000"/>
                </a:schemeClr>
              </a:solidFill>
            </a:endParaRPr>
          </a:p>
        </p:txBody>
      </p:sp>
      <p:sp>
        <p:nvSpPr>
          <p:cNvPr id="3" name="Title 2">
            <a:extLst>
              <a:ext uri="{FF2B5EF4-FFF2-40B4-BE49-F238E27FC236}">
                <a16:creationId xmlns:a16="http://schemas.microsoft.com/office/drawing/2014/main" id="{26A28C53-7A42-4C10-A1A1-33C16AF19FD5}"/>
              </a:ext>
            </a:extLst>
          </p:cNvPr>
          <p:cNvSpPr>
            <a:spLocks noGrp="1"/>
          </p:cNvSpPr>
          <p:nvPr>
            <p:ph type="title"/>
          </p:nvPr>
        </p:nvSpPr>
        <p:spPr>
          <a:xfrm>
            <a:off x="720000" y="393110"/>
            <a:ext cx="7704000" cy="572700"/>
          </a:xfrm>
        </p:spPr>
        <p:txBody>
          <a:bodyPr/>
          <a:lstStyle/>
          <a:p>
            <a:r>
              <a:rPr lang="en-US" dirty="0">
                <a:solidFill>
                  <a:schemeClr val="bg1"/>
                </a:solidFill>
              </a:rPr>
              <a:t>Algorithm of Pattern Matching</a:t>
            </a:r>
            <a:endParaRPr lang="en-IN" dirty="0">
              <a:solidFill>
                <a:schemeClr val="bg1"/>
              </a:solidFill>
            </a:endParaRPr>
          </a:p>
        </p:txBody>
      </p:sp>
    </p:spTree>
    <p:extLst>
      <p:ext uri="{BB962C8B-B14F-4D97-AF65-F5344CB8AC3E}">
        <p14:creationId xmlns:p14="http://schemas.microsoft.com/office/powerpoint/2010/main" val="618167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8133C9-BA49-4FB1-938E-452F3308CB06}"/>
              </a:ext>
            </a:extLst>
          </p:cNvPr>
          <p:cNvSpPr>
            <a:spLocks noGrp="1"/>
          </p:cNvSpPr>
          <p:nvPr>
            <p:ph type="body" idx="1"/>
          </p:nvPr>
        </p:nvSpPr>
        <p:spPr>
          <a:xfrm>
            <a:off x="720000" y="1021979"/>
            <a:ext cx="7828500" cy="3416400"/>
          </a:xfrm>
        </p:spPr>
        <p:txBody>
          <a:bodyPr/>
          <a:lstStyle/>
          <a:p>
            <a:pPr marL="139700" indent="0">
              <a:buNone/>
            </a:pPr>
            <a:r>
              <a:rPr lang="en-US" sz="1400" dirty="0">
                <a:solidFill>
                  <a:schemeClr val="accent2">
                    <a:lumMod val="40000"/>
                    <a:lumOff val="60000"/>
                  </a:schemeClr>
                </a:solidFill>
              </a:rPr>
              <a:t>It is the act of Academic stealing some others work such as copying words from a book or a scientific paper and publish it as it's his work, also stealing the ideas, images, videos, and music and using them without permission or providing a proper citation is called plagiarism.</a:t>
            </a:r>
          </a:p>
          <a:p>
            <a:pPr marL="139700" indent="0">
              <a:buNone/>
            </a:pPr>
            <a:endParaRPr lang="en-US" sz="1400" dirty="0">
              <a:solidFill>
                <a:schemeClr val="accent2">
                  <a:lumMod val="40000"/>
                  <a:lumOff val="60000"/>
                </a:schemeClr>
              </a:solidFill>
            </a:endParaRPr>
          </a:p>
          <a:p>
            <a:pPr marL="139700" indent="0">
              <a:buNone/>
            </a:pPr>
            <a:endParaRPr lang="en-US" sz="1400" dirty="0">
              <a:solidFill>
                <a:schemeClr val="accent2">
                  <a:lumMod val="40000"/>
                  <a:lumOff val="60000"/>
                </a:schemeClr>
              </a:solidFill>
            </a:endParaRPr>
          </a:p>
          <a:p>
            <a:pPr marL="139700" indent="0">
              <a:buNone/>
            </a:pPr>
            <a:endParaRPr lang="en-US" sz="1400" dirty="0">
              <a:solidFill>
                <a:schemeClr val="accent2">
                  <a:lumMod val="40000"/>
                  <a:lumOff val="60000"/>
                </a:schemeClr>
              </a:solidFill>
            </a:endParaRPr>
          </a:p>
          <a:p>
            <a:pPr marL="139700" indent="0">
              <a:buNone/>
            </a:pPr>
            <a:endParaRPr lang="en-US" sz="1400" dirty="0">
              <a:solidFill>
                <a:schemeClr val="accent2">
                  <a:lumMod val="40000"/>
                  <a:lumOff val="60000"/>
                </a:schemeClr>
              </a:solidFill>
            </a:endParaRPr>
          </a:p>
          <a:p>
            <a:pPr marL="139700" indent="0">
              <a:buNone/>
            </a:pPr>
            <a:r>
              <a:rPr lang="en-US" sz="1400" dirty="0">
                <a:solidFill>
                  <a:schemeClr val="accent2">
                    <a:lumMod val="40000"/>
                    <a:lumOff val="60000"/>
                  </a:schemeClr>
                </a:solidFill>
              </a:rPr>
              <a:t>Now the Blogs such as Facebook Pages and some websites are copying and pasting information violating many copyrights, so many tools are used to prevent plagiarism such as disabling the right click to prevent copying. also placing copyright warning on every page in the website as banners or pictures. And the use of DCMA copyright law to report for copyright infringement and the violation of copyrights, this report could be sent to the website owner or the ISP hosting the website and the website/content will be removed.</a:t>
            </a:r>
          </a:p>
        </p:txBody>
      </p:sp>
      <p:sp>
        <p:nvSpPr>
          <p:cNvPr id="3" name="Title 2">
            <a:extLst>
              <a:ext uri="{FF2B5EF4-FFF2-40B4-BE49-F238E27FC236}">
                <a16:creationId xmlns:a16="http://schemas.microsoft.com/office/drawing/2014/main" id="{C29E6E86-5C3C-43F6-A464-BC8C59B6C37F}"/>
              </a:ext>
            </a:extLst>
          </p:cNvPr>
          <p:cNvSpPr>
            <a:spLocks noGrp="1"/>
          </p:cNvSpPr>
          <p:nvPr>
            <p:ph type="title"/>
          </p:nvPr>
        </p:nvSpPr>
        <p:spPr>
          <a:xfrm>
            <a:off x="720000" y="381590"/>
            <a:ext cx="7704000" cy="572700"/>
          </a:xfrm>
        </p:spPr>
        <p:txBody>
          <a:bodyPr/>
          <a:lstStyle/>
          <a:p>
            <a:r>
              <a:rPr lang="en-US" b="1" dirty="0">
                <a:solidFill>
                  <a:schemeClr val="bg1"/>
                </a:solidFill>
              </a:rPr>
              <a:t>What is Plagiarism?</a:t>
            </a:r>
          </a:p>
        </p:txBody>
      </p:sp>
      <p:sp>
        <p:nvSpPr>
          <p:cNvPr id="4" name="Title 2">
            <a:extLst>
              <a:ext uri="{FF2B5EF4-FFF2-40B4-BE49-F238E27FC236}">
                <a16:creationId xmlns:a16="http://schemas.microsoft.com/office/drawing/2014/main" id="{418ABC64-4D19-46E1-B70A-160B1E907EC3}"/>
              </a:ext>
            </a:extLst>
          </p:cNvPr>
          <p:cNvSpPr txBox="1">
            <a:spLocks/>
          </p:cNvSpPr>
          <p:nvPr/>
        </p:nvSpPr>
        <p:spPr>
          <a:xfrm>
            <a:off x="720000" y="2409981"/>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3500"/>
              <a:buFont typeface="Righteous"/>
              <a:buNone/>
              <a:defRPr sz="3500" b="1" i="0" u="none" strike="noStrike" cap="none">
                <a:solidFill>
                  <a:schemeClr val="accent2"/>
                </a:solidFill>
                <a:latin typeface="Righteous"/>
                <a:ea typeface="Righteous"/>
                <a:cs typeface="Righteous"/>
                <a:sym typeface="Righteou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b="0" dirty="0">
                <a:solidFill>
                  <a:schemeClr val="accent2">
                    <a:lumMod val="20000"/>
                    <a:lumOff val="80000"/>
                  </a:schemeClr>
                </a:solidFill>
              </a:rPr>
              <a:t>Plagiarism on the Internet</a:t>
            </a:r>
          </a:p>
        </p:txBody>
      </p:sp>
    </p:spTree>
    <p:extLst>
      <p:ext uri="{BB962C8B-B14F-4D97-AF65-F5344CB8AC3E}">
        <p14:creationId xmlns:p14="http://schemas.microsoft.com/office/powerpoint/2010/main" val="49104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99A711-AE1F-4249-9996-0EE7C0256251}"/>
              </a:ext>
            </a:extLst>
          </p:cNvPr>
          <p:cNvSpPr>
            <a:spLocks noGrp="1"/>
          </p:cNvSpPr>
          <p:nvPr>
            <p:ph type="body" idx="1"/>
          </p:nvPr>
        </p:nvSpPr>
        <p:spPr>
          <a:xfrm>
            <a:off x="5362574" y="1406074"/>
            <a:ext cx="3361011" cy="3416400"/>
          </a:xfrm>
        </p:spPr>
        <p:txBody>
          <a:bodyPr/>
          <a:lstStyle/>
          <a:p>
            <a:pPr marL="139700" indent="0">
              <a:buNone/>
            </a:pPr>
            <a:r>
              <a:rPr lang="en-US" sz="1400" dirty="0">
                <a:solidFill>
                  <a:schemeClr val="accent2">
                    <a:lumMod val="20000"/>
                    <a:lumOff val="80000"/>
                  </a:schemeClr>
                </a:solidFill>
              </a:rPr>
              <a:t>Rabin-Karp algorithm is an algorithm used for searching/matching patterns in the text using a hash function. Unlike Naive string </a:t>
            </a:r>
            <a:r>
              <a:rPr lang="en-US" sz="1600" dirty="0">
                <a:solidFill>
                  <a:schemeClr val="accent2">
                    <a:lumMod val="20000"/>
                    <a:lumOff val="80000"/>
                  </a:schemeClr>
                </a:solidFill>
              </a:rPr>
              <a:t>matching</a:t>
            </a:r>
            <a:r>
              <a:rPr lang="en-US" sz="1400" dirty="0">
                <a:solidFill>
                  <a:schemeClr val="accent2">
                    <a:lumMod val="20000"/>
                    <a:lumOff val="80000"/>
                  </a:schemeClr>
                </a:solidFill>
              </a:rPr>
              <a:t> algorithm, it does not travel through every character in the initial phase rather it filters the characters that do not match and then performs the comparison</a:t>
            </a:r>
          </a:p>
        </p:txBody>
      </p:sp>
      <p:sp>
        <p:nvSpPr>
          <p:cNvPr id="3" name="Title 2">
            <a:extLst>
              <a:ext uri="{FF2B5EF4-FFF2-40B4-BE49-F238E27FC236}">
                <a16:creationId xmlns:a16="http://schemas.microsoft.com/office/drawing/2014/main" id="{38E38F6C-0D75-4A03-A32A-A47C52EC621A}"/>
              </a:ext>
            </a:extLst>
          </p:cNvPr>
          <p:cNvSpPr>
            <a:spLocks noGrp="1"/>
          </p:cNvSpPr>
          <p:nvPr>
            <p:ph type="title"/>
          </p:nvPr>
        </p:nvSpPr>
        <p:spPr>
          <a:xfrm>
            <a:off x="720000" y="683862"/>
            <a:ext cx="7704000" cy="572700"/>
          </a:xfrm>
        </p:spPr>
        <p:txBody>
          <a:bodyPr/>
          <a:lstStyle/>
          <a:p>
            <a:r>
              <a:rPr lang="en-US" dirty="0">
                <a:solidFill>
                  <a:schemeClr val="bg1"/>
                </a:solidFill>
              </a:rPr>
              <a:t>Rabin-Karp Algorithm</a:t>
            </a:r>
          </a:p>
        </p:txBody>
      </p:sp>
      <p:pic>
        <p:nvPicPr>
          <p:cNvPr id="11" name="Picture 10">
            <a:extLst>
              <a:ext uri="{FF2B5EF4-FFF2-40B4-BE49-F238E27FC236}">
                <a16:creationId xmlns:a16="http://schemas.microsoft.com/office/drawing/2014/main" id="{02D2E055-B006-4283-AADE-680F775688B7}"/>
              </a:ext>
            </a:extLst>
          </p:cNvPr>
          <p:cNvPicPr>
            <a:picLocks noChangeAspect="1"/>
          </p:cNvPicPr>
          <p:nvPr/>
        </p:nvPicPr>
        <p:blipFill>
          <a:blip r:embed="rId2"/>
          <a:stretch>
            <a:fillRect/>
          </a:stretch>
        </p:blipFill>
        <p:spPr>
          <a:xfrm>
            <a:off x="869788" y="1477928"/>
            <a:ext cx="4414593" cy="2645010"/>
          </a:xfrm>
          <a:prstGeom prst="rect">
            <a:avLst/>
          </a:prstGeom>
        </p:spPr>
      </p:pic>
    </p:spTree>
    <p:extLst>
      <p:ext uri="{BB962C8B-B14F-4D97-AF65-F5344CB8AC3E}">
        <p14:creationId xmlns:p14="http://schemas.microsoft.com/office/powerpoint/2010/main" val="831719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0555C0-9FA4-41B0-BB9C-4208A65BEF05}"/>
              </a:ext>
            </a:extLst>
          </p:cNvPr>
          <p:cNvSpPr>
            <a:spLocks noGrp="1"/>
          </p:cNvSpPr>
          <p:nvPr>
            <p:ph type="body" idx="1"/>
          </p:nvPr>
        </p:nvSpPr>
        <p:spPr>
          <a:xfrm>
            <a:off x="570173" y="3296009"/>
            <a:ext cx="8346557" cy="1847491"/>
          </a:xfrm>
        </p:spPr>
        <p:txBody>
          <a:bodyPr/>
          <a:lstStyle/>
          <a:p>
            <a:pPr marL="139700" indent="0">
              <a:buNone/>
            </a:pPr>
            <a:endParaRPr lang="en-US" sz="1600" dirty="0">
              <a:solidFill>
                <a:schemeClr val="accent2">
                  <a:lumMod val="20000"/>
                  <a:lumOff val="80000"/>
                </a:schemeClr>
              </a:solidFill>
            </a:endParaRPr>
          </a:p>
          <a:p>
            <a:pPr marL="139700" indent="0">
              <a:buNone/>
            </a:pPr>
            <a:r>
              <a:rPr lang="en-US" sz="1600" dirty="0">
                <a:solidFill>
                  <a:schemeClr val="accent2">
                    <a:lumMod val="20000"/>
                    <a:lumOff val="80000"/>
                  </a:schemeClr>
                </a:solidFill>
              </a:rPr>
              <a:t>Knuth Morris Pratt (KMP) is an algorithm, which checks the characters from left to right. When a pattern has a sub-pattern appears more than one in the sub-pattern, it uses that property to improve the time complexity, also for in the worst case.</a:t>
            </a:r>
          </a:p>
        </p:txBody>
      </p:sp>
      <p:sp>
        <p:nvSpPr>
          <p:cNvPr id="3" name="Title 2">
            <a:extLst>
              <a:ext uri="{FF2B5EF4-FFF2-40B4-BE49-F238E27FC236}">
                <a16:creationId xmlns:a16="http://schemas.microsoft.com/office/drawing/2014/main" id="{68E01BE3-AC21-4D3F-AD99-FA066FB12DFD}"/>
              </a:ext>
            </a:extLst>
          </p:cNvPr>
          <p:cNvSpPr>
            <a:spLocks noGrp="1"/>
          </p:cNvSpPr>
          <p:nvPr>
            <p:ph type="title"/>
          </p:nvPr>
        </p:nvSpPr>
        <p:spPr/>
        <p:txBody>
          <a:bodyPr/>
          <a:lstStyle/>
          <a:p>
            <a:r>
              <a:rPr lang="en-US" dirty="0">
                <a:solidFill>
                  <a:schemeClr val="bg1"/>
                </a:solidFill>
              </a:rPr>
              <a:t>Knuth-Morris-Pratt Algorithm</a:t>
            </a:r>
          </a:p>
        </p:txBody>
      </p:sp>
      <p:pic>
        <p:nvPicPr>
          <p:cNvPr id="4" name="Picture 2" descr="KMP Algorithm for Pattern Searching - GeeksforGeeks">
            <a:extLst>
              <a:ext uri="{FF2B5EF4-FFF2-40B4-BE49-F238E27FC236}">
                <a16:creationId xmlns:a16="http://schemas.microsoft.com/office/drawing/2014/main" id="{961CAABC-9A72-4A95-8130-D3551FB37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945" y="1359094"/>
            <a:ext cx="3551011" cy="193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06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F309DC-A572-4A09-900D-645D56B3F6B2}"/>
              </a:ext>
            </a:extLst>
          </p:cNvPr>
          <p:cNvPicPr/>
          <p:nvPr/>
        </p:nvPicPr>
        <p:blipFill rotWithShape="1">
          <a:blip r:embed="rId2">
            <a:extLst>
              <a:ext uri="{28A0092B-C50C-407E-A947-70E740481C1C}">
                <a14:useLocalDpi xmlns:a14="http://schemas.microsoft.com/office/drawing/2010/main" val="0"/>
              </a:ext>
            </a:extLst>
          </a:blip>
          <a:srcRect t="45914" b="1"/>
          <a:stretch/>
        </p:blipFill>
        <p:spPr>
          <a:xfrm>
            <a:off x="155900" y="0"/>
            <a:ext cx="4244400" cy="1805634"/>
          </a:xfrm>
          <a:prstGeom prst="rect">
            <a:avLst/>
          </a:prstGeom>
        </p:spPr>
      </p:pic>
      <p:pic>
        <p:nvPicPr>
          <p:cNvPr id="3" name="Picture 2">
            <a:extLst>
              <a:ext uri="{FF2B5EF4-FFF2-40B4-BE49-F238E27FC236}">
                <a16:creationId xmlns:a16="http://schemas.microsoft.com/office/drawing/2014/main" id="{8FA88BB2-36CF-4D6C-A58D-9508187E9E4A}"/>
              </a:ext>
            </a:extLst>
          </p:cNvPr>
          <p:cNvPicPr/>
          <p:nvPr/>
        </p:nvPicPr>
        <p:blipFill rotWithShape="1">
          <a:blip r:embed="rId3"/>
          <a:srcRect b="59266"/>
          <a:stretch/>
        </p:blipFill>
        <p:spPr bwMode="auto">
          <a:xfrm>
            <a:off x="155900" y="1805634"/>
            <a:ext cx="4244444" cy="1394766"/>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68467909-C0D4-4D66-88AF-A318ED7C5F13}"/>
              </a:ext>
            </a:extLst>
          </p:cNvPr>
          <p:cNvPicPr/>
          <p:nvPr/>
        </p:nvPicPr>
        <p:blipFill rotWithShape="1">
          <a:blip r:embed="rId3"/>
          <a:srcRect t="42868"/>
          <a:stretch/>
        </p:blipFill>
        <p:spPr bwMode="auto">
          <a:xfrm>
            <a:off x="155900" y="3175609"/>
            <a:ext cx="4244400" cy="1846632"/>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D72407FC-3792-4C92-8035-DF7F3080701B}"/>
              </a:ext>
            </a:extLst>
          </p:cNvPr>
          <p:cNvPicPr/>
          <p:nvPr/>
        </p:nvPicPr>
        <p:blipFill rotWithShape="1">
          <a:blip r:embed="rId4"/>
          <a:srcRect b="23870"/>
          <a:stretch/>
        </p:blipFill>
        <p:spPr bwMode="auto">
          <a:xfrm>
            <a:off x="4619846" y="142714"/>
            <a:ext cx="4114800" cy="1737633"/>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472E9653-F2C8-453D-97E7-CAF764A81CF9}"/>
              </a:ext>
            </a:extLst>
          </p:cNvPr>
          <p:cNvPicPr/>
          <p:nvPr/>
        </p:nvPicPr>
        <p:blipFill rotWithShape="1">
          <a:blip r:embed="rId4"/>
          <a:srcRect t="73709" r="42832"/>
          <a:stretch/>
        </p:blipFill>
        <p:spPr bwMode="auto">
          <a:xfrm>
            <a:off x="4706444" y="2169171"/>
            <a:ext cx="3962400" cy="1219201"/>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FA33B6EC-C5AB-4FB5-A1FE-2AF98C5F4EF0}"/>
              </a:ext>
            </a:extLst>
          </p:cNvPr>
          <p:cNvPicPr/>
          <p:nvPr/>
        </p:nvPicPr>
        <p:blipFill rotWithShape="1">
          <a:blip r:embed="rId5">
            <a:extLst>
              <a:ext uri="{28A0092B-C50C-407E-A947-70E740481C1C}">
                <a14:useLocalDpi xmlns:a14="http://schemas.microsoft.com/office/drawing/2010/main" val="0"/>
              </a:ext>
            </a:extLst>
          </a:blip>
          <a:srcRect b="40048"/>
          <a:stretch/>
        </p:blipFill>
        <p:spPr>
          <a:xfrm>
            <a:off x="4706443" y="3565525"/>
            <a:ext cx="3962401" cy="1066800"/>
          </a:xfrm>
          <a:prstGeom prst="rect">
            <a:avLst/>
          </a:prstGeom>
        </p:spPr>
      </p:pic>
    </p:spTree>
    <p:extLst>
      <p:ext uri="{BB962C8B-B14F-4D97-AF65-F5344CB8AC3E}">
        <p14:creationId xmlns:p14="http://schemas.microsoft.com/office/powerpoint/2010/main" val="160568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0ED3-9CB7-4344-B646-773D03FB8ABC}"/>
              </a:ext>
            </a:extLst>
          </p:cNvPr>
          <p:cNvSpPr txBox="1">
            <a:spLocks/>
          </p:cNvSpPr>
          <p:nvPr/>
        </p:nvSpPr>
        <p:spPr>
          <a:xfrm>
            <a:off x="250596" y="212725"/>
            <a:ext cx="8642807" cy="4924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tx2"/>
                </a:solidFill>
                <a:latin typeface="Righteous" panose="020B0604020202020204" charset="0"/>
              </a:rPr>
              <a:t>N-GRAM LANGUAGE MODEL</a:t>
            </a:r>
            <a:endParaRPr lang="en-IN" sz="2800" dirty="0">
              <a:solidFill>
                <a:schemeClr val="tx2"/>
              </a:solidFill>
              <a:latin typeface="Righteous" panose="020B0604020202020204" charset="0"/>
            </a:endParaRPr>
          </a:p>
        </p:txBody>
      </p:sp>
      <p:sp>
        <p:nvSpPr>
          <p:cNvPr id="3" name="Text Placeholder 2">
            <a:extLst>
              <a:ext uri="{FF2B5EF4-FFF2-40B4-BE49-F238E27FC236}">
                <a16:creationId xmlns:a16="http://schemas.microsoft.com/office/drawing/2014/main" id="{14E7B6F1-CD78-4B20-AE89-1210757F004C}"/>
              </a:ext>
            </a:extLst>
          </p:cNvPr>
          <p:cNvSpPr txBox="1">
            <a:spLocks/>
          </p:cNvSpPr>
          <p:nvPr/>
        </p:nvSpPr>
        <p:spPr>
          <a:xfrm>
            <a:off x="609599" y="822325"/>
            <a:ext cx="7924800" cy="276716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IN" spc="-5" dirty="0">
                <a:solidFill>
                  <a:schemeClr val="tx2"/>
                </a:solidFill>
                <a:latin typeface="Spartan" panose="020B0604020202020204" charset="0"/>
                <a:ea typeface="Calibri" panose="020F0502020204030204" pitchFamily="34" charset="0"/>
                <a:cs typeface="Times New Roman" panose="02020603050405020304" pitchFamily="18" charset="0"/>
              </a:rPr>
              <a:t>A language model is a statistical model that captures relevant linguistic features of the corpus on which it is trained. At a basic level, it should capture the frequency distribution of letters and words. </a:t>
            </a:r>
            <a:r>
              <a:rPr lang="en-IN" dirty="0">
                <a:solidFill>
                  <a:schemeClr val="tx2"/>
                </a:solidFill>
                <a:latin typeface="Spartan" panose="020B0604020202020204" charset="0"/>
                <a:ea typeface="Calibri" panose="020F0502020204030204" pitchFamily="34" charset="0"/>
                <a:cs typeface="Times New Roman" panose="02020603050405020304" pitchFamily="18" charset="0"/>
              </a:rPr>
              <a:t>An N-gram language model scores words based on the preceding window of context. </a:t>
            </a:r>
          </a:p>
          <a:p>
            <a:pPr algn="just">
              <a:lnSpc>
                <a:spcPct val="107000"/>
              </a:lnSpc>
              <a:spcAft>
                <a:spcPts val="800"/>
              </a:spcAft>
            </a:pPr>
            <a:r>
              <a:rPr lang="en-IN" dirty="0">
                <a:solidFill>
                  <a:schemeClr val="tx2"/>
                </a:solidFill>
                <a:latin typeface="Spartan" panose="020B0604020202020204" charset="0"/>
                <a:ea typeface="Calibri" panose="020F0502020204030204" pitchFamily="34" charset="0"/>
                <a:cs typeface="Times New Roman" panose="02020603050405020304" pitchFamily="18" charset="0"/>
              </a:rPr>
              <a:t>Following are the basic steps for training a language model: </a:t>
            </a:r>
          </a:p>
          <a:p>
            <a:pPr marL="342900" indent="-342900" algn="just">
              <a:lnSpc>
                <a:spcPct val="107000"/>
              </a:lnSpc>
              <a:buFont typeface="Symbol" panose="05050102010706020507" pitchFamily="18" charset="2"/>
              <a:buChar char=""/>
            </a:pPr>
            <a:r>
              <a:rPr lang="en-IN" dirty="0">
                <a:solidFill>
                  <a:schemeClr val="tx2"/>
                </a:solidFill>
                <a:latin typeface="Spartan" panose="020B0604020202020204" charset="0"/>
                <a:ea typeface="Calibri" panose="020F0502020204030204" pitchFamily="34" charset="0"/>
                <a:cs typeface="Times New Roman" panose="02020603050405020304" pitchFamily="18" charset="0"/>
              </a:rPr>
              <a:t>Read in and pre-process a training data file i.e., remove punctuations, casing etc.</a:t>
            </a:r>
          </a:p>
          <a:p>
            <a:pPr marL="342900" indent="-342900" algn="just">
              <a:lnSpc>
                <a:spcPct val="107000"/>
              </a:lnSpc>
              <a:buFont typeface="Symbol" panose="05050102010706020507" pitchFamily="18" charset="2"/>
              <a:buChar char=""/>
            </a:pPr>
            <a:r>
              <a:rPr lang="en-IN" dirty="0">
                <a:solidFill>
                  <a:schemeClr val="tx2"/>
                </a:solidFill>
                <a:latin typeface="Spartan" panose="020B0604020202020204" charset="0"/>
                <a:ea typeface="Calibri" panose="020F0502020204030204" pitchFamily="34" charset="0"/>
                <a:cs typeface="Times New Roman" panose="02020603050405020304" pitchFamily="18" charset="0"/>
              </a:rPr>
              <a:t>Tokenize the training data i.e., separate into individual words. </a:t>
            </a:r>
          </a:p>
          <a:p>
            <a:pPr marL="342900" indent="-342900" algn="just">
              <a:lnSpc>
                <a:spcPct val="107000"/>
              </a:lnSpc>
              <a:spcAft>
                <a:spcPts val="800"/>
              </a:spcAft>
              <a:buFont typeface="Symbol" panose="05050102010706020507" pitchFamily="18" charset="2"/>
              <a:buChar char=""/>
            </a:pPr>
            <a:r>
              <a:rPr lang="en-IN" dirty="0">
                <a:solidFill>
                  <a:schemeClr val="tx2"/>
                </a:solidFill>
                <a:latin typeface="Spartan" panose="020B0604020202020204" charset="0"/>
                <a:ea typeface="Calibri" panose="020F0502020204030204" pitchFamily="34" charset="0"/>
                <a:cs typeface="Times New Roman" panose="02020603050405020304" pitchFamily="18" charset="0"/>
              </a:rPr>
              <a:t>Generate n-grams from the training data using </a:t>
            </a:r>
            <a:r>
              <a:rPr lang="en-IN" dirty="0" err="1">
                <a:solidFill>
                  <a:schemeClr val="tx2"/>
                </a:solidFill>
                <a:latin typeface="Spartan" panose="020B0604020202020204" charset="0"/>
                <a:ea typeface="Calibri" panose="020F0502020204030204" pitchFamily="34" charset="0"/>
                <a:cs typeface="Times New Roman" panose="02020603050405020304" pitchFamily="18" charset="0"/>
              </a:rPr>
              <a:t>nltk.ngrams</a:t>
            </a:r>
            <a:r>
              <a:rPr lang="en-IN" dirty="0">
                <a:solidFill>
                  <a:schemeClr val="tx2"/>
                </a:solidFill>
                <a:latin typeface="Spartan" panose="020B0604020202020204" charset="0"/>
                <a:ea typeface="Calibri" panose="020F0502020204030204" pitchFamily="34" charset="0"/>
                <a:cs typeface="Times New Roman" panose="02020603050405020304" pitchFamily="18" charset="0"/>
              </a:rPr>
              <a:t> (trigrams in this case).</a:t>
            </a:r>
          </a:p>
        </p:txBody>
      </p:sp>
      <p:pic>
        <p:nvPicPr>
          <p:cNvPr id="4" name="Picture 3">
            <a:extLst>
              <a:ext uri="{FF2B5EF4-FFF2-40B4-BE49-F238E27FC236}">
                <a16:creationId xmlns:a16="http://schemas.microsoft.com/office/drawing/2014/main" id="{8EDF10C7-2F73-4306-A0D3-53A1900B8F79}"/>
              </a:ext>
            </a:extLst>
          </p:cNvPr>
          <p:cNvPicPr/>
          <p:nvPr/>
        </p:nvPicPr>
        <p:blipFill rotWithShape="1">
          <a:blip r:embed="rId2"/>
          <a:srcRect l="6481" b="71898"/>
          <a:stretch/>
        </p:blipFill>
        <p:spPr bwMode="auto">
          <a:xfrm>
            <a:off x="1352549" y="3253910"/>
            <a:ext cx="6438899" cy="17878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20105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150</TotalTime>
  <Words>1484</Words>
  <Application>Microsoft Office PowerPoint</Application>
  <PresentationFormat>On-screen Show (16:9)</PresentationFormat>
  <Paragraphs>93</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Wingdings 3</vt:lpstr>
      <vt:lpstr>Spartan Medium</vt:lpstr>
      <vt:lpstr>Righteous</vt:lpstr>
      <vt:lpstr>Spartan</vt:lpstr>
      <vt:lpstr>Symbol</vt:lpstr>
      <vt:lpstr>Arial</vt:lpstr>
      <vt:lpstr>Century Gothic</vt:lpstr>
      <vt:lpstr>Wisp</vt:lpstr>
      <vt:lpstr>PATTERN  MATCHING  </vt:lpstr>
      <vt:lpstr>USING AUTOMATA THEORY FOR PATTERN MATCHING</vt:lpstr>
      <vt:lpstr>INTRODUCTION</vt:lpstr>
      <vt:lpstr>Algorithm of Pattern Matching</vt:lpstr>
      <vt:lpstr>What is Plagiarism?</vt:lpstr>
      <vt:lpstr>Rabin-Karp Algorithm</vt:lpstr>
      <vt:lpstr>Knuth-Morris-Pratt Algorithm</vt:lpstr>
      <vt:lpstr>PowerPoint Presentation</vt:lpstr>
      <vt:lpstr>PowerPoint Presentation</vt:lpstr>
      <vt:lpstr>PowerPoint Presentation</vt:lpstr>
      <vt:lpstr>PowerPoint Presentation</vt:lpstr>
      <vt:lpstr>1. Text Pre-processing </vt:lpstr>
      <vt:lpstr>2. Tokenization </vt:lpstr>
      <vt:lpstr>3. Stop-word Removal </vt:lpstr>
      <vt:lpstr>4. Stemming</vt:lpstr>
      <vt:lpstr>5. Hashing</vt:lpstr>
      <vt:lpstr>PowerPoint Presentation</vt:lpstr>
      <vt:lpstr>PowerPoint Presentation</vt:lpstr>
      <vt:lpstr>CONCLUSION</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MATCHING</dc:title>
  <dc:creator>DELL</dc:creator>
  <cp:lastModifiedBy>ABHISHEK KUMAR</cp:lastModifiedBy>
  <cp:revision>16</cp:revision>
  <dcterms:modified xsi:type="dcterms:W3CDTF">2021-12-03T12:19:57Z</dcterms:modified>
</cp:coreProperties>
</file>