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9"/>
  </p:notesMasterIdLst>
  <p:sldIdLst>
    <p:sldId id="256" r:id="rId2"/>
    <p:sldId id="295" r:id="rId3"/>
    <p:sldId id="266" r:id="rId4"/>
    <p:sldId id="268" r:id="rId5"/>
    <p:sldId id="269" r:id="rId6"/>
    <p:sldId id="270" r:id="rId7"/>
    <p:sldId id="271" r:id="rId8"/>
    <p:sldId id="272" r:id="rId9"/>
    <p:sldId id="273" r:id="rId10"/>
    <p:sldId id="274" r:id="rId11"/>
    <p:sldId id="275" r:id="rId12"/>
    <p:sldId id="276" r:id="rId13"/>
    <p:sldId id="277" r:id="rId14"/>
    <p:sldId id="257" r:id="rId15"/>
    <p:sldId id="258" r:id="rId16"/>
    <p:sldId id="259" r:id="rId17"/>
    <p:sldId id="260" r:id="rId18"/>
    <p:sldId id="261" r:id="rId19"/>
    <p:sldId id="262" r:id="rId20"/>
    <p:sldId id="263" r:id="rId21"/>
    <p:sldId id="264" r:id="rId22"/>
    <p:sldId id="265"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2FC66-5B06-4481-B7F2-E434FAB882E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67CD959-340E-4117-A3C0-587EF8D3856B}">
      <dgm:prSet phldrT="[Text]"/>
      <dgm:spPr/>
      <dgm:t>
        <a:bodyPr/>
        <a:lstStyle/>
        <a:p>
          <a:r>
            <a:rPr lang="en-IN" dirty="0"/>
            <a:t>Symbol</a:t>
          </a:r>
          <a:endParaRPr lang="en-US" dirty="0"/>
        </a:p>
      </dgm:t>
    </dgm:pt>
    <dgm:pt modelId="{E940AF81-BAAC-4C4A-9ED3-B1564F30F796}" type="parTrans" cxnId="{141D32C6-CD1A-44CB-8AAC-1DC9DE3DFA94}">
      <dgm:prSet/>
      <dgm:spPr/>
      <dgm:t>
        <a:bodyPr/>
        <a:lstStyle/>
        <a:p>
          <a:endParaRPr lang="en-US"/>
        </a:p>
      </dgm:t>
    </dgm:pt>
    <dgm:pt modelId="{4C48CDDD-AF99-48CC-A108-6B73D0FA17A0}" type="sibTrans" cxnId="{141D32C6-CD1A-44CB-8AAC-1DC9DE3DFA94}">
      <dgm:prSet/>
      <dgm:spPr/>
      <dgm:t>
        <a:bodyPr/>
        <a:lstStyle/>
        <a:p>
          <a:endParaRPr lang="en-US"/>
        </a:p>
      </dgm:t>
    </dgm:pt>
    <dgm:pt modelId="{9D117CFD-A290-4646-B0B3-97F023B0E574}">
      <dgm:prSet phldrT="[Text]"/>
      <dgm:spPr/>
      <dgm:t>
        <a:bodyPr/>
        <a:lstStyle/>
        <a:p>
          <a:r>
            <a:rPr lang="en-IN" dirty="0"/>
            <a:t>Letter and numerals</a:t>
          </a:r>
          <a:endParaRPr lang="en-US" dirty="0"/>
        </a:p>
      </dgm:t>
    </dgm:pt>
    <dgm:pt modelId="{1B5A7C6B-CA87-4B7B-A272-14B84CB4547F}" type="parTrans" cxnId="{E73CC7D7-4886-43BF-B4E1-11B8D04C2F7F}">
      <dgm:prSet/>
      <dgm:spPr/>
      <dgm:t>
        <a:bodyPr/>
        <a:lstStyle/>
        <a:p>
          <a:endParaRPr lang="en-US"/>
        </a:p>
      </dgm:t>
    </dgm:pt>
    <dgm:pt modelId="{E28F7CCD-F9F7-4C1F-A322-2C6EDB1E5340}" type="sibTrans" cxnId="{E73CC7D7-4886-43BF-B4E1-11B8D04C2F7F}">
      <dgm:prSet/>
      <dgm:spPr/>
      <dgm:t>
        <a:bodyPr/>
        <a:lstStyle/>
        <a:p>
          <a:endParaRPr lang="en-US"/>
        </a:p>
      </dgm:t>
    </dgm:pt>
    <dgm:pt modelId="{E554EA48-C2BB-4413-8C2C-3FC07DDCD41E}">
      <dgm:prSet phldrT="[Text]"/>
      <dgm:spPr/>
      <dgm:t>
        <a:bodyPr/>
        <a:lstStyle/>
        <a:p>
          <a:r>
            <a:rPr lang="en-IN" dirty="0"/>
            <a:t>Parentheses()</a:t>
          </a:r>
          <a:endParaRPr lang="en-US" dirty="0"/>
        </a:p>
      </dgm:t>
    </dgm:pt>
    <dgm:pt modelId="{6FBDEF85-6AD6-4718-A8AC-4A17D71B117A}" type="parTrans" cxnId="{A4738ABF-302A-4CC2-B8CC-02D46F592948}">
      <dgm:prSet/>
      <dgm:spPr/>
      <dgm:t>
        <a:bodyPr/>
        <a:lstStyle/>
        <a:p>
          <a:endParaRPr lang="en-US"/>
        </a:p>
      </dgm:t>
    </dgm:pt>
    <dgm:pt modelId="{EC8D0A50-AA36-49EB-9124-820F22510A49}" type="sibTrans" cxnId="{A4738ABF-302A-4CC2-B8CC-02D46F592948}">
      <dgm:prSet/>
      <dgm:spPr/>
      <dgm:t>
        <a:bodyPr/>
        <a:lstStyle/>
        <a:p>
          <a:endParaRPr lang="en-US"/>
        </a:p>
      </dgm:t>
    </dgm:pt>
    <dgm:pt modelId="{B2086D68-5FCE-415A-8796-5F7FFEA2DDFD}">
      <dgm:prSet phldrT="[Text]"/>
      <dgm:spPr/>
      <dgm:t>
        <a:bodyPr/>
        <a:lstStyle/>
        <a:p>
          <a:r>
            <a:rPr lang="en-IN" dirty="0"/>
            <a:t>Description</a:t>
          </a:r>
          <a:endParaRPr lang="en-US" dirty="0"/>
        </a:p>
      </dgm:t>
    </dgm:pt>
    <dgm:pt modelId="{5055EB5A-F802-440A-8A7F-2CDF578B941E}" type="parTrans" cxnId="{CF9EDF51-1247-4BF1-9C86-C551F3D4BE10}">
      <dgm:prSet/>
      <dgm:spPr/>
      <dgm:t>
        <a:bodyPr/>
        <a:lstStyle/>
        <a:p>
          <a:endParaRPr lang="en-US"/>
        </a:p>
      </dgm:t>
    </dgm:pt>
    <dgm:pt modelId="{0F34052E-3F93-4433-AE68-EBBAEFE0C2A8}" type="sibTrans" cxnId="{CF9EDF51-1247-4BF1-9C86-C551F3D4BE10}">
      <dgm:prSet/>
      <dgm:spPr/>
      <dgm:t>
        <a:bodyPr/>
        <a:lstStyle/>
        <a:p>
          <a:endParaRPr lang="en-US"/>
        </a:p>
      </dgm:t>
    </dgm:pt>
    <dgm:pt modelId="{F71B4D3E-BBC5-43EC-B2AE-A3B9392876CC}">
      <dgm:prSet phldrT="[Text]"/>
      <dgm:spPr/>
      <dgm:t>
        <a:bodyPr/>
        <a:lstStyle/>
        <a:p>
          <a:r>
            <a:rPr lang="en-IN" dirty="0"/>
            <a:t>Denotes a register.</a:t>
          </a:r>
          <a:endParaRPr lang="en-US" dirty="0"/>
        </a:p>
      </dgm:t>
    </dgm:pt>
    <dgm:pt modelId="{DB1B1A84-CDA0-4A20-A2B4-18F3D395DBBC}" type="parTrans" cxnId="{E75604F0-5731-478B-8D97-CF183B510DD7}">
      <dgm:prSet/>
      <dgm:spPr/>
      <dgm:t>
        <a:bodyPr/>
        <a:lstStyle/>
        <a:p>
          <a:endParaRPr lang="en-US"/>
        </a:p>
      </dgm:t>
    </dgm:pt>
    <dgm:pt modelId="{EDC58738-CEFB-4250-A568-FE3F5BD1FF40}" type="sibTrans" cxnId="{E75604F0-5731-478B-8D97-CF183B510DD7}">
      <dgm:prSet/>
      <dgm:spPr/>
      <dgm:t>
        <a:bodyPr/>
        <a:lstStyle/>
        <a:p>
          <a:endParaRPr lang="en-US"/>
        </a:p>
      </dgm:t>
    </dgm:pt>
    <dgm:pt modelId="{0842F3CB-942D-4B64-BAF1-F3348C9F6352}">
      <dgm:prSet phldrT="[Text]"/>
      <dgm:spPr/>
      <dgm:t>
        <a:bodyPr/>
        <a:lstStyle/>
        <a:p>
          <a:r>
            <a:rPr lang="en-IN" dirty="0"/>
            <a:t>Example</a:t>
          </a:r>
          <a:endParaRPr lang="en-US" dirty="0"/>
        </a:p>
      </dgm:t>
    </dgm:pt>
    <dgm:pt modelId="{10F8F172-4DCE-4EF3-BC57-BFE198F67D34}" type="parTrans" cxnId="{6E547C36-AD0E-4CBC-B9F5-9EAD0616E6C1}">
      <dgm:prSet/>
      <dgm:spPr/>
      <dgm:t>
        <a:bodyPr/>
        <a:lstStyle/>
        <a:p>
          <a:endParaRPr lang="en-US"/>
        </a:p>
      </dgm:t>
    </dgm:pt>
    <dgm:pt modelId="{0978469F-4CA7-4357-8313-B664EF8F0DF9}" type="sibTrans" cxnId="{6E547C36-AD0E-4CBC-B9F5-9EAD0616E6C1}">
      <dgm:prSet/>
      <dgm:spPr/>
      <dgm:t>
        <a:bodyPr/>
        <a:lstStyle/>
        <a:p>
          <a:endParaRPr lang="en-US"/>
        </a:p>
      </dgm:t>
    </dgm:pt>
    <dgm:pt modelId="{D0D3D7FA-ADD2-4453-B9DB-1CAB04EBBFF0}">
      <dgm:prSet phldrT="[Text]"/>
      <dgm:spPr/>
      <dgm:t>
        <a:bodyPr/>
        <a:lstStyle/>
        <a:p>
          <a:r>
            <a:rPr lang="en-IN" dirty="0"/>
            <a:t>MAR,R2</a:t>
          </a:r>
          <a:endParaRPr lang="en-US" dirty="0"/>
        </a:p>
      </dgm:t>
    </dgm:pt>
    <dgm:pt modelId="{F44E3870-8E5F-43AC-B662-C42D7ED7B5BA}" type="parTrans" cxnId="{76393D5C-72D0-4347-A081-B0728E963A06}">
      <dgm:prSet/>
      <dgm:spPr/>
      <dgm:t>
        <a:bodyPr/>
        <a:lstStyle/>
        <a:p>
          <a:endParaRPr lang="en-US"/>
        </a:p>
      </dgm:t>
    </dgm:pt>
    <dgm:pt modelId="{3713CC45-DFAB-4B52-B3CD-255A658788AB}" type="sibTrans" cxnId="{76393D5C-72D0-4347-A081-B0728E963A06}">
      <dgm:prSet/>
      <dgm:spPr/>
      <dgm:t>
        <a:bodyPr/>
        <a:lstStyle/>
        <a:p>
          <a:endParaRPr lang="en-US"/>
        </a:p>
      </dgm:t>
    </dgm:pt>
    <dgm:pt modelId="{3B4FAB78-135F-4ABD-B01F-A58DDC9F9955}">
      <dgm:prSet phldrT="[Text]"/>
      <dgm:spPr/>
      <dgm:t>
        <a:bodyPr/>
        <a:lstStyle/>
        <a:p>
          <a:r>
            <a:rPr lang="en-IN" dirty="0"/>
            <a:t>R2</a:t>
          </a:r>
          <a:r>
            <a:rPr lang="en-IN" dirty="0">
              <a:sym typeface="Wingdings" pitchFamily="2" charset="2"/>
            </a:rPr>
            <a:t>R1</a:t>
          </a:r>
          <a:endParaRPr lang="en-US" dirty="0"/>
        </a:p>
      </dgm:t>
    </dgm:pt>
    <dgm:pt modelId="{0BAAB90C-308A-481B-8C6B-94B56592B203}" type="parTrans" cxnId="{434D6803-E09B-4517-8B10-D6078C407DAF}">
      <dgm:prSet/>
      <dgm:spPr/>
      <dgm:t>
        <a:bodyPr/>
        <a:lstStyle/>
        <a:p>
          <a:endParaRPr lang="en-US"/>
        </a:p>
      </dgm:t>
    </dgm:pt>
    <dgm:pt modelId="{F1C00CF2-28CC-413A-AC7F-B2FAA3D7309C}" type="sibTrans" cxnId="{434D6803-E09B-4517-8B10-D6078C407DAF}">
      <dgm:prSet/>
      <dgm:spPr/>
      <dgm:t>
        <a:bodyPr/>
        <a:lstStyle/>
        <a:p>
          <a:endParaRPr lang="en-US"/>
        </a:p>
      </dgm:t>
    </dgm:pt>
    <dgm:pt modelId="{B288E9C3-3B19-49DF-AB65-B1CB9C841E16}">
      <dgm:prSet phldrT="[Text]"/>
      <dgm:spPr/>
      <dgm:t>
        <a:bodyPr/>
        <a:lstStyle/>
        <a:p>
          <a:r>
            <a:rPr lang="en-IN" dirty="0"/>
            <a:t>Arrow</a:t>
          </a:r>
          <a:r>
            <a:rPr lang="en-IN" dirty="0">
              <a:sym typeface="Wingdings" pitchFamily="2" charset="2"/>
            </a:rPr>
            <a:t></a:t>
          </a:r>
          <a:endParaRPr lang="en-US" dirty="0"/>
        </a:p>
      </dgm:t>
    </dgm:pt>
    <dgm:pt modelId="{577318FD-7FA7-436C-9253-9DAA0214C9F9}" type="parTrans" cxnId="{24FB2140-302C-4BB2-994F-69226A74BA65}">
      <dgm:prSet/>
      <dgm:spPr/>
      <dgm:t>
        <a:bodyPr/>
        <a:lstStyle/>
        <a:p>
          <a:endParaRPr lang="en-US"/>
        </a:p>
      </dgm:t>
    </dgm:pt>
    <dgm:pt modelId="{9FA01FD8-25BD-4189-8C51-4CBE1F42ECEC}" type="sibTrans" cxnId="{24FB2140-302C-4BB2-994F-69226A74BA65}">
      <dgm:prSet/>
      <dgm:spPr/>
      <dgm:t>
        <a:bodyPr/>
        <a:lstStyle/>
        <a:p>
          <a:endParaRPr lang="en-US"/>
        </a:p>
      </dgm:t>
    </dgm:pt>
    <dgm:pt modelId="{62D75072-D6AD-494E-BDD4-9CF98997D7F7}">
      <dgm:prSet phldrT="[Text]"/>
      <dgm:spPr/>
      <dgm:t>
        <a:bodyPr/>
        <a:lstStyle/>
        <a:p>
          <a:r>
            <a:rPr lang="en-IN" dirty="0"/>
            <a:t>Comma,</a:t>
          </a:r>
          <a:endParaRPr lang="en-US" dirty="0"/>
        </a:p>
      </dgm:t>
    </dgm:pt>
    <dgm:pt modelId="{990A79F0-2480-4608-A1B3-251F8BADE3AE}" type="parTrans" cxnId="{18A4B5DD-EAF0-4634-A50B-53A244D36E9E}">
      <dgm:prSet/>
      <dgm:spPr/>
      <dgm:t>
        <a:bodyPr/>
        <a:lstStyle/>
        <a:p>
          <a:endParaRPr lang="en-US"/>
        </a:p>
      </dgm:t>
    </dgm:pt>
    <dgm:pt modelId="{973B61F3-ECE5-4659-9861-37BFE40D03E9}" type="sibTrans" cxnId="{18A4B5DD-EAF0-4634-A50B-53A244D36E9E}">
      <dgm:prSet/>
      <dgm:spPr/>
      <dgm:t>
        <a:bodyPr/>
        <a:lstStyle/>
        <a:p>
          <a:endParaRPr lang="en-US"/>
        </a:p>
      </dgm:t>
    </dgm:pt>
    <dgm:pt modelId="{CE297939-E473-4AE7-86CF-CB82F9F805A3}">
      <dgm:prSet phldrT="[Text]"/>
      <dgm:spPr/>
      <dgm:t>
        <a:bodyPr/>
        <a:lstStyle/>
        <a:p>
          <a:r>
            <a:rPr lang="en-IN" dirty="0"/>
            <a:t>Denotes a part of register.</a:t>
          </a:r>
          <a:endParaRPr lang="en-US" dirty="0"/>
        </a:p>
      </dgm:t>
    </dgm:pt>
    <dgm:pt modelId="{0BBD8279-BCD4-470B-8F50-6C9351AD6DA0}" type="parTrans" cxnId="{78682491-1F6C-43EB-B357-3793F1B61A81}">
      <dgm:prSet/>
      <dgm:spPr/>
      <dgm:t>
        <a:bodyPr/>
        <a:lstStyle/>
        <a:p>
          <a:endParaRPr lang="en-US"/>
        </a:p>
      </dgm:t>
    </dgm:pt>
    <dgm:pt modelId="{7FCA4BF6-9AD8-4FDA-B184-4B21BE51E73F}" type="sibTrans" cxnId="{78682491-1F6C-43EB-B357-3793F1B61A81}">
      <dgm:prSet/>
      <dgm:spPr/>
      <dgm:t>
        <a:bodyPr/>
        <a:lstStyle/>
        <a:p>
          <a:endParaRPr lang="en-US"/>
        </a:p>
      </dgm:t>
    </dgm:pt>
    <dgm:pt modelId="{4AB2FD3C-F015-4898-8838-8CDA1CB364BA}">
      <dgm:prSet phldrT="[Text]"/>
      <dgm:spPr/>
      <dgm:t>
        <a:bodyPr/>
        <a:lstStyle/>
        <a:p>
          <a:r>
            <a:rPr lang="en-IN" dirty="0"/>
            <a:t>Denotes transfer of information.</a:t>
          </a:r>
          <a:endParaRPr lang="en-US" dirty="0"/>
        </a:p>
      </dgm:t>
    </dgm:pt>
    <dgm:pt modelId="{097FCD3E-D44D-4C65-84F4-B3478E0EBA4B}" type="parTrans" cxnId="{75C273F4-6395-425B-B1E8-148775F5D1BC}">
      <dgm:prSet/>
      <dgm:spPr/>
      <dgm:t>
        <a:bodyPr/>
        <a:lstStyle/>
        <a:p>
          <a:endParaRPr lang="en-IN"/>
        </a:p>
      </dgm:t>
    </dgm:pt>
    <dgm:pt modelId="{7907465D-CDD3-440F-9B28-585E395BA6F4}" type="sibTrans" cxnId="{75C273F4-6395-425B-B1E8-148775F5D1BC}">
      <dgm:prSet/>
      <dgm:spPr/>
      <dgm:t>
        <a:bodyPr/>
        <a:lstStyle/>
        <a:p>
          <a:endParaRPr lang="en-IN"/>
        </a:p>
      </dgm:t>
    </dgm:pt>
    <dgm:pt modelId="{F845545D-909D-4BDF-9A25-F75BA5ED9588}">
      <dgm:prSet phldrT="[Text]"/>
      <dgm:spPr/>
      <dgm:t>
        <a:bodyPr/>
        <a:lstStyle/>
        <a:p>
          <a:endParaRPr lang="en-US" dirty="0"/>
        </a:p>
      </dgm:t>
    </dgm:pt>
    <dgm:pt modelId="{9DBF4604-8367-4D2A-AF53-6846E3B9AD6C}" type="parTrans" cxnId="{531682B2-76B2-4973-B197-8FDCF4151F86}">
      <dgm:prSet/>
      <dgm:spPr/>
      <dgm:t>
        <a:bodyPr/>
        <a:lstStyle/>
        <a:p>
          <a:endParaRPr lang="en-IN"/>
        </a:p>
      </dgm:t>
    </dgm:pt>
    <dgm:pt modelId="{0C4A727E-5FEE-4A9D-9C14-2DA546B1613D}" type="sibTrans" cxnId="{531682B2-76B2-4973-B197-8FDCF4151F86}">
      <dgm:prSet/>
      <dgm:spPr/>
      <dgm:t>
        <a:bodyPr/>
        <a:lstStyle/>
        <a:p>
          <a:endParaRPr lang="en-IN"/>
        </a:p>
      </dgm:t>
    </dgm:pt>
    <dgm:pt modelId="{29CBDBA0-C2F0-4BE1-90CF-58F5FBA77C8E}">
      <dgm:prSet phldrT="[Text]"/>
      <dgm:spPr/>
      <dgm:t>
        <a:bodyPr/>
        <a:lstStyle/>
        <a:p>
          <a:endParaRPr lang="en-US" dirty="0"/>
        </a:p>
      </dgm:t>
    </dgm:pt>
    <dgm:pt modelId="{C94347A9-2B4D-49BF-8274-815D3F43E39E}" type="parTrans" cxnId="{18A3E4AB-9E8B-49DF-BE9A-3B356C65675E}">
      <dgm:prSet/>
      <dgm:spPr/>
      <dgm:t>
        <a:bodyPr/>
        <a:lstStyle/>
        <a:p>
          <a:endParaRPr lang="en-IN"/>
        </a:p>
      </dgm:t>
    </dgm:pt>
    <dgm:pt modelId="{6F002F86-4FA9-417C-A0BE-0D13ED6E32E8}" type="sibTrans" cxnId="{18A3E4AB-9E8B-49DF-BE9A-3B356C65675E}">
      <dgm:prSet/>
      <dgm:spPr/>
      <dgm:t>
        <a:bodyPr/>
        <a:lstStyle/>
        <a:p>
          <a:endParaRPr lang="en-IN"/>
        </a:p>
      </dgm:t>
    </dgm:pt>
    <dgm:pt modelId="{32F6733C-2253-4808-A378-4E8265900D9D}">
      <dgm:prSet phldrT="[Text]"/>
      <dgm:spPr/>
      <dgm:t>
        <a:bodyPr/>
        <a:lstStyle/>
        <a:p>
          <a:r>
            <a:rPr lang="en-IN" dirty="0"/>
            <a:t>Separates two microoperation.</a:t>
          </a:r>
          <a:endParaRPr lang="en-US" dirty="0"/>
        </a:p>
      </dgm:t>
    </dgm:pt>
    <dgm:pt modelId="{4AB356F2-A3B3-4902-95BA-E4DAE4A62B23}" type="parTrans" cxnId="{22536D0E-0BD5-493D-B7EA-E97AEBEBE981}">
      <dgm:prSet/>
      <dgm:spPr/>
      <dgm:t>
        <a:bodyPr/>
        <a:lstStyle/>
        <a:p>
          <a:endParaRPr lang="en-IN"/>
        </a:p>
      </dgm:t>
    </dgm:pt>
    <dgm:pt modelId="{27DE9B7F-8819-4041-B294-E8F6E4B5C72F}" type="sibTrans" cxnId="{22536D0E-0BD5-493D-B7EA-E97AEBEBE981}">
      <dgm:prSet/>
      <dgm:spPr/>
      <dgm:t>
        <a:bodyPr/>
        <a:lstStyle/>
        <a:p>
          <a:endParaRPr lang="en-IN"/>
        </a:p>
      </dgm:t>
    </dgm:pt>
    <dgm:pt modelId="{8BBCD002-E92F-4E15-BE0D-7AB3542916DA}">
      <dgm:prSet phldrT="[Text]"/>
      <dgm:spPr/>
      <dgm:t>
        <a:bodyPr/>
        <a:lstStyle/>
        <a:p>
          <a:r>
            <a:rPr lang="en-IN" dirty="0"/>
            <a:t>R2(0-7),R2(L)</a:t>
          </a:r>
          <a:endParaRPr lang="en-US" dirty="0"/>
        </a:p>
      </dgm:t>
    </dgm:pt>
    <dgm:pt modelId="{ED3AC3AE-B9D4-433F-868F-642017B72B2E}" type="parTrans" cxnId="{9A07EFD0-ABAD-4546-BB58-5941FB37E9CC}">
      <dgm:prSet/>
      <dgm:spPr/>
      <dgm:t>
        <a:bodyPr/>
        <a:lstStyle/>
        <a:p>
          <a:endParaRPr lang="en-IN"/>
        </a:p>
      </dgm:t>
    </dgm:pt>
    <dgm:pt modelId="{C23E579E-930C-496E-AFD5-ECD7844919A6}" type="sibTrans" cxnId="{9A07EFD0-ABAD-4546-BB58-5941FB37E9CC}">
      <dgm:prSet/>
      <dgm:spPr/>
      <dgm:t>
        <a:bodyPr/>
        <a:lstStyle/>
        <a:p>
          <a:endParaRPr lang="en-IN"/>
        </a:p>
      </dgm:t>
    </dgm:pt>
    <dgm:pt modelId="{9A90EBE7-0D22-43B0-BC3E-67F47DA854BD}">
      <dgm:prSet phldrT="[Text]"/>
      <dgm:spPr/>
      <dgm:t>
        <a:bodyPr/>
        <a:lstStyle/>
        <a:p>
          <a:endParaRPr lang="en-US" dirty="0"/>
        </a:p>
      </dgm:t>
    </dgm:pt>
    <dgm:pt modelId="{512EFBE3-CE08-4D0C-BA2D-FE692CE134CF}" type="parTrans" cxnId="{1B4DB2FC-BDFE-4D9F-B617-4076AD2EF8CE}">
      <dgm:prSet/>
      <dgm:spPr/>
      <dgm:t>
        <a:bodyPr/>
        <a:lstStyle/>
        <a:p>
          <a:endParaRPr lang="en-IN"/>
        </a:p>
      </dgm:t>
    </dgm:pt>
    <dgm:pt modelId="{7DF28E3F-F79F-46AC-899A-B9E0FCFC7756}" type="sibTrans" cxnId="{1B4DB2FC-BDFE-4D9F-B617-4076AD2EF8CE}">
      <dgm:prSet/>
      <dgm:spPr/>
      <dgm:t>
        <a:bodyPr/>
        <a:lstStyle/>
        <a:p>
          <a:endParaRPr lang="en-IN"/>
        </a:p>
      </dgm:t>
    </dgm:pt>
    <dgm:pt modelId="{51334DFE-F7A6-4BB3-813A-E0FD9A88C567}">
      <dgm:prSet phldrT="[Text]"/>
      <dgm:spPr/>
      <dgm:t>
        <a:bodyPr/>
        <a:lstStyle/>
        <a:p>
          <a:endParaRPr lang="en-US" dirty="0"/>
        </a:p>
      </dgm:t>
    </dgm:pt>
    <dgm:pt modelId="{9E8F7C55-F527-43F4-8831-F3998F0D3050}" type="parTrans" cxnId="{F1B1E70B-51D4-46B2-BA93-2B83A61327D3}">
      <dgm:prSet/>
      <dgm:spPr/>
      <dgm:t>
        <a:bodyPr/>
        <a:lstStyle/>
        <a:p>
          <a:endParaRPr lang="en-IN"/>
        </a:p>
      </dgm:t>
    </dgm:pt>
    <dgm:pt modelId="{E065A8BA-A8DF-449D-91C7-3B96EBF3AFE2}" type="sibTrans" cxnId="{F1B1E70B-51D4-46B2-BA93-2B83A61327D3}">
      <dgm:prSet/>
      <dgm:spPr/>
      <dgm:t>
        <a:bodyPr/>
        <a:lstStyle/>
        <a:p>
          <a:endParaRPr lang="en-IN"/>
        </a:p>
      </dgm:t>
    </dgm:pt>
    <dgm:pt modelId="{2392AF14-13A6-409B-95E5-28A7B52164DD}">
      <dgm:prSet phldrT="[Text]"/>
      <dgm:spPr/>
      <dgm:t>
        <a:bodyPr/>
        <a:lstStyle/>
        <a:p>
          <a:r>
            <a:rPr lang="en-IN" dirty="0"/>
            <a:t>R2</a:t>
          </a:r>
          <a:r>
            <a:rPr lang="en-IN" dirty="0">
              <a:sym typeface="Wingdings" pitchFamily="2" charset="2"/>
            </a:rPr>
            <a:t>R1,R1,R3</a:t>
          </a:r>
          <a:endParaRPr lang="en-US" dirty="0"/>
        </a:p>
      </dgm:t>
    </dgm:pt>
    <dgm:pt modelId="{C09E8E2B-1DCA-4D49-95DC-CDC1E40F8D20}" type="parTrans" cxnId="{13BB798C-C126-4007-914F-9246C6998ADC}">
      <dgm:prSet/>
      <dgm:spPr/>
      <dgm:t>
        <a:bodyPr/>
        <a:lstStyle/>
        <a:p>
          <a:endParaRPr lang="en-IN"/>
        </a:p>
      </dgm:t>
    </dgm:pt>
    <dgm:pt modelId="{83BF1797-BE68-4038-BE81-A17E6F975486}" type="sibTrans" cxnId="{13BB798C-C126-4007-914F-9246C6998ADC}">
      <dgm:prSet/>
      <dgm:spPr/>
      <dgm:t>
        <a:bodyPr/>
        <a:lstStyle/>
        <a:p>
          <a:endParaRPr lang="en-IN"/>
        </a:p>
      </dgm:t>
    </dgm:pt>
    <dgm:pt modelId="{E74605FA-20ED-4074-80B4-ADF0298BE6DB}">
      <dgm:prSet phldrT="[Text]"/>
      <dgm:spPr/>
      <dgm:t>
        <a:bodyPr/>
        <a:lstStyle/>
        <a:p>
          <a:endParaRPr lang="en-US" dirty="0"/>
        </a:p>
      </dgm:t>
    </dgm:pt>
    <dgm:pt modelId="{7ECD1296-F22F-437E-ADCE-EF6A3B08C83B}" type="parTrans" cxnId="{EA32F339-02A0-4F0E-A69E-00498F12C9CC}">
      <dgm:prSet/>
      <dgm:spPr/>
      <dgm:t>
        <a:bodyPr/>
        <a:lstStyle/>
        <a:p>
          <a:endParaRPr lang="en-IN"/>
        </a:p>
      </dgm:t>
    </dgm:pt>
    <dgm:pt modelId="{FAF34A8F-5CC2-4555-8F0A-F53A51D15105}" type="sibTrans" cxnId="{EA32F339-02A0-4F0E-A69E-00498F12C9CC}">
      <dgm:prSet/>
      <dgm:spPr/>
      <dgm:t>
        <a:bodyPr/>
        <a:lstStyle/>
        <a:p>
          <a:endParaRPr lang="en-IN"/>
        </a:p>
      </dgm:t>
    </dgm:pt>
    <dgm:pt modelId="{5DF21769-2CDB-47D6-A039-AFE2FDA92ECD}" type="pres">
      <dgm:prSet presAssocID="{1712FC66-5B06-4481-B7F2-E434FAB882EF}" presName="Name0" presStyleCnt="0">
        <dgm:presLayoutVars>
          <dgm:dir/>
          <dgm:animLvl val="lvl"/>
          <dgm:resizeHandles val="exact"/>
        </dgm:presLayoutVars>
      </dgm:prSet>
      <dgm:spPr/>
    </dgm:pt>
    <dgm:pt modelId="{8C976416-D325-461E-821E-1BCF98438CFD}" type="pres">
      <dgm:prSet presAssocID="{467CD959-340E-4117-A3C0-587EF8D3856B}" presName="composite" presStyleCnt="0"/>
      <dgm:spPr/>
    </dgm:pt>
    <dgm:pt modelId="{86D58C4B-C551-4B74-B893-7DF8B767248E}" type="pres">
      <dgm:prSet presAssocID="{467CD959-340E-4117-A3C0-587EF8D3856B}" presName="parTx" presStyleLbl="alignNode1" presStyleIdx="0" presStyleCnt="3">
        <dgm:presLayoutVars>
          <dgm:chMax val="0"/>
          <dgm:chPref val="0"/>
          <dgm:bulletEnabled val="1"/>
        </dgm:presLayoutVars>
      </dgm:prSet>
      <dgm:spPr/>
    </dgm:pt>
    <dgm:pt modelId="{A2EF528E-ADB5-4D68-9673-4ABB0CAA33C0}" type="pres">
      <dgm:prSet presAssocID="{467CD959-340E-4117-A3C0-587EF8D3856B}" presName="desTx" presStyleLbl="alignAccFollowNode1" presStyleIdx="0" presStyleCnt="3">
        <dgm:presLayoutVars>
          <dgm:bulletEnabled val="1"/>
        </dgm:presLayoutVars>
      </dgm:prSet>
      <dgm:spPr/>
    </dgm:pt>
    <dgm:pt modelId="{C6EFB06A-F935-4DE1-BD84-406AEE1E0B31}" type="pres">
      <dgm:prSet presAssocID="{4C48CDDD-AF99-48CC-A108-6B73D0FA17A0}" presName="space" presStyleCnt="0"/>
      <dgm:spPr/>
    </dgm:pt>
    <dgm:pt modelId="{E19D32A8-0D1B-41B9-90CC-AF7094C82CAA}" type="pres">
      <dgm:prSet presAssocID="{B2086D68-5FCE-415A-8796-5F7FFEA2DDFD}" presName="composite" presStyleCnt="0"/>
      <dgm:spPr/>
    </dgm:pt>
    <dgm:pt modelId="{704CD287-FE41-4D68-9369-2D771364646B}" type="pres">
      <dgm:prSet presAssocID="{B2086D68-5FCE-415A-8796-5F7FFEA2DDFD}" presName="parTx" presStyleLbl="alignNode1" presStyleIdx="1" presStyleCnt="3">
        <dgm:presLayoutVars>
          <dgm:chMax val="0"/>
          <dgm:chPref val="0"/>
          <dgm:bulletEnabled val="1"/>
        </dgm:presLayoutVars>
      </dgm:prSet>
      <dgm:spPr/>
    </dgm:pt>
    <dgm:pt modelId="{7C00A06A-287D-4644-ABF4-5E5BD0ED0A81}" type="pres">
      <dgm:prSet presAssocID="{B2086D68-5FCE-415A-8796-5F7FFEA2DDFD}" presName="desTx" presStyleLbl="alignAccFollowNode1" presStyleIdx="1" presStyleCnt="3">
        <dgm:presLayoutVars>
          <dgm:bulletEnabled val="1"/>
        </dgm:presLayoutVars>
      </dgm:prSet>
      <dgm:spPr/>
    </dgm:pt>
    <dgm:pt modelId="{A324B8CB-F83B-4101-93C6-49920002EDCD}" type="pres">
      <dgm:prSet presAssocID="{0F34052E-3F93-4433-AE68-EBBAEFE0C2A8}" presName="space" presStyleCnt="0"/>
      <dgm:spPr/>
    </dgm:pt>
    <dgm:pt modelId="{2F2B3EEF-2FCC-4006-AD06-FA4B873A6531}" type="pres">
      <dgm:prSet presAssocID="{0842F3CB-942D-4B64-BAF1-F3348C9F6352}" presName="composite" presStyleCnt="0"/>
      <dgm:spPr/>
    </dgm:pt>
    <dgm:pt modelId="{A83BD65D-BEE1-41FE-B3E5-24514554FBB9}" type="pres">
      <dgm:prSet presAssocID="{0842F3CB-942D-4B64-BAF1-F3348C9F6352}" presName="parTx" presStyleLbl="alignNode1" presStyleIdx="2" presStyleCnt="3">
        <dgm:presLayoutVars>
          <dgm:chMax val="0"/>
          <dgm:chPref val="0"/>
          <dgm:bulletEnabled val="1"/>
        </dgm:presLayoutVars>
      </dgm:prSet>
      <dgm:spPr/>
    </dgm:pt>
    <dgm:pt modelId="{0FDE3AC5-D514-46C6-846B-6176E7A221B9}" type="pres">
      <dgm:prSet presAssocID="{0842F3CB-942D-4B64-BAF1-F3348C9F6352}" presName="desTx" presStyleLbl="alignAccFollowNode1" presStyleIdx="2" presStyleCnt="3">
        <dgm:presLayoutVars>
          <dgm:bulletEnabled val="1"/>
        </dgm:presLayoutVars>
      </dgm:prSet>
      <dgm:spPr/>
    </dgm:pt>
  </dgm:ptLst>
  <dgm:cxnLst>
    <dgm:cxn modelId="{434D6803-E09B-4517-8B10-D6078C407DAF}" srcId="{0842F3CB-942D-4B64-BAF1-F3348C9F6352}" destId="{3B4FAB78-135F-4ABD-B01F-A58DDC9F9955}" srcOrd="4" destOrd="0" parTransId="{0BAAB90C-308A-481B-8C6B-94B56592B203}" sibTransId="{F1C00CF2-28CC-413A-AC7F-B2FAA3D7309C}"/>
    <dgm:cxn modelId="{32C64704-3017-4E8E-8C52-3CFEE260CE40}" type="presOf" srcId="{F845545D-909D-4BDF-9A25-F75BA5ED9588}" destId="{A2EF528E-ADB5-4D68-9673-4ABB0CAA33C0}" srcOrd="0" destOrd="2" presId="urn:microsoft.com/office/officeart/2005/8/layout/hList1"/>
    <dgm:cxn modelId="{F1B1E70B-51D4-46B2-BA93-2B83A61327D3}" srcId="{0842F3CB-942D-4B64-BAF1-F3348C9F6352}" destId="{51334DFE-F7A6-4BB3-813A-E0FD9A88C567}" srcOrd="3" destOrd="0" parTransId="{9E8F7C55-F527-43F4-8831-F3998F0D3050}" sibTransId="{E065A8BA-A8DF-449D-91C7-3B96EBF3AFE2}"/>
    <dgm:cxn modelId="{7B07BF0C-43A9-4428-89C7-923B77C1E510}" type="presOf" srcId="{CE297939-E473-4AE7-86CF-CB82F9F805A3}" destId="{7C00A06A-287D-4644-ABF4-5E5BD0ED0A81}" srcOrd="0" destOrd="1" presId="urn:microsoft.com/office/officeart/2005/8/layout/hList1"/>
    <dgm:cxn modelId="{22536D0E-0BD5-493D-B7EA-E97AEBEBE981}" srcId="{B2086D68-5FCE-415A-8796-5F7FFEA2DDFD}" destId="{32F6733C-2253-4808-A378-4E8265900D9D}" srcOrd="3" destOrd="0" parTransId="{4AB356F2-A3B3-4902-95BA-E4DAE4A62B23}" sibTransId="{27DE9B7F-8819-4041-B294-E8F6E4B5C72F}"/>
    <dgm:cxn modelId="{BD477C10-87A6-420A-9BB2-95966F583E81}" type="presOf" srcId="{4AB2FD3C-F015-4898-8838-8CDA1CB364BA}" destId="{7C00A06A-287D-4644-ABF4-5E5BD0ED0A81}" srcOrd="0" destOrd="2" presId="urn:microsoft.com/office/officeart/2005/8/layout/hList1"/>
    <dgm:cxn modelId="{82E8D211-6A02-4095-A9D9-29464217CB69}" type="presOf" srcId="{467CD959-340E-4117-A3C0-587EF8D3856B}" destId="{86D58C4B-C551-4B74-B893-7DF8B767248E}" srcOrd="0" destOrd="0" presId="urn:microsoft.com/office/officeart/2005/8/layout/hList1"/>
    <dgm:cxn modelId="{F80AC912-E3B6-4CD2-AF5C-67CA7B9C9BB5}" type="presOf" srcId="{E554EA48-C2BB-4413-8C2C-3FC07DDCD41E}" destId="{A2EF528E-ADB5-4D68-9673-4ABB0CAA33C0}" srcOrd="0" destOrd="1" presId="urn:microsoft.com/office/officeart/2005/8/layout/hList1"/>
    <dgm:cxn modelId="{92D2CD17-A11E-48AF-B85B-43410314046F}" type="presOf" srcId="{B288E9C3-3B19-49DF-AB65-B1CB9C841E16}" destId="{A2EF528E-ADB5-4D68-9673-4ABB0CAA33C0}" srcOrd="0" destOrd="3" presId="urn:microsoft.com/office/officeart/2005/8/layout/hList1"/>
    <dgm:cxn modelId="{56B39329-5A8E-451F-9120-5875BA330556}" type="presOf" srcId="{29CBDBA0-C2F0-4BE1-90CF-58F5FBA77C8E}" destId="{A2EF528E-ADB5-4D68-9673-4ABB0CAA33C0}" srcOrd="0" destOrd="4" presId="urn:microsoft.com/office/officeart/2005/8/layout/hList1"/>
    <dgm:cxn modelId="{4F738935-62C1-49DA-9026-EC5B00C6FB90}" type="presOf" srcId="{9D117CFD-A290-4646-B0B3-97F023B0E574}" destId="{A2EF528E-ADB5-4D68-9673-4ABB0CAA33C0}" srcOrd="0" destOrd="0" presId="urn:microsoft.com/office/officeart/2005/8/layout/hList1"/>
    <dgm:cxn modelId="{6E547C36-AD0E-4CBC-B9F5-9EAD0616E6C1}" srcId="{1712FC66-5B06-4481-B7F2-E434FAB882EF}" destId="{0842F3CB-942D-4B64-BAF1-F3348C9F6352}" srcOrd="2" destOrd="0" parTransId="{10F8F172-4DCE-4EF3-BC57-BFE198F67D34}" sibTransId="{0978469F-4CA7-4357-8313-B664EF8F0DF9}"/>
    <dgm:cxn modelId="{3BFB5339-A40D-4E3B-935B-CE6D46C6EC79}" type="presOf" srcId="{51334DFE-F7A6-4BB3-813A-E0FD9A88C567}" destId="{0FDE3AC5-D514-46C6-846B-6176E7A221B9}" srcOrd="0" destOrd="3" presId="urn:microsoft.com/office/officeart/2005/8/layout/hList1"/>
    <dgm:cxn modelId="{EA32F339-02A0-4F0E-A69E-00498F12C9CC}" srcId="{0842F3CB-942D-4B64-BAF1-F3348C9F6352}" destId="{E74605FA-20ED-4074-80B4-ADF0298BE6DB}" srcOrd="5" destOrd="0" parTransId="{7ECD1296-F22F-437E-ADCE-EF6A3B08C83B}" sibTransId="{FAF34A8F-5CC2-4555-8F0A-F53A51D15105}"/>
    <dgm:cxn modelId="{24FB2140-302C-4BB2-994F-69226A74BA65}" srcId="{467CD959-340E-4117-A3C0-587EF8D3856B}" destId="{B288E9C3-3B19-49DF-AB65-B1CB9C841E16}" srcOrd="3" destOrd="0" parTransId="{577318FD-7FA7-436C-9253-9DAA0214C9F9}" sibTransId="{9FA01FD8-25BD-4189-8C51-4CBE1F42ECEC}"/>
    <dgm:cxn modelId="{76393D5C-72D0-4347-A081-B0728E963A06}" srcId="{0842F3CB-942D-4B64-BAF1-F3348C9F6352}" destId="{D0D3D7FA-ADD2-4453-B9DB-1CAB04EBBFF0}" srcOrd="0" destOrd="0" parTransId="{F44E3870-8E5F-43AC-B662-C42D7ED7B5BA}" sibTransId="{3713CC45-DFAB-4B52-B3CD-255A658788AB}"/>
    <dgm:cxn modelId="{F1578D45-A743-4398-B32D-0F27F8D1F6DF}" type="presOf" srcId="{D0D3D7FA-ADD2-4453-B9DB-1CAB04EBBFF0}" destId="{0FDE3AC5-D514-46C6-846B-6176E7A221B9}" srcOrd="0" destOrd="0" presId="urn:microsoft.com/office/officeart/2005/8/layout/hList1"/>
    <dgm:cxn modelId="{EC181370-2167-4255-8554-8126B1DB3B37}" type="presOf" srcId="{B2086D68-5FCE-415A-8796-5F7FFEA2DDFD}" destId="{704CD287-FE41-4D68-9369-2D771364646B}" srcOrd="0" destOrd="0" presId="urn:microsoft.com/office/officeart/2005/8/layout/hList1"/>
    <dgm:cxn modelId="{CF9EDF51-1247-4BF1-9C86-C551F3D4BE10}" srcId="{1712FC66-5B06-4481-B7F2-E434FAB882EF}" destId="{B2086D68-5FCE-415A-8796-5F7FFEA2DDFD}" srcOrd="1" destOrd="0" parTransId="{5055EB5A-F802-440A-8A7F-2CDF578B941E}" sibTransId="{0F34052E-3F93-4433-AE68-EBBAEFE0C2A8}"/>
    <dgm:cxn modelId="{F5B29152-1CD0-4D08-ADC9-4FAF902DD9FF}" type="presOf" srcId="{2392AF14-13A6-409B-95E5-28A7B52164DD}" destId="{0FDE3AC5-D514-46C6-846B-6176E7A221B9}" srcOrd="0" destOrd="6" presId="urn:microsoft.com/office/officeart/2005/8/layout/hList1"/>
    <dgm:cxn modelId="{57486F86-641B-472B-BE9E-B17E6ECA61CB}" type="presOf" srcId="{8BBCD002-E92F-4E15-BE0D-7AB3542916DA}" destId="{0FDE3AC5-D514-46C6-846B-6176E7A221B9}" srcOrd="0" destOrd="2" presId="urn:microsoft.com/office/officeart/2005/8/layout/hList1"/>
    <dgm:cxn modelId="{13BB798C-C126-4007-914F-9246C6998ADC}" srcId="{0842F3CB-942D-4B64-BAF1-F3348C9F6352}" destId="{2392AF14-13A6-409B-95E5-28A7B52164DD}" srcOrd="6" destOrd="0" parTransId="{C09E8E2B-1DCA-4D49-95DC-CDC1E40F8D20}" sibTransId="{83BF1797-BE68-4038-BE81-A17E6F975486}"/>
    <dgm:cxn modelId="{3251FC90-8A42-494C-BFE2-72B5C4A56144}" type="presOf" srcId="{3B4FAB78-135F-4ABD-B01F-A58DDC9F9955}" destId="{0FDE3AC5-D514-46C6-846B-6176E7A221B9}" srcOrd="0" destOrd="4" presId="urn:microsoft.com/office/officeart/2005/8/layout/hList1"/>
    <dgm:cxn modelId="{78682491-1F6C-43EB-B357-3793F1B61A81}" srcId="{B2086D68-5FCE-415A-8796-5F7FFEA2DDFD}" destId="{CE297939-E473-4AE7-86CF-CB82F9F805A3}" srcOrd="1" destOrd="0" parTransId="{0BBD8279-BCD4-470B-8F50-6C9351AD6DA0}" sibTransId="{7FCA4BF6-9AD8-4FDA-B184-4B21BE51E73F}"/>
    <dgm:cxn modelId="{1338AB9E-5FAD-489F-907F-B216E27407E4}" type="presOf" srcId="{32F6733C-2253-4808-A378-4E8265900D9D}" destId="{7C00A06A-287D-4644-ABF4-5E5BD0ED0A81}" srcOrd="0" destOrd="3" presId="urn:microsoft.com/office/officeart/2005/8/layout/hList1"/>
    <dgm:cxn modelId="{38B0DDA4-36B8-4D2E-B967-DBE7ED57E8DA}" type="presOf" srcId="{9A90EBE7-0D22-43B0-BC3E-67F47DA854BD}" destId="{0FDE3AC5-D514-46C6-846B-6176E7A221B9}" srcOrd="0" destOrd="1" presId="urn:microsoft.com/office/officeart/2005/8/layout/hList1"/>
    <dgm:cxn modelId="{999DEFA9-9F66-483D-AD47-27527E8908F0}" type="presOf" srcId="{62D75072-D6AD-494E-BDD4-9CF98997D7F7}" destId="{A2EF528E-ADB5-4D68-9673-4ABB0CAA33C0}" srcOrd="0" destOrd="5" presId="urn:microsoft.com/office/officeart/2005/8/layout/hList1"/>
    <dgm:cxn modelId="{18A3E4AB-9E8B-49DF-BE9A-3B356C65675E}" srcId="{467CD959-340E-4117-A3C0-587EF8D3856B}" destId="{29CBDBA0-C2F0-4BE1-90CF-58F5FBA77C8E}" srcOrd="4" destOrd="0" parTransId="{C94347A9-2B4D-49BF-8274-815D3F43E39E}" sibTransId="{6F002F86-4FA9-417C-A0BE-0D13ED6E32E8}"/>
    <dgm:cxn modelId="{531682B2-76B2-4973-B197-8FDCF4151F86}" srcId="{467CD959-340E-4117-A3C0-587EF8D3856B}" destId="{F845545D-909D-4BDF-9A25-F75BA5ED9588}" srcOrd="2" destOrd="0" parTransId="{9DBF4604-8367-4D2A-AF53-6846E3B9AD6C}" sibTransId="{0C4A727E-5FEE-4A9D-9C14-2DA546B1613D}"/>
    <dgm:cxn modelId="{A4738ABF-302A-4CC2-B8CC-02D46F592948}" srcId="{467CD959-340E-4117-A3C0-587EF8D3856B}" destId="{E554EA48-C2BB-4413-8C2C-3FC07DDCD41E}" srcOrd="1" destOrd="0" parTransId="{6FBDEF85-6AD6-4718-A8AC-4A17D71B117A}" sibTransId="{EC8D0A50-AA36-49EB-9124-820F22510A49}"/>
    <dgm:cxn modelId="{2A9668C2-D7C6-43AA-95DA-6FBC40D665A4}" type="presOf" srcId="{0842F3CB-942D-4B64-BAF1-F3348C9F6352}" destId="{A83BD65D-BEE1-41FE-B3E5-24514554FBB9}" srcOrd="0" destOrd="0" presId="urn:microsoft.com/office/officeart/2005/8/layout/hList1"/>
    <dgm:cxn modelId="{141D32C6-CD1A-44CB-8AAC-1DC9DE3DFA94}" srcId="{1712FC66-5B06-4481-B7F2-E434FAB882EF}" destId="{467CD959-340E-4117-A3C0-587EF8D3856B}" srcOrd="0" destOrd="0" parTransId="{E940AF81-BAAC-4C4A-9ED3-B1564F30F796}" sibTransId="{4C48CDDD-AF99-48CC-A108-6B73D0FA17A0}"/>
    <dgm:cxn modelId="{644D9FCF-02EE-441F-AC34-F34A5ACF1CDE}" type="presOf" srcId="{E74605FA-20ED-4074-80B4-ADF0298BE6DB}" destId="{0FDE3AC5-D514-46C6-846B-6176E7A221B9}" srcOrd="0" destOrd="5" presId="urn:microsoft.com/office/officeart/2005/8/layout/hList1"/>
    <dgm:cxn modelId="{9A07EFD0-ABAD-4546-BB58-5941FB37E9CC}" srcId="{0842F3CB-942D-4B64-BAF1-F3348C9F6352}" destId="{8BBCD002-E92F-4E15-BE0D-7AB3542916DA}" srcOrd="2" destOrd="0" parTransId="{ED3AC3AE-B9D4-433F-868F-642017B72B2E}" sibTransId="{C23E579E-930C-496E-AFD5-ECD7844919A6}"/>
    <dgm:cxn modelId="{E73CC7D7-4886-43BF-B4E1-11B8D04C2F7F}" srcId="{467CD959-340E-4117-A3C0-587EF8D3856B}" destId="{9D117CFD-A290-4646-B0B3-97F023B0E574}" srcOrd="0" destOrd="0" parTransId="{1B5A7C6B-CA87-4B7B-A272-14B84CB4547F}" sibTransId="{E28F7CCD-F9F7-4C1F-A322-2C6EDB1E5340}"/>
    <dgm:cxn modelId="{18A4B5DD-EAF0-4634-A50B-53A244D36E9E}" srcId="{467CD959-340E-4117-A3C0-587EF8D3856B}" destId="{62D75072-D6AD-494E-BDD4-9CF98997D7F7}" srcOrd="5" destOrd="0" parTransId="{990A79F0-2480-4608-A1B3-251F8BADE3AE}" sibTransId="{973B61F3-ECE5-4659-9861-37BFE40D03E9}"/>
    <dgm:cxn modelId="{B20E38E2-9D6B-429E-BA8D-C3DD4B1F83B2}" type="presOf" srcId="{F71B4D3E-BBC5-43EC-B2AE-A3B9392876CC}" destId="{7C00A06A-287D-4644-ABF4-5E5BD0ED0A81}" srcOrd="0" destOrd="0" presId="urn:microsoft.com/office/officeart/2005/8/layout/hList1"/>
    <dgm:cxn modelId="{91A279E5-619D-40E4-92C9-DDFF30302633}" type="presOf" srcId="{1712FC66-5B06-4481-B7F2-E434FAB882EF}" destId="{5DF21769-2CDB-47D6-A039-AFE2FDA92ECD}" srcOrd="0" destOrd="0" presId="urn:microsoft.com/office/officeart/2005/8/layout/hList1"/>
    <dgm:cxn modelId="{E75604F0-5731-478B-8D97-CF183B510DD7}" srcId="{B2086D68-5FCE-415A-8796-5F7FFEA2DDFD}" destId="{F71B4D3E-BBC5-43EC-B2AE-A3B9392876CC}" srcOrd="0" destOrd="0" parTransId="{DB1B1A84-CDA0-4A20-A2B4-18F3D395DBBC}" sibTransId="{EDC58738-CEFB-4250-A568-FE3F5BD1FF40}"/>
    <dgm:cxn modelId="{75C273F4-6395-425B-B1E8-148775F5D1BC}" srcId="{B2086D68-5FCE-415A-8796-5F7FFEA2DDFD}" destId="{4AB2FD3C-F015-4898-8838-8CDA1CB364BA}" srcOrd="2" destOrd="0" parTransId="{097FCD3E-D44D-4C65-84F4-B3478E0EBA4B}" sibTransId="{7907465D-CDD3-440F-9B28-585E395BA6F4}"/>
    <dgm:cxn modelId="{1B4DB2FC-BDFE-4D9F-B617-4076AD2EF8CE}" srcId="{0842F3CB-942D-4B64-BAF1-F3348C9F6352}" destId="{9A90EBE7-0D22-43B0-BC3E-67F47DA854BD}" srcOrd="1" destOrd="0" parTransId="{512EFBE3-CE08-4D0C-BA2D-FE692CE134CF}" sibTransId="{7DF28E3F-F79F-46AC-899A-B9E0FCFC7756}"/>
    <dgm:cxn modelId="{E58A1962-F3D2-4391-9CE5-86EAD3DAE0DB}" type="presParOf" srcId="{5DF21769-2CDB-47D6-A039-AFE2FDA92ECD}" destId="{8C976416-D325-461E-821E-1BCF98438CFD}" srcOrd="0" destOrd="0" presId="urn:microsoft.com/office/officeart/2005/8/layout/hList1"/>
    <dgm:cxn modelId="{1E232E07-56E3-4258-8D2B-EEB2E0AD4642}" type="presParOf" srcId="{8C976416-D325-461E-821E-1BCF98438CFD}" destId="{86D58C4B-C551-4B74-B893-7DF8B767248E}" srcOrd="0" destOrd="0" presId="urn:microsoft.com/office/officeart/2005/8/layout/hList1"/>
    <dgm:cxn modelId="{3EFD65D1-7836-48F5-819A-D2E0E4C51FA4}" type="presParOf" srcId="{8C976416-D325-461E-821E-1BCF98438CFD}" destId="{A2EF528E-ADB5-4D68-9673-4ABB0CAA33C0}" srcOrd="1" destOrd="0" presId="urn:microsoft.com/office/officeart/2005/8/layout/hList1"/>
    <dgm:cxn modelId="{D1D4110D-0E49-4881-8BF3-14EC9DBA7BAC}" type="presParOf" srcId="{5DF21769-2CDB-47D6-A039-AFE2FDA92ECD}" destId="{C6EFB06A-F935-4DE1-BD84-406AEE1E0B31}" srcOrd="1" destOrd="0" presId="urn:microsoft.com/office/officeart/2005/8/layout/hList1"/>
    <dgm:cxn modelId="{4CEAF219-7C58-4955-B81A-3D7C4D19FDBC}" type="presParOf" srcId="{5DF21769-2CDB-47D6-A039-AFE2FDA92ECD}" destId="{E19D32A8-0D1B-41B9-90CC-AF7094C82CAA}" srcOrd="2" destOrd="0" presId="urn:microsoft.com/office/officeart/2005/8/layout/hList1"/>
    <dgm:cxn modelId="{7D874610-D856-4002-B0CB-07061D9EC18B}" type="presParOf" srcId="{E19D32A8-0D1B-41B9-90CC-AF7094C82CAA}" destId="{704CD287-FE41-4D68-9369-2D771364646B}" srcOrd="0" destOrd="0" presId="urn:microsoft.com/office/officeart/2005/8/layout/hList1"/>
    <dgm:cxn modelId="{0D2FA665-B6F4-4CA1-B381-E0CDB8D09F28}" type="presParOf" srcId="{E19D32A8-0D1B-41B9-90CC-AF7094C82CAA}" destId="{7C00A06A-287D-4644-ABF4-5E5BD0ED0A81}" srcOrd="1" destOrd="0" presId="urn:microsoft.com/office/officeart/2005/8/layout/hList1"/>
    <dgm:cxn modelId="{9FDB0915-7E55-4A1D-BB1B-15F9BBBF1443}" type="presParOf" srcId="{5DF21769-2CDB-47D6-A039-AFE2FDA92ECD}" destId="{A324B8CB-F83B-4101-93C6-49920002EDCD}" srcOrd="3" destOrd="0" presId="urn:microsoft.com/office/officeart/2005/8/layout/hList1"/>
    <dgm:cxn modelId="{FE1EAB28-2718-4A14-B1B5-D4341A7EA4B6}" type="presParOf" srcId="{5DF21769-2CDB-47D6-A039-AFE2FDA92ECD}" destId="{2F2B3EEF-2FCC-4006-AD06-FA4B873A6531}" srcOrd="4" destOrd="0" presId="urn:microsoft.com/office/officeart/2005/8/layout/hList1"/>
    <dgm:cxn modelId="{2BA9B6F2-B93F-43C6-B78B-4318F281C310}" type="presParOf" srcId="{2F2B3EEF-2FCC-4006-AD06-FA4B873A6531}" destId="{A83BD65D-BEE1-41FE-B3E5-24514554FBB9}" srcOrd="0" destOrd="0" presId="urn:microsoft.com/office/officeart/2005/8/layout/hList1"/>
    <dgm:cxn modelId="{C6B14763-CD89-495F-9756-9854419E3555}" type="presParOf" srcId="{2F2B3EEF-2FCC-4006-AD06-FA4B873A6531}" destId="{0FDE3AC5-D514-46C6-846B-6176E7A221B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58C4B-C551-4B74-B893-7DF8B767248E}">
      <dsp:nvSpPr>
        <dsp:cNvPr id="0" name=""/>
        <dsp:cNvSpPr/>
      </dsp:nvSpPr>
      <dsp:spPr>
        <a:xfrm>
          <a:off x="2571" y="319866"/>
          <a:ext cx="2507456"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IN" sz="2300" kern="1200" dirty="0"/>
            <a:t>Symbol</a:t>
          </a:r>
          <a:endParaRPr lang="en-US" sz="2300" kern="1200" dirty="0"/>
        </a:p>
      </dsp:txBody>
      <dsp:txXfrm>
        <a:off x="2571" y="319866"/>
        <a:ext cx="2507456" cy="662400"/>
      </dsp:txXfrm>
    </dsp:sp>
    <dsp:sp modelId="{A2EF528E-ADB5-4D68-9673-4ABB0CAA33C0}">
      <dsp:nvSpPr>
        <dsp:cNvPr id="0" name=""/>
        <dsp:cNvSpPr/>
      </dsp:nvSpPr>
      <dsp:spPr>
        <a:xfrm>
          <a:off x="2571" y="982266"/>
          <a:ext cx="2507456" cy="3223830"/>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Letter and numerals</a:t>
          </a:r>
          <a:endParaRPr lang="en-US" sz="2300" kern="1200" dirty="0"/>
        </a:p>
        <a:p>
          <a:pPr marL="228600" lvl="1" indent="-228600" algn="l" defTabSz="1022350">
            <a:lnSpc>
              <a:spcPct val="90000"/>
            </a:lnSpc>
            <a:spcBef>
              <a:spcPct val="0"/>
            </a:spcBef>
            <a:spcAft>
              <a:spcPct val="15000"/>
            </a:spcAft>
            <a:buChar char="•"/>
          </a:pPr>
          <a:r>
            <a:rPr lang="en-IN" sz="2300" kern="1200" dirty="0"/>
            <a:t>Parentheses()</a:t>
          </a:r>
          <a:endParaRPr lang="en-US" sz="2300" kern="1200" dirty="0"/>
        </a:p>
        <a:p>
          <a:pPr marL="228600" lvl="1" indent="-228600" algn="l" defTabSz="1022350">
            <a:lnSpc>
              <a:spcPct val="90000"/>
            </a:lnSpc>
            <a:spcBef>
              <a:spcPct val="0"/>
            </a:spcBef>
            <a:spcAft>
              <a:spcPct val="15000"/>
            </a:spcAft>
            <a:buChar char="•"/>
          </a:pPr>
          <a:endParaRPr lang="en-US" sz="2300" kern="1200" dirty="0"/>
        </a:p>
        <a:p>
          <a:pPr marL="228600" lvl="1" indent="-228600" algn="l" defTabSz="1022350">
            <a:lnSpc>
              <a:spcPct val="90000"/>
            </a:lnSpc>
            <a:spcBef>
              <a:spcPct val="0"/>
            </a:spcBef>
            <a:spcAft>
              <a:spcPct val="15000"/>
            </a:spcAft>
            <a:buChar char="•"/>
          </a:pPr>
          <a:r>
            <a:rPr lang="en-IN" sz="2300" kern="1200" dirty="0"/>
            <a:t>Arrow</a:t>
          </a:r>
          <a:r>
            <a:rPr lang="en-IN" sz="2300" kern="1200" dirty="0">
              <a:sym typeface="Wingdings" pitchFamily="2" charset="2"/>
            </a:rPr>
            <a:t></a:t>
          </a:r>
          <a:endParaRPr lang="en-US" sz="2300" kern="1200" dirty="0"/>
        </a:p>
        <a:p>
          <a:pPr marL="228600" lvl="1" indent="-228600" algn="l" defTabSz="1022350">
            <a:lnSpc>
              <a:spcPct val="90000"/>
            </a:lnSpc>
            <a:spcBef>
              <a:spcPct val="0"/>
            </a:spcBef>
            <a:spcAft>
              <a:spcPct val="15000"/>
            </a:spcAft>
            <a:buChar char="•"/>
          </a:pPr>
          <a:endParaRPr lang="en-US" sz="2300" kern="1200" dirty="0"/>
        </a:p>
        <a:p>
          <a:pPr marL="228600" lvl="1" indent="-228600" algn="l" defTabSz="1022350">
            <a:lnSpc>
              <a:spcPct val="90000"/>
            </a:lnSpc>
            <a:spcBef>
              <a:spcPct val="0"/>
            </a:spcBef>
            <a:spcAft>
              <a:spcPct val="15000"/>
            </a:spcAft>
            <a:buChar char="•"/>
          </a:pPr>
          <a:r>
            <a:rPr lang="en-IN" sz="2300" kern="1200" dirty="0"/>
            <a:t>Comma,</a:t>
          </a:r>
          <a:endParaRPr lang="en-US" sz="2300" kern="1200" dirty="0"/>
        </a:p>
      </dsp:txBody>
      <dsp:txXfrm>
        <a:off x="2571" y="982266"/>
        <a:ext cx="2507456" cy="3223830"/>
      </dsp:txXfrm>
    </dsp:sp>
    <dsp:sp modelId="{704CD287-FE41-4D68-9369-2D771364646B}">
      <dsp:nvSpPr>
        <dsp:cNvPr id="0" name=""/>
        <dsp:cNvSpPr/>
      </dsp:nvSpPr>
      <dsp:spPr>
        <a:xfrm>
          <a:off x="2861071" y="319866"/>
          <a:ext cx="2507456"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IN" sz="2300" kern="1200" dirty="0"/>
            <a:t>Description</a:t>
          </a:r>
          <a:endParaRPr lang="en-US" sz="2300" kern="1200" dirty="0"/>
        </a:p>
      </dsp:txBody>
      <dsp:txXfrm>
        <a:off x="2861071" y="319866"/>
        <a:ext cx="2507456" cy="662400"/>
      </dsp:txXfrm>
    </dsp:sp>
    <dsp:sp modelId="{7C00A06A-287D-4644-ABF4-5E5BD0ED0A81}">
      <dsp:nvSpPr>
        <dsp:cNvPr id="0" name=""/>
        <dsp:cNvSpPr/>
      </dsp:nvSpPr>
      <dsp:spPr>
        <a:xfrm>
          <a:off x="2861071" y="982266"/>
          <a:ext cx="2507456" cy="3223830"/>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Denotes a register.</a:t>
          </a:r>
          <a:endParaRPr lang="en-US" sz="2300" kern="1200" dirty="0"/>
        </a:p>
        <a:p>
          <a:pPr marL="228600" lvl="1" indent="-228600" algn="l" defTabSz="1022350">
            <a:lnSpc>
              <a:spcPct val="90000"/>
            </a:lnSpc>
            <a:spcBef>
              <a:spcPct val="0"/>
            </a:spcBef>
            <a:spcAft>
              <a:spcPct val="15000"/>
            </a:spcAft>
            <a:buChar char="•"/>
          </a:pPr>
          <a:r>
            <a:rPr lang="en-IN" sz="2300" kern="1200" dirty="0"/>
            <a:t>Denotes a part of register.</a:t>
          </a:r>
          <a:endParaRPr lang="en-US" sz="2300" kern="1200" dirty="0"/>
        </a:p>
        <a:p>
          <a:pPr marL="228600" lvl="1" indent="-228600" algn="l" defTabSz="1022350">
            <a:lnSpc>
              <a:spcPct val="90000"/>
            </a:lnSpc>
            <a:spcBef>
              <a:spcPct val="0"/>
            </a:spcBef>
            <a:spcAft>
              <a:spcPct val="15000"/>
            </a:spcAft>
            <a:buChar char="•"/>
          </a:pPr>
          <a:r>
            <a:rPr lang="en-IN" sz="2300" kern="1200" dirty="0"/>
            <a:t>Denotes transfer of information.</a:t>
          </a:r>
          <a:endParaRPr lang="en-US" sz="2300" kern="1200" dirty="0"/>
        </a:p>
        <a:p>
          <a:pPr marL="228600" lvl="1" indent="-228600" algn="l" defTabSz="1022350">
            <a:lnSpc>
              <a:spcPct val="90000"/>
            </a:lnSpc>
            <a:spcBef>
              <a:spcPct val="0"/>
            </a:spcBef>
            <a:spcAft>
              <a:spcPct val="15000"/>
            </a:spcAft>
            <a:buChar char="•"/>
          </a:pPr>
          <a:r>
            <a:rPr lang="en-IN" sz="2300" kern="1200" dirty="0"/>
            <a:t>Separates two microoperation.</a:t>
          </a:r>
          <a:endParaRPr lang="en-US" sz="2300" kern="1200" dirty="0"/>
        </a:p>
      </dsp:txBody>
      <dsp:txXfrm>
        <a:off x="2861071" y="982266"/>
        <a:ext cx="2507456" cy="3223830"/>
      </dsp:txXfrm>
    </dsp:sp>
    <dsp:sp modelId="{A83BD65D-BEE1-41FE-B3E5-24514554FBB9}">
      <dsp:nvSpPr>
        <dsp:cNvPr id="0" name=""/>
        <dsp:cNvSpPr/>
      </dsp:nvSpPr>
      <dsp:spPr>
        <a:xfrm>
          <a:off x="5719571" y="319866"/>
          <a:ext cx="2507456"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IN" sz="2300" kern="1200" dirty="0"/>
            <a:t>Example</a:t>
          </a:r>
          <a:endParaRPr lang="en-US" sz="2300" kern="1200" dirty="0"/>
        </a:p>
      </dsp:txBody>
      <dsp:txXfrm>
        <a:off x="5719571" y="319866"/>
        <a:ext cx="2507456" cy="662400"/>
      </dsp:txXfrm>
    </dsp:sp>
    <dsp:sp modelId="{0FDE3AC5-D514-46C6-846B-6176E7A221B9}">
      <dsp:nvSpPr>
        <dsp:cNvPr id="0" name=""/>
        <dsp:cNvSpPr/>
      </dsp:nvSpPr>
      <dsp:spPr>
        <a:xfrm>
          <a:off x="5719571" y="982266"/>
          <a:ext cx="2507456" cy="3223830"/>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MAR,R2</a:t>
          </a:r>
          <a:endParaRPr lang="en-US" sz="2300" kern="1200" dirty="0"/>
        </a:p>
        <a:p>
          <a:pPr marL="228600" lvl="1" indent="-228600" algn="l" defTabSz="1022350">
            <a:lnSpc>
              <a:spcPct val="90000"/>
            </a:lnSpc>
            <a:spcBef>
              <a:spcPct val="0"/>
            </a:spcBef>
            <a:spcAft>
              <a:spcPct val="15000"/>
            </a:spcAft>
            <a:buChar char="•"/>
          </a:pPr>
          <a:endParaRPr lang="en-US" sz="2300" kern="1200" dirty="0"/>
        </a:p>
        <a:p>
          <a:pPr marL="228600" lvl="1" indent="-228600" algn="l" defTabSz="1022350">
            <a:lnSpc>
              <a:spcPct val="90000"/>
            </a:lnSpc>
            <a:spcBef>
              <a:spcPct val="0"/>
            </a:spcBef>
            <a:spcAft>
              <a:spcPct val="15000"/>
            </a:spcAft>
            <a:buChar char="•"/>
          </a:pPr>
          <a:r>
            <a:rPr lang="en-IN" sz="2300" kern="1200" dirty="0"/>
            <a:t>R2(0-7),R2(L)</a:t>
          </a:r>
          <a:endParaRPr lang="en-US" sz="2300" kern="1200" dirty="0"/>
        </a:p>
        <a:p>
          <a:pPr marL="228600" lvl="1" indent="-228600" algn="l" defTabSz="1022350">
            <a:lnSpc>
              <a:spcPct val="90000"/>
            </a:lnSpc>
            <a:spcBef>
              <a:spcPct val="0"/>
            </a:spcBef>
            <a:spcAft>
              <a:spcPct val="15000"/>
            </a:spcAft>
            <a:buChar char="•"/>
          </a:pPr>
          <a:endParaRPr lang="en-US" sz="2300" kern="1200" dirty="0"/>
        </a:p>
        <a:p>
          <a:pPr marL="228600" lvl="1" indent="-228600" algn="l" defTabSz="1022350">
            <a:lnSpc>
              <a:spcPct val="90000"/>
            </a:lnSpc>
            <a:spcBef>
              <a:spcPct val="0"/>
            </a:spcBef>
            <a:spcAft>
              <a:spcPct val="15000"/>
            </a:spcAft>
            <a:buChar char="•"/>
          </a:pPr>
          <a:r>
            <a:rPr lang="en-IN" sz="2300" kern="1200" dirty="0"/>
            <a:t>R2</a:t>
          </a:r>
          <a:r>
            <a:rPr lang="en-IN" sz="2300" kern="1200" dirty="0">
              <a:sym typeface="Wingdings" pitchFamily="2" charset="2"/>
            </a:rPr>
            <a:t>R1</a:t>
          </a:r>
          <a:endParaRPr lang="en-US" sz="2300" kern="1200" dirty="0"/>
        </a:p>
        <a:p>
          <a:pPr marL="228600" lvl="1" indent="-228600" algn="l" defTabSz="1022350">
            <a:lnSpc>
              <a:spcPct val="90000"/>
            </a:lnSpc>
            <a:spcBef>
              <a:spcPct val="0"/>
            </a:spcBef>
            <a:spcAft>
              <a:spcPct val="15000"/>
            </a:spcAft>
            <a:buChar char="•"/>
          </a:pPr>
          <a:endParaRPr lang="en-US" sz="2300" kern="1200" dirty="0"/>
        </a:p>
        <a:p>
          <a:pPr marL="228600" lvl="1" indent="-228600" algn="l" defTabSz="1022350">
            <a:lnSpc>
              <a:spcPct val="90000"/>
            </a:lnSpc>
            <a:spcBef>
              <a:spcPct val="0"/>
            </a:spcBef>
            <a:spcAft>
              <a:spcPct val="15000"/>
            </a:spcAft>
            <a:buChar char="•"/>
          </a:pPr>
          <a:r>
            <a:rPr lang="en-IN" sz="2300" kern="1200" dirty="0"/>
            <a:t>R2</a:t>
          </a:r>
          <a:r>
            <a:rPr lang="en-IN" sz="2300" kern="1200" dirty="0">
              <a:sym typeface="Wingdings" pitchFamily="2" charset="2"/>
            </a:rPr>
            <a:t>R1,R1,R3</a:t>
          </a:r>
          <a:endParaRPr lang="en-US" sz="2300" kern="1200" dirty="0"/>
        </a:p>
      </dsp:txBody>
      <dsp:txXfrm>
        <a:off x="5719571" y="982266"/>
        <a:ext cx="2507456" cy="32238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6E35A-0BE8-4565-A9E8-890263D738CC}" type="datetimeFigureOut">
              <a:rPr lang="en-IN" smtClean="0"/>
              <a:t>05-06-2021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B22E9-3173-4F6F-9563-AD46EAB63565}" type="slidenum">
              <a:rPr lang="en-IN" smtClean="0"/>
              <a:t>‹#›</a:t>
            </a:fld>
            <a:endParaRPr lang="en-IN"/>
          </a:p>
        </p:txBody>
      </p:sp>
    </p:spTree>
    <p:extLst>
      <p:ext uri="{BB962C8B-B14F-4D97-AF65-F5344CB8AC3E}">
        <p14:creationId xmlns:p14="http://schemas.microsoft.com/office/powerpoint/2010/main" val="1873497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eb5f25f4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eb5f25f4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eb5f25f41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eb5f25f4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eb5f25f41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eb5f25f4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24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eb5f25f41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eb5f25f4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29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eb5f25f41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eb5f25f4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2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eb5f25f41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eb5f25f41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5f25f4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5f25f4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5f25f4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5f25f4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eb5f25f41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eb5f25f41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eb5f25f41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eb5f25f41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eb5f25f41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eb5f25f41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09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eb5f25f4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eb5f25f4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deb5f25f41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deb5f25f41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B13520E-494B-4720-A1DE-2B2DF704D9B2}" type="datetimeFigureOut">
              <a:rPr lang="en-IN" smtClean="0"/>
              <a:t>05-06-2021</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8D9A46D-AEE0-45A7-A425-2CB860FEF38E}"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952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3520E-494B-4720-A1DE-2B2DF704D9B2}"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342241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3520E-494B-4720-A1DE-2B2DF704D9B2}"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11893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3520E-494B-4720-A1DE-2B2DF704D9B2}"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349026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B13520E-494B-4720-A1DE-2B2DF704D9B2}" type="datetimeFigureOut">
              <a:rPr lang="en-IN" smtClean="0"/>
              <a:t>05-06-2021</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8D9A46D-AEE0-45A7-A425-2CB860FEF38E}"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088154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3520E-494B-4720-A1DE-2B2DF704D9B2}"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6511894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3520E-494B-4720-A1DE-2B2DF704D9B2}"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19453840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3520E-494B-4720-A1DE-2B2DF704D9B2}"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99227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3520E-494B-4720-A1DE-2B2DF704D9B2}"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201261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B13520E-494B-4720-A1DE-2B2DF704D9B2}" type="datetimeFigureOut">
              <a:rPr lang="en-IN" smtClean="0"/>
              <a:t>05-06-2021</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F8D9A46D-AEE0-45A7-A425-2CB860FEF38E}"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300822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B13520E-494B-4720-A1DE-2B2DF704D9B2}" type="datetimeFigureOut">
              <a:rPr lang="en-IN" smtClean="0"/>
              <a:t>05-06-2021</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F8D9A46D-AEE0-45A7-A425-2CB860FEF38E}" type="slidenum">
              <a:rPr lang="en-IN" smtClean="0"/>
              <a:t>‹#›</a:t>
            </a:fld>
            <a:endParaRPr lang="en-IN"/>
          </a:p>
        </p:txBody>
      </p:sp>
    </p:spTree>
    <p:extLst>
      <p:ext uri="{BB962C8B-B14F-4D97-AF65-F5344CB8AC3E}">
        <p14:creationId xmlns:p14="http://schemas.microsoft.com/office/powerpoint/2010/main" val="53442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B13520E-494B-4720-A1DE-2B2DF704D9B2}" type="datetimeFigureOut">
              <a:rPr lang="en-IN" smtClean="0"/>
              <a:t>05-06-2021</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8D9A46D-AEE0-45A7-A425-2CB860FEF38E}"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514038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F025-3F9B-4D97-840F-88F97A8A45EC}"/>
              </a:ext>
            </a:extLst>
          </p:cNvPr>
          <p:cNvSpPr>
            <a:spLocks noGrp="1"/>
          </p:cNvSpPr>
          <p:nvPr>
            <p:ph type="ctrTitle"/>
          </p:nvPr>
        </p:nvSpPr>
        <p:spPr>
          <a:xfrm>
            <a:off x="1078523" y="881550"/>
            <a:ext cx="10318418" cy="4394988"/>
          </a:xfrm>
        </p:spPr>
        <p:txBody>
          <a:bodyPr/>
          <a:lstStyle/>
          <a:p>
            <a:r>
              <a:rPr lang="en-US" sz="8800" dirty="0"/>
              <a:t>REGISTER TRANSFER AND MICROOPERATIONS</a:t>
            </a:r>
            <a:endParaRPr lang="en-IN" sz="8800" dirty="0"/>
          </a:p>
        </p:txBody>
      </p:sp>
      <p:sp>
        <p:nvSpPr>
          <p:cNvPr id="3" name="Subtitle 2">
            <a:extLst>
              <a:ext uri="{FF2B5EF4-FFF2-40B4-BE49-F238E27FC236}">
                <a16:creationId xmlns:a16="http://schemas.microsoft.com/office/drawing/2014/main" id="{FFB2E059-3643-45AE-B65A-EFF1339AE961}"/>
              </a:ext>
            </a:extLst>
          </p:cNvPr>
          <p:cNvSpPr>
            <a:spLocks noGrp="1"/>
          </p:cNvSpPr>
          <p:nvPr>
            <p:ph type="subTitle" idx="1"/>
          </p:nvPr>
        </p:nvSpPr>
        <p:spPr>
          <a:xfrm>
            <a:off x="2889602" y="5276538"/>
            <a:ext cx="8898432" cy="1414957"/>
          </a:xfrm>
        </p:spPr>
        <p:txBody>
          <a:bodyPr>
            <a:normAutofit/>
          </a:bodyPr>
          <a:lstStyle/>
          <a:p>
            <a:pPr algn="r"/>
            <a:r>
              <a:rPr lang="en-US" dirty="0"/>
              <a:t>ABHISHEK KUMAR(2K19/CO/020)</a:t>
            </a:r>
          </a:p>
          <a:p>
            <a:pPr algn="r"/>
            <a:r>
              <a:rPr lang="en-US" dirty="0"/>
              <a:t>ABHISHEK KUMAR Singh(2K19/CO/021)</a:t>
            </a:r>
          </a:p>
          <a:p>
            <a:pPr algn="r"/>
            <a:r>
              <a:rPr lang="en-US" dirty="0"/>
              <a:t>ABHISHEK Sharma(2K19/CO/023)</a:t>
            </a:r>
          </a:p>
          <a:p>
            <a:pPr algn="r"/>
            <a:endParaRPr lang="en-US" dirty="0"/>
          </a:p>
        </p:txBody>
      </p:sp>
    </p:spTree>
    <p:extLst>
      <p:ext uri="{BB962C8B-B14F-4D97-AF65-F5344CB8AC3E}">
        <p14:creationId xmlns:p14="http://schemas.microsoft.com/office/powerpoint/2010/main" val="89634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PU Organization"/>
          <p:cNvPicPr>
            <a:picLocks noChangeAspect="1" noChangeArrowheads="1"/>
          </p:cNvPicPr>
          <p:nvPr/>
        </p:nvPicPr>
        <p:blipFill>
          <a:blip r:embed="rId2"/>
          <a:srcRect/>
          <a:stretch>
            <a:fillRect/>
          </a:stretch>
        </p:blipFill>
        <p:spPr bwMode="auto">
          <a:xfrm>
            <a:off x="3555121" y="759595"/>
            <a:ext cx="5081757" cy="492619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 TRANSFER IN RTL</a:t>
            </a:r>
          </a:p>
        </p:txBody>
      </p:sp>
      <p:sp>
        <p:nvSpPr>
          <p:cNvPr id="5" name="Content Placeholder 4"/>
          <p:cNvSpPr>
            <a:spLocks noGrp="1"/>
          </p:cNvSpPr>
          <p:nvPr>
            <p:ph idx="1"/>
          </p:nvPr>
        </p:nvSpPr>
        <p:spPr>
          <a:xfrm>
            <a:off x="1251678" y="1874517"/>
            <a:ext cx="10178322" cy="3593591"/>
          </a:xfrm>
        </p:spPr>
        <p:txBody>
          <a:bodyPr>
            <a:normAutofit/>
          </a:bodyPr>
          <a:lstStyle/>
          <a:p>
            <a:r>
              <a:rPr lang="en-US" sz="2800" dirty="0"/>
              <a:t>Depending on whether the bus is to be mentioned explicitly or not, register transfer can be indicated as either</a:t>
            </a:r>
          </a:p>
          <a:p>
            <a:pPr>
              <a:buNone/>
            </a:pPr>
            <a:r>
              <a:rPr lang="en-IN" sz="2800" dirty="0"/>
              <a:t>           </a:t>
            </a:r>
            <a:r>
              <a:rPr lang="en-US" sz="2800" dirty="0"/>
              <a:t>R2</a:t>
            </a:r>
            <a:r>
              <a:rPr lang="en-US" sz="2800" dirty="0">
                <a:sym typeface="Wingdings" pitchFamily="2" charset="2"/>
              </a:rPr>
              <a:t></a:t>
            </a:r>
            <a:r>
              <a:rPr lang="en-US" sz="2800" dirty="0"/>
              <a:t>R1  or         </a:t>
            </a:r>
          </a:p>
          <a:p>
            <a:pPr>
              <a:buNone/>
            </a:pPr>
            <a:r>
              <a:rPr lang="en-US" sz="2800" dirty="0"/>
              <a:t>           BUS</a:t>
            </a:r>
            <a:r>
              <a:rPr lang="en-US" sz="2800" dirty="0">
                <a:sym typeface="Wingdings" pitchFamily="2" charset="2"/>
              </a:rPr>
              <a:t></a:t>
            </a:r>
            <a:r>
              <a:rPr lang="en-US" sz="2800" dirty="0"/>
              <a:t>R1,R2</a:t>
            </a:r>
            <a:r>
              <a:rPr lang="en-US" sz="2800" dirty="0">
                <a:sym typeface="Wingdings" pitchFamily="2" charset="2"/>
              </a:rPr>
              <a:t></a:t>
            </a:r>
            <a:r>
              <a:rPr lang="en-US" sz="2800" dirty="0"/>
              <a:t>BUS </a:t>
            </a:r>
          </a:p>
          <a:p>
            <a:pPr>
              <a:buNone/>
            </a:pPr>
            <a:r>
              <a:rPr lang="en-US" sz="2800" dirty="0"/>
              <a:t>   In the former case the bus is implicit ,but in the latter, it is explicitly indicated.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TRANSFER</a:t>
            </a:r>
          </a:p>
        </p:txBody>
      </p:sp>
      <p:sp>
        <p:nvSpPr>
          <p:cNvPr id="3" name="Content Placeholder 2"/>
          <p:cNvSpPr>
            <a:spLocks noGrp="1"/>
          </p:cNvSpPr>
          <p:nvPr>
            <p:ph idx="1"/>
          </p:nvPr>
        </p:nvSpPr>
        <p:spPr/>
        <p:txBody>
          <a:bodyPr>
            <a:normAutofit/>
          </a:bodyPr>
          <a:lstStyle/>
          <a:p>
            <a:r>
              <a:rPr lang="en-US" sz="2800" dirty="0"/>
              <a:t>Collectively, the memory is viewed at the register level as a device. </a:t>
            </a:r>
          </a:p>
          <a:p>
            <a:r>
              <a:rPr lang="en-US" sz="2800" dirty="0"/>
              <a:t>Since it contains multiple locations, we must specify which address in memory we will be using. </a:t>
            </a:r>
          </a:p>
          <a:p>
            <a:r>
              <a:rPr lang="en-US" sz="2800" dirty="0"/>
              <a:t>This is done by indexing memory reference.</a:t>
            </a:r>
          </a:p>
          <a:p>
            <a:r>
              <a:rPr lang="en-US" sz="2800" dirty="0"/>
              <a:t> The memory address register(MAR or 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405" y="1164286"/>
            <a:ext cx="10178322" cy="5183479"/>
          </a:xfrm>
        </p:spPr>
        <p:txBody>
          <a:bodyPr>
            <a:normAutofit/>
          </a:bodyPr>
          <a:lstStyle/>
          <a:p>
            <a:pPr>
              <a:buNone/>
            </a:pPr>
            <a:r>
              <a:rPr lang="en-US" sz="3200" dirty="0"/>
              <a:t>When memory is accessed , the contents of the MAR get sent to the memory unit’s address lines.</a:t>
            </a:r>
          </a:p>
          <a:p>
            <a:pPr>
              <a:buNone/>
            </a:pPr>
            <a:r>
              <a:rPr lang="en-IN" sz="3200" dirty="0"/>
              <a:t> </a:t>
            </a:r>
            <a:endParaRPr lang="en-US" sz="3200" dirty="0"/>
          </a:p>
        </p:txBody>
      </p:sp>
      <p:sp>
        <p:nvSpPr>
          <p:cNvPr id="4" name="Rectangle 3"/>
          <p:cNvSpPr/>
          <p:nvPr/>
        </p:nvSpPr>
        <p:spPr>
          <a:xfrm>
            <a:off x="2738414" y="3571876"/>
            <a:ext cx="112871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a:t>
            </a:r>
            <a:endParaRPr lang="en-US" dirty="0"/>
          </a:p>
        </p:txBody>
      </p:sp>
      <p:sp>
        <p:nvSpPr>
          <p:cNvPr id="5" name="Rectangle 4"/>
          <p:cNvSpPr/>
          <p:nvPr/>
        </p:nvSpPr>
        <p:spPr>
          <a:xfrm>
            <a:off x="4952992" y="3286124"/>
            <a:ext cx="2071702"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MEMORY</a:t>
            </a:r>
          </a:p>
          <a:p>
            <a:pPr algn="ctr"/>
            <a:r>
              <a:rPr lang="en-IN" dirty="0"/>
              <a:t>UNIT</a:t>
            </a:r>
            <a:endParaRPr lang="en-US" dirty="0"/>
          </a:p>
        </p:txBody>
      </p:sp>
      <p:cxnSp>
        <p:nvCxnSpPr>
          <p:cNvPr id="9" name="Straight Arrow Connector 8"/>
          <p:cNvCxnSpPr>
            <a:stCxn id="4" idx="3"/>
            <a:endCxn id="4" idx="3"/>
          </p:cNvCxnSpPr>
          <p:nvPr/>
        </p:nvCxnSpPr>
        <p:spPr>
          <a:xfrm>
            <a:off x="3867128" y="3929066"/>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1"/>
          </p:cNvCxnSpPr>
          <p:nvPr/>
        </p:nvCxnSpPr>
        <p:spPr>
          <a:xfrm>
            <a:off x="3867128" y="3929066"/>
            <a:ext cx="10858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024430" y="500063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6096000" y="500063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7024694" y="3571876"/>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7024694" y="4286256"/>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5AFC1F-C373-488C-9C84-3917DAE14A22}"/>
              </a:ext>
            </a:extLst>
          </p:cNvPr>
          <p:cNvSpPr txBox="1"/>
          <p:nvPr/>
        </p:nvSpPr>
        <p:spPr>
          <a:xfrm>
            <a:off x="6600056" y="4869160"/>
            <a:ext cx="995348" cy="369332"/>
          </a:xfrm>
          <a:prstGeom prst="rect">
            <a:avLst/>
          </a:prstGeom>
          <a:noFill/>
        </p:spPr>
        <p:txBody>
          <a:bodyPr wrap="square" rtlCol="0">
            <a:spAutoFit/>
          </a:bodyPr>
          <a:lstStyle/>
          <a:p>
            <a:r>
              <a:rPr lang="en-US" dirty="0"/>
              <a:t>Data in</a:t>
            </a:r>
            <a:endParaRPr lang="en-IN" dirty="0"/>
          </a:p>
        </p:txBody>
      </p:sp>
      <p:sp>
        <p:nvSpPr>
          <p:cNvPr id="13" name="TextBox 12">
            <a:extLst>
              <a:ext uri="{FF2B5EF4-FFF2-40B4-BE49-F238E27FC236}">
                <a16:creationId xmlns:a16="http://schemas.microsoft.com/office/drawing/2014/main" id="{6E668D9C-561D-49C9-BCEB-729BA4447C72}"/>
              </a:ext>
            </a:extLst>
          </p:cNvPr>
          <p:cNvSpPr txBox="1"/>
          <p:nvPr/>
        </p:nvSpPr>
        <p:spPr>
          <a:xfrm>
            <a:off x="5416218" y="4888469"/>
            <a:ext cx="995348" cy="646331"/>
          </a:xfrm>
          <a:prstGeom prst="rect">
            <a:avLst/>
          </a:prstGeom>
          <a:noFill/>
        </p:spPr>
        <p:txBody>
          <a:bodyPr wrap="square" rtlCol="0">
            <a:spAutoFit/>
          </a:bodyPr>
          <a:lstStyle/>
          <a:p>
            <a:r>
              <a:rPr lang="en-US" dirty="0"/>
              <a:t>Data out</a:t>
            </a:r>
            <a:endParaRPr lang="en-IN" dirty="0"/>
          </a:p>
        </p:txBody>
      </p:sp>
      <p:sp>
        <p:nvSpPr>
          <p:cNvPr id="7" name="TextBox 6">
            <a:extLst>
              <a:ext uri="{FF2B5EF4-FFF2-40B4-BE49-F238E27FC236}">
                <a16:creationId xmlns:a16="http://schemas.microsoft.com/office/drawing/2014/main" id="{D9F09126-976E-4C4D-BB36-E8B1916A9819}"/>
              </a:ext>
            </a:extLst>
          </p:cNvPr>
          <p:cNvSpPr txBox="1"/>
          <p:nvPr/>
        </p:nvSpPr>
        <p:spPr>
          <a:xfrm>
            <a:off x="7123988" y="3756026"/>
            <a:ext cx="1601592" cy="369332"/>
          </a:xfrm>
          <a:prstGeom prst="rect">
            <a:avLst/>
          </a:prstGeom>
          <a:noFill/>
        </p:spPr>
        <p:txBody>
          <a:bodyPr wrap="none" rtlCol="0">
            <a:spAutoFit/>
          </a:bodyPr>
          <a:lstStyle/>
          <a:p>
            <a:r>
              <a:rPr lang="en-US" dirty="0"/>
              <a:t>Read and write</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08E7-4E93-43C4-B326-872CF8BD7FEB}"/>
              </a:ext>
            </a:extLst>
          </p:cNvPr>
          <p:cNvSpPr>
            <a:spLocks noGrp="1"/>
          </p:cNvSpPr>
          <p:nvPr>
            <p:ph type="title"/>
          </p:nvPr>
        </p:nvSpPr>
        <p:spPr>
          <a:xfrm>
            <a:off x="3017846" y="747084"/>
            <a:ext cx="8292579" cy="4064627"/>
          </a:xfrm>
        </p:spPr>
        <p:txBody>
          <a:bodyPr/>
          <a:lstStyle/>
          <a:p>
            <a:pPr algn="ctr"/>
            <a:r>
              <a:rPr lang="en-IN" b="1" dirty="0"/>
              <a:t>Shift Registers</a:t>
            </a:r>
            <a:endParaRPr lang="en-IN" dirty="0"/>
          </a:p>
        </p:txBody>
      </p:sp>
    </p:spTree>
    <p:extLst>
      <p:ext uri="{BB962C8B-B14F-4D97-AF65-F5344CB8AC3E}">
        <p14:creationId xmlns:p14="http://schemas.microsoft.com/office/powerpoint/2010/main" val="176579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4070-DC41-4F5E-A4B0-CABAF7D04D36}"/>
              </a:ext>
            </a:extLst>
          </p:cNvPr>
          <p:cNvSpPr>
            <a:spLocks noGrp="1"/>
          </p:cNvSpPr>
          <p:nvPr>
            <p:ph type="title"/>
          </p:nvPr>
        </p:nvSpPr>
        <p:spPr/>
        <p:txBody>
          <a:bodyPr/>
          <a:lstStyle/>
          <a:p>
            <a:r>
              <a:rPr lang="en-US" dirty="0"/>
              <a:t>What is </a:t>
            </a:r>
            <a:r>
              <a:rPr lang="en-IN" b="1" dirty="0"/>
              <a:t>Shift Registers?</a:t>
            </a:r>
            <a:endParaRPr lang="en-IN" dirty="0"/>
          </a:p>
        </p:txBody>
      </p:sp>
      <p:sp>
        <p:nvSpPr>
          <p:cNvPr id="3" name="TextBox 2">
            <a:extLst>
              <a:ext uri="{FF2B5EF4-FFF2-40B4-BE49-F238E27FC236}">
                <a16:creationId xmlns:a16="http://schemas.microsoft.com/office/drawing/2014/main" id="{A292DEEE-17DF-4E6D-AF8C-60D4F560B25C}"/>
              </a:ext>
            </a:extLst>
          </p:cNvPr>
          <p:cNvSpPr txBox="1"/>
          <p:nvPr/>
        </p:nvSpPr>
        <p:spPr>
          <a:xfrm>
            <a:off x="1110425" y="1469035"/>
            <a:ext cx="10491961" cy="4154984"/>
          </a:xfrm>
          <a:prstGeom prst="rect">
            <a:avLst/>
          </a:prstGeom>
          <a:noFill/>
        </p:spPr>
        <p:txBody>
          <a:bodyPr wrap="square" numCol="2" rtlCol="0">
            <a:spAutoFit/>
          </a:bodyPr>
          <a:lstStyle/>
          <a:p>
            <a:pPr marL="285750" indent="-285750">
              <a:buFont typeface="Wingdings" panose="05000000000000000000" pitchFamily="2" charset="2"/>
              <a:buChar char="q"/>
            </a:pPr>
            <a:r>
              <a:rPr lang="en-US" sz="2400" dirty="0"/>
              <a:t>Flip flops can be used to store a single bit of binary data (1or 0). N flip flops are to be connected in an order to store n bits of data.</a:t>
            </a:r>
          </a:p>
          <a:p>
            <a:pPr marL="285750" indent="-285750">
              <a:buFont typeface="Wingdings" panose="05000000000000000000" pitchFamily="2" charset="2"/>
              <a:buChar char="q"/>
            </a:pPr>
            <a:r>
              <a:rPr lang="en-US" sz="2400" dirty="0"/>
              <a:t>Register is a group of flip flops connected in series used to store multiple bits of data.</a:t>
            </a:r>
          </a:p>
          <a:p>
            <a:pPr marL="285750" indent="-285750">
              <a:buFont typeface="Wingdings" panose="05000000000000000000" pitchFamily="2" charset="2"/>
              <a:buChar char="q"/>
            </a:pPr>
            <a:r>
              <a:rPr lang="en-US" sz="2400" dirty="0"/>
              <a:t>The information stored within these registers can be transferred with the help of </a:t>
            </a:r>
            <a:r>
              <a:rPr lang="en-US" sz="2400" b="1" dirty="0"/>
              <a:t>shift registers</a:t>
            </a:r>
            <a:r>
              <a:rPr lang="en-US" sz="2400" dirty="0"/>
              <a:t>. </a:t>
            </a:r>
          </a:p>
          <a:p>
            <a:pPr marL="285750" indent="-285750">
              <a:buFont typeface="Wingdings" panose="05000000000000000000" pitchFamily="2" charset="2"/>
              <a:buChar char="q"/>
            </a:pPr>
            <a:r>
              <a:rPr lang="en-US" sz="2400" dirty="0"/>
              <a:t>Shift Register is a group of flip flops used to store multiple bits of data. The bits stored in such registers can be made to move within the registers and in/out of the registers by applying clock pulses.</a:t>
            </a:r>
          </a:p>
          <a:p>
            <a:pPr marL="285750" indent="-285750">
              <a:buFont typeface="Wingdings" panose="05000000000000000000" pitchFamily="2" charset="2"/>
              <a:buChar char="q"/>
            </a:pPr>
            <a:r>
              <a:rPr lang="en-US" sz="2400" dirty="0"/>
              <a:t>For example, in SR flip flop if the input is (0,0) the value in the flip flop remains unchanged, which acts as memory but if we apply clock plus and change its input, its value gets changed. This property is used in shift registers.</a:t>
            </a:r>
          </a:p>
        </p:txBody>
      </p:sp>
    </p:spTree>
    <p:extLst>
      <p:ext uri="{BB962C8B-B14F-4D97-AF65-F5344CB8AC3E}">
        <p14:creationId xmlns:p14="http://schemas.microsoft.com/office/powerpoint/2010/main" val="3728925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C9D5A-CF96-4BEB-8FDC-C18D68C2A830}"/>
              </a:ext>
            </a:extLst>
          </p:cNvPr>
          <p:cNvSpPr txBox="1"/>
          <p:nvPr/>
        </p:nvSpPr>
        <p:spPr>
          <a:xfrm>
            <a:off x="625581" y="780863"/>
            <a:ext cx="6597748" cy="415498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The registers which will shift the bits to left are called “Shift left registers”.</a:t>
            </a:r>
            <a:br>
              <a:rPr lang="en-US" sz="2400" dirty="0"/>
            </a:br>
            <a:r>
              <a:rPr lang="en-US" sz="2400" dirty="0"/>
              <a:t>The registers which will shift the bits to right are called “Shift right registers”.</a:t>
            </a:r>
          </a:p>
          <a:p>
            <a:pPr marL="285750" indent="-285750" fontAlgn="base">
              <a:lnSpc>
                <a:spcPct val="200000"/>
              </a:lnSpc>
              <a:buFont typeface="Wingdings" panose="05000000000000000000" pitchFamily="2" charset="2"/>
              <a:buChar char="q"/>
            </a:pPr>
            <a:r>
              <a:rPr lang="en-US" sz="2400" dirty="0"/>
              <a:t>Shift registers are basically of 4 types. These are:</a:t>
            </a:r>
          </a:p>
          <a:p>
            <a:pPr marL="342900" indent="-342900" fontAlgn="base">
              <a:buFont typeface="+mj-lt"/>
              <a:buAutoNum type="arabicPeriod"/>
            </a:pPr>
            <a:r>
              <a:rPr lang="en-US" sz="2400" dirty="0"/>
              <a:t>Serial In Serial Out shift register</a:t>
            </a:r>
          </a:p>
          <a:p>
            <a:pPr marL="342900" indent="-342900" fontAlgn="base">
              <a:buFont typeface="+mj-lt"/>
              <a:buAutoNum type="arabicPeriod"/>
            </a:pPr>
            <a:r>
              <a:rPr lang="en-US" sz="2400" dirty="0"/>
              <a:t>Serial In parallel Out shift register</a:t>
            </a:r>
          </a:p>
          <a:p>
            <a:pPr marL="342900" indent="-342900" fontAlgn="base">
              <a:buFont typeface="+mj-lt"/>
              <a:buAutoNum type="arabicPeriod"/>
            </a:pPr>
            <a:r>
              <a:rPr lang="en-US" sz="2400" dirty="0"/>
              <a:t>Parallel In Serial Out shift register</a:t>
            </a:r>
          </a:p>
          <a:p>
            <a:pPr marL="342900" indent="-342900" fontAlgn="base">
              <a:buFont typeface="+mj-lt"/>
              <a:buAutoNum type="arabicPeriod"/>
            </a:pPr>
            <a:r>
              <a:rPr lang="en-US" sz="2400" dirty="0"/>
              <a:t>Parallel In parallel Out shift register</a:t>
            </a:r>
          </a:p>
          <a:p>
            <a:pPr marL="285750" indent="-285750">
              <a:buFont typeface="Wingdings" panose="05000000000000000000" pitchFamily="2" charset="2"/>
              <a:buChar char="q"/>
            </a:pPr>
            <a:endParaRPr lang="en-IN" sz="2400" dirty="0"/>
          </a:p>
        </p:txBody>
      </p:sp>
      <p:pic>
        <p:nvPicPr>
          <p:cNvPr id="7" name="Picture 6">
            <a:extLst>
              <a:ext uri="{FF2B5EF4-FFF2-40B4-BE49-F238E27FC236}">
                <a16:creationId xmlns:a16="http://schemas.microsoft.com/office/drawing/2014/main" id="{46B23541-22F6-4802-BECE-A86C13D69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006" y="1092533"/>
            <a:ext cx="4286250" cy="1285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0A28EE3F-C22A-4466-A86F-2FF410E21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751007" y="3988133"/>
            <a:ext cx="4286249" cy="1285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970FCC88-5DD3-42E4-91F3-4A2CAEDB969D}"/>
              </a:ext>
            </a:extLst>
          </p:cNvPr>
          <p:cNvSpPr txBox="1"/>
          <p:nvPr/>
        </p:nvSpPr>
        <p:spPr>
          <a:xfrm>
            <a:off x="9383153" y="4881492"/>
            <a:ext cx="1322363" cy="400110"/>
          </a:xfrm>
          <a:prstGeom prst="rect">
            <a:avLst/>
          </a:prstGeom>
          <a:ln>
            <a:noFill/>
          </a:ln>
        </p:spPr>
        <p:style>
          <a:lnRef idx="0">
            <a:scrgbClr r="0" g="0" b="0"/>
          </a:lnRef>
          <a:fillRef idx="1001">
            <a:schemeClr val="lt1"/>
          </a:fillRef>
          <a:effectRef idx="0">
            <a:scrgbClr r="0" g="0" b="0"/>
          </a:effectRef>
          <a:fontRef idx="minor">
            <a:schemeClr val="accent2"/>
          </a:fontRef>
        </p:style>
        <p:txBody>
          <a:bodyPr wrap="square" rtlCol="0">
            <a:spAutoFit/>
          </a:bodyPr>
          <a:lstStyle/>
          <a:p>
            <a:r>
              <a:rPr lang="en-US" sz="2000" dirty="0">
                <a:solidFill>
                  <a:srgbClr val="FF0000"/>
                </a:solidFill>
              </a:rPr>
              <a:t>Data input</a:t>
            </a:r>
            <a:endParaRPr lang="en-IN" sz="2000" dirty="0">
              <a:solidFill>
                <a:srgbClr val="FF0000"/>
              </a:solidFill>
            </a:endParaRPr>
          </a:p>
        </p:txBody>
      </p:sp>
      <p:sp>
        <p:nvSpPr>
          <p:cNvPr id="12" name="TextBox 11">
            <a:extLst>
              <a:ext uri="{FF2B5EF4-FFF2-40B4-BE49-F238E27FC236}">
                <a16:creationId xmlns:a16="http://schemas.microsoft.com/office/drawing/2014/main" id="{CC941520-083E-41B2-8982-F6930FB7C91A}"/>
              </a:ext>
            </a:extLst>
          </p:cNvPr>
          <p:cNvSpPr txBox="1"/>
          <p:nvPr/>
        </p:nvSpPr>
        <p:spPr>
          <a:xfrm>
            <a:off x="8848871" y="4042398"/>
            <a:ext cx="764052" cy="246221"/>
          </a:xfrm>
          <a:prstGeom prst="rect">
            <a:avLst/>
          </a:prstGeom>
          <a:ln>
            <a:noFill/>
          </a:ln>
        </p:spPr>
        <p:style>
          <a:lnRef idx="0">
            <a:scrgbClr r="0" g="0" b="0"/>
          </a:lnRef>
          <a:fillRef idx="1001">
            <a:schemeClr val="lt1"/>
          </a:fillRef>
          <a:effectRef idx="0">
            <a:scrgbClr r="0" g="0" b="0"/>
          </a:effectRef>
          <a:fontRef idx="minor">
            <a:schemeClr val="accent2"/>
          </a:fontRef>
        </p:style>
        <p:txBody>
          <a:bodyPr wrap="square" rtlCol="0">
            <a:spAutoFit/>
          </a:bodyPr>
          <a:lstStyle/>
          <a:p>
            <a:r>
              <a:rPr lang="en-US" sz="1000" dirty="0">
                <a:solidFill>
                  <a:schemeClr val="tx2">
                    <a:lumMod val="50000"/>
                    <a:lumOff val="50000"/>
                  </a:schemeClr>
                </a:solidFill>
              </a:rPr>
              <a:t>Flip flop1</a:t>
            </a:r>
            <a:endParaRPr lang="en-IN" sz="1000" dirty="0">
              <a:solidFill>
                <a:schemeClr val="tx2">
                  <a:lumMod val="50000"/>
                  <a:lumOff val="50000"/>
                </a:schemeClr>
              </a:solidFill>
            </a:endParaRPr>
          </a:p>
        </p:txBody>
      </p:sp>
      <p:sp>
        <p:nvSpPr>
          <p:cNvPr id="14" name="TextBox 13">
            <a:extLst>
              <a:ext uri="{FF2B5EF4-FFF2-40B4-BE49-F238E27FC236}">
                <a16:creationId xmlns:a16="http://schemas.microsoft.com/office/drawing/2014/main" id="{298A5930-DF0F-458A-9FB6-0CC6BDE02A0B}"/>
              </a:ext>
            </a:extLst>
          </p:cNvPr>
          <p:cNvSpPr txBox="1"/>
          <p:nvPr/>
        </p:nvSpPr>
        <p:spPr>
          <a:xfrm>
            <a:off x="9439425" y="4051633"/>
            <a:ext cx="764052" cy="246221"/>
          </a:xfrm>
          <a:prstGeom prst="rect">
            <a:avLst/>
          </a:prstGeom>
          <a:ln>
            <a:noFill/>
          </a:ln>
        </p:spPr>
        <p:style>
          <a:lnRef idx="0">
            <a:scrgbClr r="0" g="0" b="0"/>
          </a:lnRef>
          <a:fillRef idx="1001">
            <a:schemeClr val="lt1"/>
          </a:fillRef>
          <a:effectRef idx="0">
            <a:scrgbClr r="0" g="0" b="0"/>
          </a:effectRef>
          <a:fontRef idx="minor">
            <a:schemeClr val="accent2"/>
          </a:fontRef>
        </p:style>
        <p:txBody>
          <a:bodyPr wrap="square" rtlCol="0">
            <a:spAutoFit/>
          </a:bodyPr>
          <a:lstStyle/>
          <a:p>
            <a:r>
              <a:rPr lang="en-US" sz="1000" dirty="0">
                <a:solidFill>
                  <a:schemeClr val="tx2">
                    <a:lumMod val="50000"/>
                    <a:lumOff val="50000"/>
                  </a:schemeClr>
                </a:solidFill>
              </a:rPr>
              <a:t>Flip flop2</a:t>
            </a:r>
            <a:endParaRPr lang="en-IN" sz="1000" dirty="0">
              <a:solidFill>
                <a:schemeClr val="tx2">
                  <a:lumMod val="50000"/>
                  <a:lumOff val="50000"/>
                </a:schemeClr>
              </a:solidFill>
            </a:endParaRPr>
          </a:p>
        </p:txBody>
      </p:sp>
      <p:sp>
        <p:nvSpPr>
          <p:cNvPr id="16" name="TextBox 15">
            <a:extLst>
              <a:ext uri="{FF2B5EF4-FFF2-40B4-BE49-F238E27FC236}">
                <a16:creationId xmlns:a16="http://schemas.microsoft.com/office/drawing/2014/main" id="{6C700375-D13E-41AD-94AE-1C7F2374125E}"/>
              </a:ext>
            </a:extLst>
          </p:cNvPr>
          <p:cNvSpPr txBox="1"/>
          <p:nvPr/>
        </p:nvSpPr>
        <p:spPr>
          <a:xfrm>
            <a:off x="10016198" y="4051632"/>
            <a:ext cx="764052" cy="246221"/>
          </a:xfrm>
          <a:prstGeom prst="rect">
            <a:avLst/>
          </a:prstGeom>
          <a:ln>
            <a:noFill/>
          </a:ln>
        </p:spPr>
        <p:style>
          <a:lnRef idx="0">
            <a:scrgbClr r="0" g="0" b="0"/>
          </a:lnRef>
          <a:fillRef idx="1001">
            <a:schemeClr val="lt1"/>
          </a:fillRef>
          <a:effectRef idx="0">
            <a:scrgbClr r="0" g="0" b="0"/>
          </a:effectRef>
          <a:fontRef idx="minor">
            <a:schemeClr val="accent2"/>
          </a:fontRef>
        </p:style>
        <p:txBody>
          <a:bodyPr wrap="square" rtlCol="0">
            <a:spAutoFit/>
          </a:bodyPr>
          <a:lstStyle/>
          <a:p>
            <a:r>
              <a:rPr lang="en-US" sz="1000" dirty="0">
                <a:solidFill>
                  <a:schemeClr val="tx2">
                    <a:lumMod val="50000"/>
                    <a:lumOff val="50000"/>
                  </a:schemeClr>
                </a:solidFill>
              </a:rPr>
              <a:t>Flip flop3</a:t>
            </a:r>
            <a:endParaRPr lang="en-IN" sz="1000" dirty="0">
              <a:solidFill>
                <a:schemeClr val="tx2">
                  <a:lumMod val="50000"/>
                  <a:lumOff val="50000"/>
                </a:schemeClr>
              </a:solidFill>
            </a:endParaRPr>
          </a:p>
        </p:txBody>
      </p:sp>
      <p:sp>
        <p:nvSpPr>
          <p:cNvPr id="17" name="TextBox 16">
            <a:extLst>
              <a:ext uri="{FF2B5EF4-FFF2-40B4-BE49-F238E27FC236}">
                <a16:creationId xmlns:a16="http://schemas.microsoft.com/office/drawing/2014/main" id="{CDC4A440-ABFF-4792-BFD6-C2FE9CD0DACF}"/>
              </a:ext>
            </a:extLst>
          </p:cNvPr>
          <p:cNvSpPr txBox="1"/>
          <p:nvPr/>
        </p:nvSpPr>
        <p:spPr>
          <a:xfrm>
            <a:off x="10592684" y="4056465"/>
            <a:ext cx="764052" cy="246221"/>
          </a:xfrm>
          <a:prstGeom prst="rect">
            <a:avLst/>
          </a:prstGeom>
          <a:ln>
            <a:noFill/>
          </a:ln>
        </p:spPr>
        <p:style>
          <a:lnRef idx="0">
            <a:scrgbClr r="0" g="0" b="0"/>
          </a:lnRef>
          <a:fillRef idx="1001">
            <a:schemeClr val="lt1"/>
          </a:fillRef>
          <a:effectRef idx="0">
            <a:scrgbClr r="0" g="0" b="0"/>
          </a:effectRef>
          <a:fontRef idx="minor">
            <a:schemeClr val="accent2"/>
          </a:fontRef>
        </p:style>
        <p:txBody>
          <a:bodyPr wrap="square" rtlCol="0">
            <a:spAutoFit/>
          </a:bodyPr>
          <a:lstStyle/>
          <a:p>
            <a:r>
              <a:rPr lang="en-US" sz="1000" dirty="0">
                <a:solidFill>
                  <a:schemeClr val="tx2">
                    <a:lumMod val="50000"/>
                    <a:lumOff val="50000"/>
                  </a:schemeClr>
                </a:solidFill>
              </a:rPr>
              <a:t>Flip flop4</a:t>
            </a:r>
            <a:endParaRPr lang="en-IN" sz="1000" dirty="0">
              <a:solidFill>
                <a:schemeClr val="tx2">
                  <a:lumMod val="50000"/>
                  <a:lumOff val="50000"/>
                </a:schemeClr>
              </a:solidFill>
            </a:endParaRPr>
          </a:p>
        </p:txBody>
      </p:sp>
      <p:sp>
        <p:nvSpPr>
          <p:cNvPr id="18" name="TextBox 17">
            <a:extLst>
              <a:ext uri="{FF2B5EF4-FFF2-40B4-BE49-F238E27FC236}">
                <a16:creationId xmlns:a16="http://schemas.microsoft.com/office/drawing/2014/main" id="{60C50B92-46F8-438F-B190-00D8DF249DEF}"/>
              </a:ext>
            </a:extLst>
          </p:cNvPr>
          <p:cNvSpPr txBox="1"/>
          <p:nvPr/>
        </p:nvSpPr>
        <p:spPr>
          <a:xfrm>
            <a:off x="9040764" y="5620993"/>
            <a:ext cx="2437673" cy="400110"/>
          </a:xfrm>
          <a:prstGeom prst="rect">
            <a:avLst/>
          </a:prstGeom>
          <a:noFill/>
        </p:spPr>
        <p:txBody>
          <a:bodyPr wrap="square" rtlCol="0">
            <a:spAutoFit/>
          </a:bodyPr>
          <a:lstStyle/>
          <a:p>
            <a:r>
              <a:rPr lang="en-US" sz="2000" dirty="0">
                <a:solidFill>
                  <a:schemeClr val="bg1"/>
                </a:solidFill>
              </a:rPr>
              <a:t>Shift left registers</a:t>
            </a:r>
            <a:endParaRPr lang="en-IN" sz="2000" dirty="0">
              <a:solidFill>
                <a:schemeClr val="bg1"/>
              </a:solidFill>
            </a:endParaRPr>
          </a:p>
        </p:txBody>
      </p:sp>
      <p:sp>
        <p:nvSpPr>
          <p:cNvPr id="19" name="TextBox 18">
            <a:extLst>
              <a:ext uri="{FF2B5EF4-FFF2-40B4-BE49-F238E27FC236}">
                <a16:creationId xmlns:a16="http://schemas.microsoft.com/office/drawing/2014/main" id="{866AE706-C83F-445F-8F72-11446316BC51}"/>
              </a:ext>
            </a:extLst>
          </p:cNvPr>
          <p:cNvSpPr txBox="1"/>
          <p:nvPr/>
        </p:nvSpPr>
        <p:spPr>
          <a:xfrm>
            <a:off x="9040764" y="2648026"/>
            <a:ext cx="2194267" cy="400110"/>
          </a:xfrm>
          <a:prstGeom prst="rect">
            <a:avLst/>
          </a:prstGeom>
          <a:noFill/>
        </p:spPr>
        <p:txBody>
          <a:bodyPr wrap="square" rtlCol="0">
            <a:spAutoFit/>
          </a:bodyPr>
          <a:lstStyle/>
          <a:p>
            <a:r>
              <a:rPr lang="en-US" sz="2000" dirty="0">
                <a:solidFill>
                  <a:schemeClr val="bg1"/>
                </a:solidFill>
              </a:rPr>
              <a:t>Shift right registers</a:t>
            </a:r>
            <a:endParaRPr lang="en-IN" sz="2000" dirty="0">
              <a:solidFill>
                <a:schemeClr val="bg1"/>
              </a:solidFill>
            </a:endParaRPr>
          </a:p>
        </p:txBody>
      </p:sp>
    </p:spTree>
    <p:extLst>
      <p:ext uri="{BB962C8B-B14F-4D97-AF65-F5344CB8AC3E}">
        <p14:creationId xmlns:p14="http://schemas.microsoft.com/office/powerpoint/2010/main" val="119620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B176-99B6-4095-9CAC-E022EB691BAA}"/>
              </a:ext>
            </a:extLst>
          </p:cNvPr>
          <p:cNvSpPr>
            <a:spLocks noGrp="1"/>
          </p:cNvSpPr>
          <p:nvPr>
            <p:ph type="title"/>
          </p:nvPr>
        </p:nvSpPr>
        <p:spPr>
          <a:xfrm>
            <a:off x="1251677" y="382385"/>
            <a:ext cx="10396371" cy="1492132"/>
          </a:xfrm>
        </p:spPr>
        <p:txBody>
          <a:bodyPr>
            <a:noAutofit/>
          </a:bodyPr>
          <a:lstStyle/>
          <a:p>
            <a:r>
              <a:rPr lang="en-US" sz="4400" b="1" dirty="0"/>
              <a:t>Serial-In Serial-Out Shift Register (SISO)</a:t>
            </a:r>
            <a:br>
              <a:rPr lang="en-US" sz="4400" b="1" dirty="0"/>
            </a:br>
            <a:endParaRPr lang="en-IN" sz="4400" dirty="0"/>
          </a:p>
        </p:txBody>
      </p:sp>
      <p:pic>
        <p:nvPicPr>
          <p:cNvPr id="8" name="Picture 7">
            <a:extLst>
              <a:ext uri="{FF2B5EF4-FFF2-40B4-BE49-F238E27FC236}">
                <a16:creationId xmlns:a16="http://schemas.microsoft.com/office/drawing/2014/main" id="{0762FF98-33DA-4665-90A0-058ADC795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981" y="1509639"/>
            <a:ext cx="5813034" cy="2900320"/>
          </a:xfrm>
          <a:prstGeom prst="rect">
            <a:avLst/>
          </a:prstGeom>
        </p:spPr>
      </p:pic>
      <p:sp>
        <p:nvSpPr>
          <p:cNvPr id="9" name="TextBox 8">
            <a:extLst>
              <a:ext uri="{FF2B5EF4-FFF2-40B4-BE49-F238E27FC236}">
                <a16:creationId xmlns:a16="http://schemas.microsoft.com/office/drawing/2014/main" id="{C3F7A506-AA69-476D-A2CB-1F66C7F003A1}"/>
              </a:ext>
            </a:extLst>
          </p:cNvPr>
          <p:cNvSpPr txBox="1"/>
          <p:nvPr/>
        </p:nvSpPr>
        <p:spPr>
          <a:xfrm>
            <a:off x="1250312" y="4656405"/>
            <a:ext cx="10396371" cy="1938992"/>
          </a:xfrm>
          <a:prstGeom prst="rect">
            <a:avLst/>
          </a:prstGeom>
          <a:noFill/>
        </p:spPr>
        <p:txBody>
          <a:bodyPr wrap="square" rtlCol="0">
            <a:spAutoFit/>
          </a:bodyPr>
          <a:lstStyle/>
          <a:p>
            <a:pPr marL="285750" indent="-285750" fontAlgn="base">
              <a:buFont typeface="Wingdings" panose="05000000000000000000" pitchFamily="2" charset="2"/>
              <a:buChar char="§"/>
            </a:pPr>
            <a:r>
              <a:rPr lang="en-US" sz="2000" dirty="0"/>
              <a:t>The shift register, which allows serial input and produces a serial output is known as Serial-In Serial-Out shift register. </a:t>
            </a:r>
          </a:p>
          <a:p>
            <a:pPr marL="285750" indent="-285750" fontAlgn="base">
              <a:buFont typeface="Wingdings" panose="05000000000000000000" pitchFamily="2" charset="2"/>
              <a:buChar char="§"/>
            </a:pPr>
            <a:r>
              <a:rPr lang="en-US" sz="2000" dirty="0"/>
              <a:t>The logic circuit given above shows a serial-in serial-out shift register. The circuit consists of four D flip-flops which are connected in a serial manner. </a:t>
            </a:r>
          </a:p>
          <a:p>
            <a:pPr marL="285750" indent="-285750" fontAlgn="base">
              <a:buFont typeface="Wingdings" panose="05000000000000000000" pitchFamily="2" charset="2"/>
              <a:buChar char="§"/>
            </a:pPr>
            <a:r>
              <a:rPr lang="en-US" sz="2000" dirty="0"/>
              <a:t>All these flip-flops are synchronous with each other since the same clock signal is applied to each flip flop.</a:t>
            </a:r>
          </a:p>
        </p:txBody>
      </p:sp>
      <p:sp>
        <p:nvSpPr>
          <p:cNvPr id="10" name="TextBox 9">
            <a:extLst>
              <a:ext uri="{FF2B5EF4-FFF2-40B4-BE49-F238E27FC236}">
                <a16:creationId xmlns:a16="http://schemas.microsoft.com/office/drawing/2014/main" id="{90505E1D-EFFD-431D-AFD7-0A8B11C5E59E}"/>
              </a:ext>
            </a:extLst>
          </p:cNvPr>
          <p:cNvSpPr txBox="1"/>
          <p:nvPr/>
        </p:nvSpPr>
        <p:spPr>
          <a:xfrm>
            <a:off x="5430132" y="1753185"/>
            <a:ext cx="351694" cy="369332"/>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n-US" dirty="0"/>
              <a:t> </a:t>
            </a:r>
            <a:endParaRPr lang="en-IN" dirty="0"/>
          </a:p>
        </p:txBody>
      </p:sp>
      <p:sp>
        <p:nvSpPr>
          <p:cNvPr id="13" name="TextBox 12">
            <a:extLst>
              <a:ext uri="{FF2B5EF4-FFF2-40B4-BE49-F238E27FC236}">
                <a16:creationId xmlns:a16="http://schemas.microsoft.com/office/drawing/2014/main" id="{64A43F02-92F2-486F-8D1D-F6D8B10E9CC0}"/>
              </a:ext>
            </a:extLst>
          </p:cNvPr>
          <p:cNvSpPr txBox="1"/>
          <p:nvPr/>
        </p:nvSpPr>
        <p:spPr>
          <a:xfrm>
            <a:off x="6665741" y="1764905"/>
            <a:ext cx="351694" cy="369332"/>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n-US" dirty="0"/>
              <a:t> </a:t>
            </a:r>
            <a:endParaRPr lang="en-IN" dirty="0"/>
          </a:p>
        </p:txBody>
      </p:sp>
      <p:sp>
        <p:nvSpPr>
          <p:cNvPr id="14" name="TextBox 13">
            <a:extLst>
              <a:ext uri="{FF2B5EF4-FFF2-40B4-BE49-F238E27FC236}">
                <a16:creationId xmlns:a16="http://schemas.microsoft.com/office/drawing/2014/main" id="{B470BE90-2D3B-4935-9E0A-304CACF6B0C1}"/>
              </a:ext>
            </a:extLst>
          </p:cNvPr>
          <p:cNvSpPr txBox="1"/>
          <p:nvPr/>
        </p:nvSpPr>
        <p:spPr>
          <a:xfrm>
            <a:off x="7834531" y="1689851"/>
            <a:ext cx="351694" cy="369332"/>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n-US" dirty="0"/>
              <a:t> </a:t>
            </a:r>
            <a:endParaRPr lang="en-IN" dirty="0"/>
          </a:p>
        </p:txBody>
      </p:sp>
    </p:spTree>
    <p:extLst>
      <p:ext uri="{BB962C8B-B14F-4D97-AF65-F5344CB8AC3E}">
        <p14:creationId xmlns:p14="http://schemas.microsoft.com/office/powerpoint/2010/main" val="37950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FEDF-64D2-48E7-8047-80DC6E8CFE9C}"/>
              </a:ext>
            </a:extLst>
          </p:cNvPr>
          <p:cNvSpPr>
            <a:spLocks noGrp="1"/>
          </p:cNvSpPr>
          <p:nvPr>
            <p:ph type="title"/>
          </p:nvPr>
        </p:nvSpPr>
        <p:spPr/>
        <p:txBody>
          <a:bodyPr>
            <a:normAutofit fontScale="90000"/>
          </a:bodyPr>
          <a:lstStyle/>
          <a:p>
            <a:r>
              <a:rPr lang="en-US" b="1" dirty="0"/>
              <a:t>Serial-In Parallel-Out shift Register (SIPO) </a:t>
            </a:r>
            <a:br>
              <a:rPr lang="en-US" b="1" dirty="0"/>
            </a:br>
            <a:endParaRPr lang="en-IN" dirty="0"/>
          </a:p>
        </p:txBody>
      </p:sp>
      <p:pic>
        <p:nvPicPr>
          <p:cNvPr id="3" name="Picture 2">
            <a:extLst>
              <a:ext uri="{FF2B5EF4-FFF2-40B4-BE49-F238E27FC236}">
                <a16:creationId xmlns:a16="http://schemas.microsoft.com/office/drawing/2014/main" id="{C268637C-4B23-420E-99F6-628DBB04D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236" y="1692520"/>
            <a:ext cx="5813034" cy="2900320"/>
          </a:xfrm>
          <a:prstGeom prst="rect">
            <a:avLst/>
          </a:prstGeom>
        </p:spPr>
      </p:pic>
      <p:sp>
        <p:nvSpPr>
          <p:cNvPr id="4" name="TextBox 3">
            <a:extLst>
              <a:ext uri="{FF2B5EF4-FFF2-40B4-BE49-F238E27FC236}">
                <a16:creationId xmlns:a16="http://schemas.microsoft.com/office/drawing/2014/main" id="{25F439C2-0727-4746-8905-7EC02DDDDEEA}"/>
              </a:ext>
            </a:extLst>
          </p:cNvPr>
          <p:cNvSpPr txBox="1"/>
          <p:nvPr/>
        </p:nvSpPr>
        <p:spPr>
          <a:xfrm>
            <a:off x="1251678" y="2039815"/>
            <a:ext cx="4516076" cy="2862322"/>
          </a:xfrm>
          <a:prstGeom prst="rect">
            <a:avLst/>
          </a:prstGeom>
          <a:noFill/>
        </p:spPr>
        <p:txBody>
          <a:bodyPr wrap="square" rtlCol="0">
            <a:spAutoFit/>
          </a:bodyPr>
          <a:lstStyle/>
          <a:p>
            <a:pPr marL="285750" indent="-285750">
              <a:buFont typeface="Wingdings" panose="05000000000000000000" pitchFamily="2" charset="2"/>
              <a:buChar char="§"/>
            </a:pPr>
            <a:r>
              <a:rPr lang="en-US" sz="2000" dirty="0"/>
              <a:t>The shift register, which allows serial input and produces a parallel output is known as Serial-In Parallel-Out shift register.</a:t>
            </a:r>
          </a:p>
          <a:p>
            <a:endParaRPr lang="en-US" sz="2000" dirty="0"/>
          </a:p>
          <a:p>
            <a:pPr marL="285750" indent="-285750">
              <a:buFont typeface="Wingdings" panose="05000000000000000000" pitchFamily="2" charset="2"/>
              <a:buChar char="§"/>
            </a:pPr>
            <a:r>
              <a:rPr lang="en-US" sz="2000" dirty="0"/>
              <a:t>The logic circuit given shows a serial-in-parallel-out shift register. The circuit consists of four D flip-flops which are connected. </a:t>
            </a:r>
            <a:endParaRPr lang="en-IN" sz="2000" dirty="0"/>
          </a:p>
        </p:txBody>
      </p:sp>
      <p:sp>
        <p:nvSpPr>
          <p:cNvPr id="5" name="TextBox 4">
            <a:extLst>
              <a:ext uri="{FF2B5EF4-FFF2-40B4-BE49-F238E27FC236}">
                <a16:creationId xmlns:a16="http://schemas.microsoft.com/office/drawing/2014/main" id="{27EF7F19-187D-4501-9941-EE27894E47FE}"/>
              </a:ext>
            </a:extLst>
          </p:cNvPr>
          <p:cNvSpPr txBox="1"/>
          <p:nvPr/>
        </p:nvSpPr>
        <p:spPr>
          <a:xfrm>
            <a:off x="1251678" y="4979645"/>
            <a:ext cx="10178322"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The clear (CLR) signal is connected in addition to the clock signal to all the 4 flip flops in order to RESET them. The output of the first flip flop is connected to the input of the next flip flop and so on. All these flip-flops are synchronous with each other since the same clock signal is applied to each flip flop.</a:t>
            </a:r>
            <a:endParaRPr lang="en-IN" sz="2000" dirty="0"/>
          </a:p>
        </p:txBody>
      </p:sp>
    </p:spTree>
    <p:extLst>
      <p:ext uri="{BB962C8B-B14F-4D97-AF65-F5344CB8AC3E}">
        <p14:creationId xmlns:p14="http://schemas.microsoft.com/office/powerpoint/2010/main" val="8258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0F32-28D4-4563-9714-3DC1000CDF62}"/>
              </a:ext>
            </a:extLst>
          </p:cNvPr>
          <p:cNvSpPr>
            <a:spLocks noGrp="1"/>
          </p:cNvSpPr>
          <p:nvPr>
            <p:ph type="title"/>
          </p:nvPr>
        </p:nvSpPr>
        <p:spPr/>
        <p:txBody>
          <a:bodyPr>
            <a:normAutofit fontScale="90000"/>
          </a:bodyPr>
          <a:lstStyle/>
          <a:p>
            <a:r>
              <a:rPr lang="en-US" b="1" dirty="0"/>
              <a:t>Parallel-In Serial-Out Shift Register (PISO) </a:t>
            </a:r>
            <a:br>
              <a:rPr lang="en-US" b="1" dirty="0"/>
            </a:br>
            <a:endParaRPr lang="en-IN" dirty="0"/>
          </a:p>
        </p:txBody>
      </p:sp>
      <p:pic>
        <p:nvPicPr>
          <p:cNvPr id="1026" name="Picture 2" descr="Lightbox">
            <a:extLst>
              <a:ext uri="{FF2B5EF4-FFF2-40B4-BE49-F238E27FC236}">
                <a16:creationId xmlns:a16="http://schemas.microsoft.com/office/drawing/2014/main" id="{F97C657D-9386-43C1-A790-D7D9F45E9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07447"/>
            <a:ext cx="5621508" cy="329700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97AB37-66E4-47CD-82F8-6C18EBBC1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179" y="5240893"/>
            <a:ext cx="3404821" cy="1021446"/>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E8DCD700-32B3-4260-B530-693502582DD6}"/>
              </a:ext>
            </a:extLst>
          </p:cNvPr>
          <p:cNvSpPr txBox="1"/>
          <p:nvPr/>
        </p:nvSpPr>
        <p:spPr>
          <a:xfrm>
            <a:off x="1083212" y="1874517"/>
            <a:ext cx="4895557" cy="4093428"/>
          </a:xfrm>
          <a:prstGeom prst="rect">
            <a:avLst/>
          </a:prstGeom>
          <a:noFill/>
        </p:spPr>
        <p:txBody>
          <a:bodyPr wrap="square" rtlCol="0">
            <a:spAutoFit/>
          </a:bodyPr>
          <a:lstStyle/>
          <a:p>
            <a:pPr marL="285750" indent="-285750">
              <a:buFont typeface="Wingdings" panose="05000000000000000000" pitchFamily="2" charset="2"/>
              <a:buChar char="§"/>
            </a:pPr>
            <a:r>
              <a:rPr lang="en-US" sz="2000" dirty="0"/>
              <a:t>The shift register, which allows parallel input and produces a serial output is known as Parallel-In Serial-Out shift register.</a:t>
            </a:r>
          </a:p>
          <a:p>
            <a:pPr marL="285750" indent="-285750">
              <a:buFont typeface="Wingdings" panose="05000000000000000000" pitchFamily="2" charset="2"/>
              <a:buChar char="§"/>
            </a:pPr>
            <a:r>
              <a:rPr lang="en-US" sz="2000" dirty="0"/>
              <a:t>The clock input is directly connected to all the flip flops but the input data is connected individually to each flip flop through a multiplexer at the input of every flip flop. </a:t>
            </a:r>
          </a:p>
          <a:p>
            <a:pPr marL="285750" indent="-285750">
              <a:buFont typeface="Wingdings" panose="05000000000000000000" pitchFamily="2" charset="2"/>
              <a:buChar char="§"/>
            </a:pPr>
            <a:r>
              <a:rPr lang="en-US" sz="2000" dirty="0"/>
              <a:t>The output of the previous flip flop and parallel data input are connected to the input of the MUX and the output of MUX is connected to the next flip flop. </a:t>
            </a:r>
            <a:endParaRPr lang="en-IN" sz="2000" dirty="0"/>
          </a:p>
        </p:txBody>
      </p:sp>
      <p:sp>
        <p:nvSpPr>
          <p:cNvPr id="5" name="TextBox 4">
            <a:extLst>
              <a:ext uri="{FF2B5EF4-FFF2-40B4-BE49-F238E27FC236}">
                <a16:creationId xmlns:a16="http://schemas.microsoft.com/office/drawing/2014/main" id="{D1BFA87C-276B-4D82-AFED-F64EBCF002D4}"/>
              </a:ext>
            </a:extLst>
          </p:cNvPr>
          <p:cNvSpPr txBox="1"/>
          <p:nvPr/>
        </p:nvSpPr>
        <p:spPr>
          <a:xfrm>
            <a:off x="1125069" y="5908396"/>
            <a:ext cx="6499620"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a:t>All these flip-flops are synchronous with each other since the same clock signal is applied to each flip flop.</a:t>
            </a:r>
            <a:endParaRPr lang="en-IN" sz="2000" dirty="0"/>
          </a:p>
        </p:txBody>
      </p:sp>
      <p:sp>
        <p:nvSpPr>
          <p:cNvPr id="6" name="TextBox 5">
            <a:extLst>
              <a:ext uri="{FF2B5EF4-FFF2-40B4-BE49-F238E27FC236}">
                <a16:creationId xmlns:a16="http://schemas.microsoft.com/office/drawing/2014/main" id="{B5EA793E-25D5-4017-980E-2C0BF89999B3}"/>
              </a:ext>
            </a:extLst>
          </p:cNvPr>
          <p:cNvSpPr txBox="1"/>
          <p:nvPr/>
        </p:nvSpPr>
        <p:spPr>
          <a:xfrm>
            <a:off x="8421465" y="6329450"/>
            <a:ext cx="2612248" cy="369332"/>
          </a:xfrm>
          <a:prstGeom prst="rect">
            <a:avLst/>
          </a:prstGeom>
          <a:noFill/>
        </p:spPr>
        <p:txBody>
          <a:bodyPr wrap="square" rtlCol="0">
            <a:spAutoFit/>
          </a:bodyPr>
          <a:lstStyle/>
          <a:p>
            <a:r>
              <a:rPr lang="en-US" dirty="0">
                <a:solidFill>
                  <a:schemeClr val="bg1">
                    <a:lumMod val="50000"/>
                  </a:schemeClr>
                </a:solidFill>
              </a:rPr>
              <a:t>How PISO actually looks</a:t>
            </a:r>
            <a:endParaRPr lang="en-IN" dirty="0">
              <a:solidFill>
                <a:schemeClr val="bg1">
                  <a:lumMod val="50000"/>
                </a:schemeClr>
              </a:solidFill>
            </a:endParaRPr>
          </a:p>
        </p:txBody>
      </p:sp>
    </p:spTree>
    <p:extLst>
      <p:ext uri="{BB962C8B-B14F-4D97-AF65-F5344CB8AC3E}">
        <p14:creationId xmlns:p14="http://schemas.microsoft.com/office/powerpoint/2010/main" val="423882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054F-3C09-41E0-B749-7BF07DB8EF96}"/>
              </a:ext>
            </a:extLst>
          </p:cNvPr>
          <p:cNvSpPr>
            <a:spLocks noGrp="1"/>
          </p:cNvSpPr>
          <p:nvPr>
            <p:ph type="title"/>
          </p:nvPr>
        </p:nvSpPr>
        <p:spPr/>
        <p:txBody>
          <a:bodyPr>
            <a:normAutofit/>
          </a:bodyPr>
          <a:lstStyle/>
          <a:p>
            <a:r>
              <a:rPr lang="en-US" sz="6600" dirty="0"/>
              <a:t>Topics covered:</a:t>
            </a:r>
            <a:endParaRPr lang="en-IN" sz="6600" dirty="0"/>
          </a:p>
        </p:txBody>
      </p:sp>
      <p:sp>
        <p:nvSpPr>
          <p:cNvPr id="3" name="TextBox 2">
            <a:extLst>
              <a:ext uri="{FF2B5EF4-FFF2-40B4-BE49-F238E27FC236}">
                <a16:creationId xmlns:a16="http://schemas.microsoft.com/office/drawing/2014/main" id="{6D44E7BC-D7D7-4CB9-8545-A97B2E871E63}"/>
              </a:ext>
            </a:extLst>
          </p:cNvPr>
          <p:cNvSpPr txBox="1"/>
          <p:nvPr/>
        </p:nvSpPr>
        <p:spPr>
          <a:xfrm>
            <a:off x="1251678" y="1874517"/>
            <a:ext cx="7270229" cy="332398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200" dirty="0"/>
              <a:t>REGISTER TRANSFER LANGUAGE</a:t>
            </a:r>
          </a:p>
          <a:p>
            <a:pPr marL="285750" indent="-285750">
              <a:lnSpc>
                <a:spcPct val="200000"/>
              </a:lnSpc>
              <a:buFont typeface="Arial" panose="020B0604020202020204" pitchFamily="34" charset="0"/>
              <a:buChar char="•"/>
            </a:pPr>
            <a:r>
              <a:rPr lang="en-US" sz="3200" dirty="0"/>
              <a:t>SHIFT REGISTERS</a:t>
            </a:r>
          </a:p>
          <a:p>
            <a:pPr marL="285750" indent="-285750">
              <a:lnSpc>
                <a:spcPct val="200000"/>
              </a:lnSpc>
              <a:buFont typeface="Arial" panose="020B0604020202020204" pitchFamily="34" charset="0"/>
              <a:buChar char="•"/>
            </a:pPr>
            <a:r>
              <a:rPr lang="en-IN" sz="3200" dirty="0"/>
              <a:t>ARITHMETIC MICRO-OPERATIONS</a:t>
            </a:r>
            <a:endParaRPr lang="en-US" sz="3200" dirty="0"/>
          </a:p>
          <a:p>
            <a:endParaRPr lang="en-IN" dirty="0"/>
          </a:p>
        </p:txBody>
      </p:sp>
    </p:spTree>
    <p:extLst>
      <p:ext uri="{BB962C8B-B14F-4D97-AF65-F5344CB8AC3E}">
        <p14:creationId xmlns:p14="http://schemas.microsoft.com/office/powerpoint/2010/main" val="277714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464D-77F2-41CE-AA94-D5A8CDC6B8F2}"/>
              </a:ext>
            </a:extLst>
          </p:cNvPr>
          <p:cNvSpPr>
            <a:spLocks noGrp="1"/>
          </p:cNvSpPr>
          <p:nvPr>
            <p:ph type="title"/>
          </p:nvPr>
        </p:nvSpPr>
        <p:spPr/>
        <p:txBody>
          <a:bodyPr>
            <a:normAutofit/>
          </a:bodyPr>
          <a:lstStyle/>
          <a:p>
            <a:r>
              <a:rPr lang="en-US" b="1" dirty="0"/>
              <a:t>Parallel-In Parallel-Out Shift Register (PIPO) </a:t>
            </a:r>
            <a:endParaRPr lang="en-IN" dirty="0"/>
          </a:p>
        </p:txBody>
      </p:sp>
      <p:pic>
        <p:nvPicPr>
          <p:cNvPr id="4" name="Picture 3">
            <a:extLst>
              <a:ext uri="{FF2B5EF4-FFF2-40B4-BE49-F238E27FC236}">
                <a16:creationId xmlns:a16="http://schemas.microsoft.com/office/drawing/2014/main" id="{8A7A9381-F4C4-4890-AB69-9DABEC27CC03}"/>
              </a:ext>
            </a:extLst>
          </p:cNvPr>
          <p:cNvPicPr>
            <a:picLocks noChangeAspect="1"/>
          </p:cNvPicPr>
          <p:nvPr/>
        </p:nvPicPr>
        <p:blipFill>
          <a:blip r:embed="rId2"/>
          <a:stretch>
            <a:fillRect/>
          </a:stretch>
        </p:blipFill>
        <p:spPr>
          <a:xfrm>
            <a:off x="3326273" y="1969474"/>
            <a:ext cx="6029131" cy="2610289"/>
          </a:xfrm>
          <a:prstGeom prst="rect">
            <a:avLst/>
          </a:prstGeom>
        </p:spPr>
      </p:pic>
      <p:sp>
        <p:nvSpPr>
          <p:cNvPr id="5" name="TextBox 4">
            <a:extLst>
              <a:ext uri="{FF2B5EF4-FFF2-40B4-BE49-F238E27FC236}">
                <a16:creationId xmlns:a16="http://schemas.microsoft.com/office/drawing/2014/main" id="{0638D178-88FD-4F8B-82C7-3AB2A1D43FAD}"/>
              </a:ext>
            </a:extLst>
          </p:cNvPr>
          <p:cNvSpPr txBox="1"/>
          <p:nvPr/>
        </p:nvSpPr>
        <p:spPr>
          <a:xfrm>
            <a:off x="1463040" y="4842807"/>
            <a:ext cx="10178321"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dirty="0"/>
              <a:t>The shift register, which allows parallel input and also produces a parallel output is known as Parallel-In parallel-Out shift register.</a:t>
            </a:r>
          </a:p>
          <a:p>
            <a:pPr marL="285750" indent="-285750">
              <a:buFont typeface="Wingdings" panose="05000000000000000000" pitchFamily="2" charset="2"/>
              <a:buChar char="§"/>
            </a:pPr>
            <a:r>
              <a:rPr lang="en-US" sz="2000" dirty="0"/>
              <a:t>In this type of register, there are no interconnections between the individual flip-flops since no serial shifting of the data is required. Data is given as input separately for each flip flop and in the same way, output also collected individually from each flip flop.</a:t>
            </a:r>
            <a:endParaRPr lang="en-IN" sz="2000" dirty="0"/>
          </a:p>
        </p:txBody>
      </p:sp>
    </p:spTree>
    <p:extLst>
      <p:ext uri="{BB962C8B-B14F-4D97-AF65-F5344CB8AC3E}">
        <p14:creationId xmlns:p14="http://schemas.microsoft.com/office/powerpoint/2010/main" val="11980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64D1-7412-4419-8ACD-96E176BB1232}"/>
              </a:ext>
            </a:extLst>
          </p:cNvPr>
          <p:cNvSpPr>
            <a:spLocks noGrp="1"/>
          </p:cNvSpPr>
          <p:nvPr>
            <p:ph type="title"/>
          </p:nvPr>
        </p:nvSpPr>
        <p:spPr>
          <a:xfrm>
            <a:off x="1251678" y="382385"/>
            <a:ext cx="10178322" cy="799301"/>
          </a:xfrm>
        </p:spPr>
        <p:txBody>
          <a:bodyPr/>
          <a:lstStyle/>
          <a:p>
            <a:r>
              <a:rPr lang="en-IN" b="1" dirty="0"/>
              <a:t>Universal Shift Register</a:t>
            </a:r>
            <a:endParaRPr lang="en-IN" dirty="0"/>
          </a:p>
        </p:txBody>
      </p:sp>
      <p:sp>
        <p:nvSpPr>
          <p:cNvPr id="3" name="TextBox 2">
            <a:extLst>
              <a:ext uri="{FF2B5EF4-FFF2-40B4-BE49-F238E27FC236}">
                <a16:creationId xmlns:a16="http://schemas.microsoft.com/office/drawing/2014/main" id="{0AFC0421-1AD3-4CAC-A010-059A98D764AF}"/>
              </a:ext>
            </a:extLst>
          </p:cNvPr>
          <p:cNvSpPr txBox="1"/>
          <p:nvPr/>
        </p:nvSpPr>
        <p:spPr>
          <a:xfrm>
            <a:off x="1251678" y="1730326"/>
            <a:ext cx="10178322" cy="4493538"/>
          </a:xfrm>
          <a:prstGeom prst="rect">
            <a:avLst/>
          </a:prstGeom>
          <a:noFill/>
        </p:spPr>
        <p:txBody>
          <a:bodyPr wrap="square" rtlCol="0">
            <a:spAutoFit/>
          </a:bodyPr>
          <a:lstStyle/>
          <a:p>
            <a:pPr marL="285750" indent="-285750" fontAlgn="base">
              <a:buFont typeface="Wingdings" panose="05000000000000000000" pitchFamily="2" charset="2"/>
              <a:buChar char="q"/>
            </a:pPr>
            <a:r>
              <a:rPr lang="en-US" sz="2200" dirty="0"/>
              <a:t>A Universal shift register is a register which has both the right shift and left shift with parallel load capabilities. Universal shift registers are used as memory elements in computers. A Unidirectional shift register is capable of shifting in only one direction.</a:t>
            </a:r>
          </a:p>
          <a:p>
            <a:pPr fontAlgn="base"/>
            <a:endParaRPr lang="en-US" sz="2200" dirty="0"/>
          </a:p>
          <a:p>
            <a:pPr marL="285750" indent="-285750" fontAlgn="base">
              <a:buFont typeface="Wingdings" panose="05000000000000000000" pitchFamily="2" charset="2"/>
              <a:buChar char="q"/>
            </a:pPr>
            <a:r>
              <a:rPr lang="en-US" sz="2200" dirty="0"/>
              <a:t> A bidirectional shift register is capable of shifting in both the directions. The Universal shift register is a combination design of </a:t>
            </a:r>
            <a:r>
              <a:rPr lang="en-US" sz="2200" b="1" dirty="0"/>
              <a:t>bidirectional</a:t>
            </a:r>
            <a:r>
              <a:rPr lang="en-US" sz="2200" dirty="0"/>
              <a:t> shift register and a </a:t>
            </a:r>
            <a:r>
              <a:rPr lang="en-US" sz="2200" b="1" dirty="0"/>
              <a:t>unidirectional</a:t>
            </a:r>
            <a:r>
              <a:rPr lang="en-US" sz="2200" dirty="0"/>
              <a:t> shift register with parallel load provision.</a:t>
            </a:r>
          </a:p>
          <a:p>
            <a:pPr marL="285750" indent="-285750" fontAlgn="base">
              <a:buFont typeface="Wingdings" panose="05000000000000000000" pitchFamily="2" charset="2"/>
              <a:buChar char="q"/>
            </a:pPr>
            <a:endParaRPr lang="en-US" sz="2200" dirty="0"/>
          </a:p>
          <a:p>
            <a:pPr fontAlgn="base"/>
            <a:r>
              <a:rPr lang="en-US" sz="2200" b="1" dirty="0"/>
              <a:t>n-bit universal shift register –</a:t>
            </a:r>
            <a:br>
              <a:rPr lang="en-US" sz="2200" dirty="0"/>
            </a:br>
            <a:r>
              <a:rPr lang="en-US" sz="2200" dirty="0"/>
              <a:t>A n-bit universal shift register consists of n flip-flops and n 4×1 multiplexers. All the n multiplexers share the same select lines(S1 and S0)to select the mode in which the shift register operates. The select inputs select the suitable input for the flip-flops.</a:t>
            </a:r>
          </a:p>
          <a:p>
            <a:pPr marL="285750" indent="-285750">
              <a:buFont typeface="Wingdings" panose="05000000000000000000" pitchFamily="2" charset="2"/>
              <a:buChar char="q"/>
            </a:pPr>
            <a:endParaRPr lang="en-IN" sz="2200" dirty="0"/>
          </a:p>
        </p:txBody>
      </p:sp>
    </p:spTree>
    <p:extLst>
      <p:ext uri="{BB962C8B-B14F-4D97-AF65-F5344CB8AC3E}">
        <p14:creationId xmlns:p14="http://schemas.microsoft.com/office/powerpoint/2010/main" val="1509491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a:extLst>
              <a:ext uri="{FF2B5EF4-FFF2-40B4-BE49-F238E27FC236}">
                <a16:creationId xmlns:a16="http://schemas.microsoft.com/office/drawing/2014/main" id="{037C5D9F-C6EB-494D-B144-B2366C129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13" y="101023"/>
            <a:ext cx="6257925"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C905EF-8AA3-42B8-A5A1-8A36AE97123A}"/>
              </a:ext>
            </a:extLst>
          </p:cNvPr>
          <p:cNvSpPr txBox="1"/>
          <p:nvPr/>
        </p:nvSpPr>
        <p:spPr>
          <a:xfrm>
            <a:off x="379829" y="4190913"/>
            <a:ext cx="11812172"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fontAlgn="base"/>
            <a:r>
              <a:rPr lang="en-US" sz="2000" b="1" dirty="0">
                <a:latin typeface="+mn-lt"/>
              </a:rPr>
              <a:t>Basic connections –</a:t>
            </a:r>
            <a:endParaRPr lang="en-US" sz="2000" dirty="0">
              <a:latin typeface="+mn-lt"/>
            </a:endParaRPr>
          </a:p>
          <a:p>
            <a:pPr marL="285750" indent="-285750" fontAlgn="base">
              <a:buFont typeface="Arial" panose="020B0604020202020204" pitchFamily="34" charset="0"/>
              <a:buChar char="•"/>
            </a:pPr>
            <a:r>
              <a:rPr lang="en-US" sz="2000" dirty="0">
                <a:latin typeface="+mn-lt"/>
              </a:rPr>
              <a:t>The first input (zeroth pin of multiplexer) is connected to the output pin of the corresponding flip-flop.</a:t>
            </a:r>
          </a:p>
          <a:p>
            <a:pPr marL="285750" indent="-285750" fontAlgn="base">
              <a:buFont typeface="Arial" panose="020B0604020202020204" pitchFamily="34" charset="0"/>
              <a:buChar char="•"/>
            </a:pPr>
            <a:r>
              <a:rPr lang="en-US" sz="2000" dirty="0">
                <a:latin typeface="+mn-lt"/>
              </a:rPr>
              <a:t>The second input (first pin of multiplexer) is connected to the output of the very-previous flip flop which facilitates the right shift.</a:t>
            </a:r>
          </a:p>
          <a:p>
            <a:pPr marL="285750" indent="-285750" fontAlgn="base">
              <a:buFont typeface="Arial" panose="020B0604020202020204" pitchFamily="34" charset="0"/>
              <a:buChar char="•"/>
            </a:pPr>
            <a:r>
              <a:rPr lang="en-US" sz="2000" dirty="0">
                <a:latin typeface="+mn-lt"/>
              </a:rPr>
              <a:t>The third input (second pin of multiplexer) is connected to the output of the very-next flip-flop which facilitates the left shift.</a:t>
            </a:r>
          </a:p>
          <a:p>
            <a:pPr marL="285750" indent="-285750" fontAlgn="base">
              <a:buFont typeface="Arial" panose="020B0604020202020204" pitchFamily="34" charset="0"/>
              <a:buChar char="•"/>
            </a:pPr>
            <a:r>
              <a:rPr lang="en-US" sz="2000" dirty="0">
                <a:latin typeface="+mn-lt"/>
              </a:rPr>
              <a:t>The fourth input (third pin of multiplexer) is connected to the individual bits of the input data which facilitates parallel loading.</a:t>
            </a:r>
          </a:p>
          <a:p>
            <a:pPr marL="285750" indent="-285750" fontAlgn="base">
              <a:buFont typeface="Arial" panose="020B0604020202020204" pitchFamily="34" charset="0"/>
              <a:buChar char="•"/>
            </a:pPr>
            <a:endParaRPr lang="en-US" sz="2000" dirty="0">
              <a:latin typeface="+mn-lt"/>
            </a:endParaRPr>
          </a:p>
        </p:txBody>
      </p:sp>
      <p:pic>
        <p:nvPicPr>
          <p:cNvPr id="7" name="Picture 6">
            <a:extLst>
              <a:ext uri="{FF2B5EF4-FFF2-40B4-BE49-F238E27FC236}">
                <a16:creationId xmlns:a16="http://schemas.microsoft.com/office/drawing/2014/main" id="{3CCC0061-2B42-427A-A24B-AFC0953ECE1E}"/>
              </a:ext>
            </a:extLst>
          </p:cNvPr>
          <p:cNvPicPr>
            <a:picLocks noChangeAspect="1"/>
          </p:cNvPicPr>
          <p:nvPr/>
        </p:nvPicPr>
        <p:blipFill rotWithShape="1">
          <a:blip r:embed="rId3">
            <a:extLst>
              <a:ext uri="{28A0092B-C50C-407E-A947-70E740481C1C}">
                <a14:useLocalDpi xmlns:a14="http://schemas.microsoft.com/office/drawing/2010/main" val="0"/>
              </a:ext>
            </a:extLst>
          </a:blip>
          <a:srcRect t="3731"/>
          <a:stretch/>
        </p:blipFill>
        <p:spPr>
          <a:xfrm>
            <a:off x="8376951" y="450166"/>
            <a:ext cx="3202436" cy="3263587"/>
          </a:xfrm>
          <a:prstGeom prst="rect">
            <a:avLst/>
          </a:prstGeom>
        </p:spPr>
      </p:pic>
    </p:spTree>
    <p:extLst>
      <p:ext uri="{BB962C8B-B14F-4D97-AF65-F5344CB8AC3E}">
        <p14:creationId xmlns:p14="http://schemas.microsoft.com/office/powerpoint/2010/main" val="1069311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7DE2-4700-4E38-A894-0B8B89B6DB9A}"/>
              </a:ext>
            </a:extLst>
          </p:cNvPr>
          <p:cNvSpPr>
            <a:spLocks noGrp="1"/>
          </p:cNvSpPr>
          <p:nvPr>
            <p:ph type="title"/>
          </p:nvPr>
        </p:nvSpPr>
        <p:spPr/>
        <p:txBody>
          <a:bodyPr>
            <a:normAutofit/>
          </a:bodyPr>
          <a:lstStyle/>
          <a:p>
            <a:pPr algn="ctr"/>
            <a:r>
              <a:rPr lang="en-IN" sz="8000" dirty="0"/>
              <a:t>ARITHMETIC MICRO-OPERATIONS</a:t>
            </a:r>
          </a:p>
        </p:txBody>
      </p:sp>
    </p:spTree>
    <p:extLst>
      <p:ext uri="{BB962C8B-B14F-4D97-AF65-F5344CB8AC3E}">
        <p14:creationId xmlns:p14="http://schemas.microsoft.com/office/powerpoint/2010/main" val="152809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rot="10800000" flipH="1">
            <a:off x="-410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E6F4E4"/>
          </a:solidFill>
          <a:ln>
            <a:noFill/>
          </a:ln>
        </p:spPr>
      </p:sp>
      <p:sp>
        <p:nvSpPr>
          <p:cNvPr id="107" name="Google Shape;107;p14"/>
          <p:cNvSpPr/>
          <p:nvPr/>
        </p:nvSpPr>
        <p:spPr>
          <a:xfrm>
            <a:off x="0" y="2327400"/>
            <a:ext cx="1961200" cy="2715200"/>
          </a:xfrm>
          <a:prstGeom prst="rect">
            <a:avLst/>
          </a:prstGeom>
          <a:solidFill>
            <a:srgbClr val="008FFF"/>
          </a:solidFill>
          <a:ln>
            <a:noFill/>
          </a:ln>
        </p:spPr>
        <p:txBody>
          <a:bodyPr spcFirstLastPara="1" wrap="square" lIns="121900" tIns="121900" rIns="121900" bIns="121900" anchor="ctr" anchorCtr="0">
            <a:noAutofit/>
          </a:bodyPr>
          <a:lstStyle/>
          <a:p>
            <a:endParaRPr sz="2400"/>
          </a:p>
          <a:p>
            <a:endParaRPr sz="2400"/>
          </a:p>
        </p:txBody>
      </p:sp>
      <p:sp>
        <p:nvSpPr>
          <p:cNvPr id="132" name="Google Shape;132;p14"/>
          <p:cNvSpPr txBox="1"/>
          <p:nvPr/>
        </p:nvSpPr>
        <p:spPr>
          <a:xfrm>
            <a:off x="537075" y="445553"/>
            <a:ext cx="9719721" cy="915246"/>
          </a:xfrm>
          <a:prstGeom prst="rect">
            <a:avLst/>
          </a:prstGeom>
          <a:ln/>
        </p:spPr>
        <p:style>
          <a:lnRef idx="0">
            <a:schemeClr val="accent2"/>
          </a:lnRef>
          <a:fillRef idx="3">
            <a:schemeClr val="accent2"/>
          </a:fillRef>
          <a:effectRef idx="3">
            <a:schemeClr val="accent2"/>
          </a:effectRef>
          <a:fontRef idx="minor">
            <a:schemeClr val="lt1"/>
          </a:fontRef>
        </p:style>
        <p:txBody>
          <a:bodyPr spcFirstLastPara="1" wrap="square" lIns="121900" tIns="121900" rIns="121900" bIns="121900" anchor="t" anchorCtr="0">
            <a:noAutofit/>
          </a:bodyPr>
          <a:lstStyle/>
          <a:p>
            <a:r>
              <a:rPr lang="en" sz="3600" b="1" dirty="0">
                <a:latin typeface="Gill Sans Ultra Bold" panose="020B0A02020104020203" pitchFamily="34" charset="0"/>
                <a:ea typeface="Lato"/>
                <a:cs typeface="Lato"/>
                <a:sym typeface="Lato"/>
              </a:rPr>
              <a:t>ARITHMETIC MICRO-OPERATIONS</a:t>
            </a:r>
            <a:endParaRPr sz="3600" b="1" dirty="0">
              <a:latin typeface="Gill Sans Ultra Bold" panose="020B0A02020104020203" pitchFamily="34" charset="0"/>
              <a:ea typeface="Lato"/>
              <a:cs typeface="Lato"/>
              <a:sym typeface="Lato"/>
            </a:endParaRPr>
          </a:p>
        </p:txBody>
      </p:sp>
      <p:sp>
        <p:nvSpPr>
          <p:cNvPr id="133" name="Google Shape;133;p14"/>
          <p:cNvSpPr/>
          <p:nvPr/>
        </p:nvSpPr>
        <p:spPr>
          <a:xfrm rot="-2813">
            <a:off x="2219472" y="1615480"/>
            <a:ext cx="9202966" cy="4793203"/>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buClr>
                <a:schemeClr val="dk2"/>
              </a:buClr>
              <a:buSzPts val="1100"/>
            </a:pPr>
            <a:r>
              <a:rPr lang="en" sz="2800" dirty="0">
                <a:solidFill>
                  <a:srgbClr val="333333"/>
                </a:solidFill>
              </a:rPr>
              <a:t>A micro-operation is an elementary operation performed with the data stored in registers. Arithmetic Micro-operations perform arithmetic operation on numeric data stored in registers.</a:t>
            </a:r>
            <a:endParaRPr sz="2800" dirty="0">
              <a:solidFill>
                <a:srgbClr val="333333"/>
              </a:solidFill>
            </a:endParaRPr>
          </a:p>
          <a:p>
            <a:pPr>
              <a:spcBef>
                <a:spcPts val="2533"/>
              </a:spcBef>
              <a:buClr>
                <a:schemeClr val="dk2"/>
              </a:buClr>
              <a:buSzPts val="1100"/>
            </a:pPr>
            <a:r>
              <a:rPr lang="en" sz="2800" dirty="0">
                <a:solidFill>
                  <a:srgbClr val="333333"/>
                </a:solidFill>
              </a:rPr>
              <a:t>The basic arithmetic micro operations are :- </a:t>
            </a:r>
            <a:endParaRPr sz="2800" dirty="0">
              <a:solidFill>
                <a:srgbClr val="333333"/>
              </a:solidFill>
            </a:endParaRPr>
          </a:p>
          <a:p>
            <a:pPr marL="609585" indent="-431789">
              <a:spcBef>
                <a:spcPts val="2533"/>
              </a:spcBef>
              <a:buClr>
                <a:srgbClr val="333333"/>
              </a:buClr>
              <a:buSzPts val="1500"/>
              <a:buChar char="➢"/>
            </a:pPr>
            <a:r>
              <a:rPr lang="en" sz="2800" dirty="0">
                <a:solidFill>
                  <a:srgbClr val="333333"/>
                </a:solidFill>
              </a:rPr>
              <a:t>Addition</a:t>
            </a:r>
            <a:endParaRPr sz="2800" dirty="0">
              <a:solidFill>
                <a:srgbClr val="333333"/>
              </a:solidFill>
            </a:endParaRPr>
          </a:p>
          <a:p>
            <a:pPr marL="609585" indent="-431789">
              <a:buClr>
                <a:srgbClr val="333333"/>
              </a:buClr>
              <a:buSzPts val="1500"/>
              <a:buChar char="➢"/>
            </a:pPr>
            <a:r>
              <a:rPr lang="en" sz="2800" dirty="0">
                <a:solidFill>
                  <a:srgbClr val="333333"/>
                </a:solidFill>
              </a:rPr>
              <a:t>Subtraction</a:t>
            </a:r>
            <a:endParaRPr sz="2800" dirty="0">
              <a:solidFill>
                <a:srgbClr val="333333"/>
              </a:solidFill>
            </a:endParaRPr>
          </a:p>
          <a:p>
            <a:pPr marL="609585" indent="-431789">
              <a:buClr>
                <a:srgbClr val="333333"/>
              </a:buClr>
              <a:buSzPts val="1500"/>
              <a:buChar char="➢"/>
            </a:pPr>
            <a:r>
              <a:rPr lang="en" sz="2800" dirty="0">
                <a:solidFill>
                  <a:srgbClr val="333333"/>
                </a:solidFill>
              </a:rPr>
              <a:t>Increment</a:t>
            </a:r>
            <a:endParaRPr sz="2800" dirty="0">
              <a:solidFill>
                <a:srgbClr val="333333"/>
              </a:solidFill>
            </a:endParaRPr>
          </a:p>
          <a:p>
            <a:pPr marL="609585" indent="-431789">
              <a:buClr>
                <a:srgbClr val="333333"/>
              </a:buClr>
              <a:buSzPts val="1500"/>
              <a:buChar char="➢"/>
            </a:pPr>
            <a:r>
              <a:rPr lang="en" sz="2800" dirty="0">
                <a:solidFill>
                  <a:srgbClr val="333333"/>
                </a:solidFill>
              </a:rPr>
              <a:t>Decrement </a:t>
            </a:r>
            <a:endParaRPr sz="28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5"/>
          <p:cNvSpPr/>
          <p:nvPr/>
        </p:nvSpPr>
        <p:spPr>
          <a:xfrm rot="10800000" flipH="1">
            <a:off x="-410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E6F4E4"/>
          </a:solidFill>
          <a:ln>
            <a:noFill/>
          </a:ln>
        </p:spPr>
      </p:sp>
      <p:sp>
        <p:nvSpPr>
          <p:cNvPr id="139" name="Google Shape;139;p15"/>
          <p:cNvSpPr/>
          <p:nvPr/>
        </p:nvSpPr>
        <p:spPr>
          <a:xfrm>
            <a:off x="0" y="2327400"/>
            <a:ext cx="1961200" cy="2715200"/>
          </a:xfrm>
          <a:prstGeom prst="rect">
            <a:avLst/>
          </a:prstGeom>
          <a:solidFill>
            <a:srgbClr val="008FFF"/>
          </a:solidFill>
          <a:ln>
            <a:noFill/>
          </a:ln>
        </p:spPr>
        <p:txBody>
          <a:bodyPr spcFirstLastPara="1" wrap="square" lIns="121900" tIns="121900" rIns="121900" bIns="121900" anchor="ctr" anchorCtr="0">
            <a:noAutofit/>
          </a:bodyPr>
          <a:lstStyle/>
          <a:p>
            <a:endParaRPr sz="2400"/>
          </a:p>
          <a:p>
            <a:endParaRPr sz="2400"/>
          </a:p>
        </p:txBody>
      </p:sp>
      <p:grpSp>
        <p:nvGrpSpPr>
          <p:cNvPr id="140" name="Google Shape;140;p15"/>
          <p:cNvGrpSpPr/>
          <p:nvPr/>
        </p:nvGrpSpPr>
        <p:grpSpPr>
          <a:xfrm rot="10800000">
            <a:off x="8964464" y="472312"/>
            <a:ext cx="1240427" cy="3414008"/>
            <a:chOff x="-1435027" y="1362018"/>
            <a:chExt cx="944104" cy="2598443"/>
          </a:xfrm>
        </p:grpSpPr>
        <p:sp>
          <p:nvSpPr>
            <p:cNvPr id="141" name="Google Shape;141;p15"/>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57" name="Google Shape;157;p15"/>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62" name="Google Shape;162;p15"/>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pic>
        <p:nvPicPr>
          <p:cNvPr id="163" name="Google Shape;163;p15" descr="offset_comp_359931.jpg"/>
          <p:cNvPicPr preferRelativeResize="0"/>
          <p:nvPr/>
        </p:nvPicPr>
        <p:blipFill rotWithShape="1">
          <a:blip r:embed="rId3">
            <a:alphaModFix/>
          </a:blip>
          <a:srcRect l="46910" t="15846" r="-46910" b="-12943"/>
          <a:stretch/>
        </p:blipFill>
        <p:spPr>
          <a:xfrm>
            <a:off x="5195849" y="3126533"/>
            <a:ext cx="3940907" cy="2561072"/>
          </a:xfrm>
          <a:prstGeom prst="rect">
            <a:avLst/>
          </a:prstGeom>
          <a:noFill/>
          <a:ln>
            <a:noFill/>
          </a:ln>
        </p:spPr>
      </p:pic>
      <p:pic>
        <p:nvPicPr>
          <p:cNvPr id="164" name="Google Shape;164;p15"/>
          <p:cNvPicPr preferRelativeResize="0"/>
          <p:nvPr/>
        </p:nvPicPr>
        <p:blipFill>
          <a:blip r:embed="rId4">
            <a:alphaModFix/>
          </a:blip>
          <a:stretch>
            <a:fillRect/>
          </a:stretch>
        </p:blipFill>
        <p:spPr>
          <a:xfrm>
            <a:off x="1465967" y="827234"/>
            <a:ext cx="9260067" cy="52035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p:nvPr/>
        </p:nvSpPr>
        <p:spPr>
          <a:xfrm rot="10800000">
            <a:off x="421640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FFF2CC"/>
          </a:solidFill>
          <a:ln>
            <a:noFill/>
          </a:ln>
        </p:spPr>
      </p:sp>
      <p:grpSp>
        <p:nvGrpSpPr>
          <p:cNvPr id="193" name="Google Shape;193;p16"/>
          <p:cNvGrpSpPr/>
          <p:nvPr/>
        </p:nvGrpSpPr>
        <p:grpSpPr>
          <a:xfrm rot="-1985685">
            <a:off x="10527199" y="3898633"/>
            <a:ext cx="1155927" cy="3180668"/>
            <a:chOff x="-1435027" y="1362018"/>
            <a:chExt cx="944104" cy="2598443"/>
          </a:xfrm>
        </p:grpSpPr>
        <p:sp>
          <p:nvSpPr>
            <p:cNvPr id="194" name="Google Shape;194;p16"/>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95" name="Google Shape;195;p16"/>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96" name="Google Shape;196;p16"/>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97" name="Google Shape;197;p16"/>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198" name="Google Shape;198;p16"/>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199" name="Google Shape;199;p16"/>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00" name="Google Shape;200;p16"/>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01" name="Google Shape;201;p16"/>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02" name="Google Shape;202;p16"/>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03" name="Google Shape;203;p16"/>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04" name="Google Shape;204;p16"/>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05" name="Google Shape;205;p16"/>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06" name="Google Shape;206;p16"/>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07" name="Google Shape;207;p16"/>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08" name="Google Shape;208;p16"/>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6"/>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6"/>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11" name="Google Shape;211;p16"/>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12" name="Google Shape;212;p16"/>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13" name="Google Shape;213;p16"/>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14" name="Google Shape;214;p16"/>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15" name="Google Shape;215;p16"/>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sp>
        <p:nvSpPr>
          <p:cNvPr id="216" name="Google Shape;216;p16"/>
          <p:cNvSpPr txBox="1"/>
          <p:nvPr/>
        </p:nvSpPr>
        <p:spPr>
          <a:xfrm>
            <a:off x="1010139" y="116728"/>
            <a:ext cx="8740085" cy="937994"/>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121900" rIns="121900" bIns="121900" anchor="t" anchorCtr="0">
            <a:noAutofit/>
          </a:bodyPr>
          <a:lstStyle/>
          <a:p>
            <a:r>
              <a:rPr lang="en-IN" sz="4533" b="1">
                <a:latin typeface="+mj-lt"/>
                <a:ea typeface="Lato"/>
                <a:cs typeface="Lato"/>
                <a:sym typeface="Lato"/>
              </a:rPr>
              <a:t>ADDITION MICRO-OPERATION</a:t>
            </a:r>
            <a:endParaRPr lang="en-IN" sz="4533" b="1" dirty="0">
              <a:latin typeface="+mj-lt"/>
              <a:ea typeface="Lato"/>
              <a:cs typeface="Lato"/>
              <a:sym typeface="Lato"/>
            </a:endParaRPr>
          </a:p>
        </p:txBody>
      </p:sp>
      <p:sp>
        <p:nvSpPr>
          <p:cNvPr id="217" name="Google Shape;217;p16"/>
          <p:cNvSpPr/>
          <p:nvPr/>
        </p:nvSpPr>
        <p:spPr>
          <a:xfrm rot="558">
            <a:off x="1162999" y="1047676"/>
            <a:ext cx="9866000" cy="2488065"/>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lnSpc>
                <a:spcPct val="150000"/>
              </a:lnSpc>
              <a:spcBef>
                <a:spcPts val="1600"/>
              </a:spcBef>
            </a:pPr>
            <a:endParaRPr sz="2000" dirty="0">
              <a:solidFill>
                <a:srgbClr val="202122"/>
              </a:solidFill>
              <a:highlight>
                <a:srgbClr val="FFFFFF"/>
              </a:highlight>
            </a:endParaRPr>
          </a:p>
        </p:txBody>
      </p:sp>
      <p:pic>
        <p:nvPicPr>
          <p:cNvPr id="218" name="Google Shape;218;p16"/>
          <p:cNvPicPr preferRelativeResize="0"/>
          <p:nvPr/>
        </p:nvPicPr>
        <p:blipFill>
          <a:blip r:embed="rId3">
            <a:alphaModFix/>
          </a:blip>
          <a:stretch>
            <a:fillRect/>
          </a:stretch>
        </p:blipFill>
        <p:spPr>
          <a:xfrm>
            <a:off x="10245499" y="4766651"/>
            <a:ext cx="1898333" cy="1675884"/>
          </a:xfrm>
          <a:prstGeom prst="rect">
            <a:avLst/>
          </a:prstGeom>
          <a:noFill/>
          <a:ln>
            <a:noFill/>
          </a:ln>
        </p:spPr>
      </p:pic>
      <p:pic>
        <p:nvPicPr>
          <p:cNvPr id="219" name="Google Shape;219;p16"/>
          <p:cNvPicPr preferRelativeResize="0"/>
          <p:nvPr/>
        </p:nvPicPr>
        <p:blipFill>
          <a:blip r:embed="rId4">
            <a:alphaModFix/>
          </a:blip>
          <a:stretch>
            <a:fillRect/>
          </a:stretch>
        </p:blipFill>
        <p:spPr>
          <a:xfrm>
            <a:off x="3529729" y="3590483"/>
            <a:ext cx="7912100" cy="3009900"/>
          </a:xfrm>
          <a:prstGeom prst="rect">
            <a:avLst/>
          </a:prstGeom>
          <a:noFill/>
          <a:ln>
            <a:noFill/>
          </a:ln>
          <a:effectLst>
            <a:outerShdw blurRad="228600" dist="50800" dir="5400000" algn="tl" rotWithShape="0">
              <a:srgbClr val="000000">
                <a:alpha val="54900"/>
              </a:srgbClr>
            </a:outerShdw>
          </a:effectLst>
        </p:spPr>
      </p:pic>
      <p:pic>
        <p:nvPicPr>
          <p:cNvPr id="220" name="Google Shape;220;p16"/>
          <p:cNvPicPr preferRelativeResize="0"/>
          <p:nvPr/>
        </p:nvPicPr>
        <p:blipFill>
          <a:blip r:embed="rId5">
            <a:alphaModFix/>
          </a:blip>
          <a:stretch>
            <a:fillRect/>
          </a:stretch>
        </p:blipFill>
        <p:spPr>
          <a:xfrm>
            <a:off x="1355135" y="1743993"/>
            <a:ext cx="2146300" cy="558800"/>
          </a:xfrm>
          <a:prstGeom prst="rect">
            <a:avLst/>
          </a:prstGeom>
          <a:noFill/>
          <a:ln>
            <a:noFill/>
          </a:ln>
        </p:spPr>
      </p:pic>
      <p:sp>
        <p:nvSpPr>
          <p:cNvPr id="54" name="Google Shape;217;p16">
            <a:extLst>
              <a:ext uri="{FF2B5EF4-FFF2-40B4-BE49-F238E27FC236}">
                <a16:creationId xmlns:a16="http://schemas.microsoft.com/office/drawing/2014/main" id="{C0E0CA10-6F0F-416F-BD97-57F519086A7B}"/>
              </a:ext>
            </a:extLst>
          </p:cNvPr>
          <p:cNvSpPr/>
          <p:nvPr/>
        </p:nvSpPr>
        <p:spPr>
          <a:xfrm rot="558">
            <a:off x="1010209" y="4681624"/>
            <a:ext cx="2370432" cy="850733"/>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lnSpc>
                <a:spcPct val="150000"/>
              </a:lnSpc>
              <a:spcBef>
                <a:spcPts val="1600"/>
              </a:spcBef>
            </a:pPr>
            <a:endParaRPr sz="2000" dirty="0">
              <a:solidFill>
                <a:srgbClr val="202122"/>
              </a:solidFill>
              <a:highlight>
                <a:srgbClr val="FFFFFF"/>
              </a:highlight>
            </a:endParaRPr>
          </a:p>
        </p:txBody>
      </p:sp>
      <p:sp>
        <p:nvSpPr>
          <p:cNvPr id="2" name="Rectangle 1">
            <a:extLst>
              <a:ext uri="{FF2B5EF4-FFF2-40B4-BE49-F238E27FC236}">
                <a16:creationId xmlns:a16="http://schemas.microsoft.com/office/drawing/2014/main" id="{E1CF57D7-E05E-4B0F-8BE1-4746F5967170}"/>
              </a:ext>
            </a:extLst>
          </p:cNvPr>
          <p:cNvSpPr/>
          <p:nvPr/>
        </p:nvSpPr>
        <p:spPr>
          <a:xfrm>
            <a:off x="1074877" y="1204191"/>
            <a:ext cx="10819701" cy="2554545"/>
          </a:xfrm>
          <a:prstGeom prst="rect">
            <a:avLst/>
          </a:prstGeom>
        </p:spPr>
        <p:txBody>
          <a:bodyPr wrap="square">
            <a:spAutoFit/>
          </a:bodyPr>
          <a:lstStyle/>
          <a:p>
            <a:r>
              <a:rPr lang="en-US" sz="3200" dirty="0"/>
              <a:t>The arithmetic add micro operation is given by the statement,</a:t>
            </a:r>
          </a:p>
          <a:p>
            <a:endParaRPr lang="en-US" sz="3200" dirty="0"/>
          </a:p>
          <a:p>
            <a:r>
              <a:rPr lang="en-US" sz="3200" dirty="0"/>
              <a:t>It states that the contents of register R1 are added with the contents of register R2 and the result will be transferred to register R3. </a:t>
            </a:r>
          </a:p>
        </p:txBody>
      </p:sp>
      <p:sp>
        <p:nvSpPr>
          <p:cNvPr id="3" name="TextBox 2">
            <a:extLst>
              <a:ext uri="{FF2B5EF4-FFF2-40B4-BE49-F238E27FC236}">
                <a16:creationId xmlns:a16="http://schemas.microsoft.com/office/drawing/2014/main" id="{BF6B2FA7-8514-4050-A52C-E661FB3426FA}"/>
              </a:ext>
            </a:extLst>
          </p:cNvPr>
          <p:cNvSpPr txBox="1"/>
          <p:nvPr/>
        </p:nvSpPr>
        <p:spPr>
          <a:xfrm>
            <a:off x="1162796" y="4512234"/>
            <a:ext cx="2845957" cy="954107"/>
          </a:xfrm>
          <a:prstGeom prst="rect">
            <a:avLst/>
          </a:prstGeom>
          <a:noFill/>
        </p:spPr>
        <p:txBody>
          <a:bodyPr wrap="square" rtlCol="0">
            <a:spAutoFit/>
          </a:bodyPr>
          <a:lstStyle/>
          <a:p>
            <a:r>
              <a:rPr lang="en-IN" sz="2800" dirty="0">
                <a:latin typeface="+mj-lt"/>
              </a:rPr>
              <a:t>4- bit Binary Adder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p:nvPr/>
        </p:nvSpPr>
        <p:spPr>
          <a:xfrm rot="10800000">
            <a:off x="421640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FFF2CC"/>
          </a:solidFill>
          <a:ln>
            <a:noFill/>
          </a:ln>
        </p:spPr>
      </p:sp>
      <p:grpSp>
        <p:nvGrpSpPr>
          <p:cNvPr id="226" name="Google Shape;226;p17"/>
          <p:cNvGrpSpPr/>
          <p:nvPr/>
        </p:nvGrpSpPr>
        <p:grpSpPr>
          <a:xfrm rot="-1985359">
            <a:off x="1419363" y="823552"/>
            <a:ext cx="799167" cy="2198955"/>
            <a:chOff x="-1435027" y="1362018"/>
            <a:chExt cx="944104" cy="2598443"/>
          </a:xfrm>
        </p:grpSpPr>
        <p:sp>
          <p:nvSpPr>
            <p:cNvPr id="227" name="Google Shape;227;p17"/>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28" name="Google Shape;228;p17"/>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29" name="Google Shape;229;p17"/>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30" name="Google Shape;230;p17"/>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31" name="Google Shape;231;p17"/>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32" name="Google Shape;232;p17"/>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33" name="Google Shape;233;p17"/>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34" name="Google Shape;234;p17"/>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35" name="Google Shape;235;p17"/>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36" name="Google Shape;236;p17"/>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37" name="Google Shape;237;p17"/>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38" name="Google Shape;238;p17"/>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39" name="Google Shape;239;p17"/>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40" name="Google Shape;240;p17"/>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41" name="Google Shape;241;p17"/>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42" name="Google Shape;242;p17"/>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43" name="Google Shape;243;p17"/>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44" name="Google Shape;244;p17"/>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45" name="Google Shape;245;p17"/>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46" name="Google Shape;246;p17"/>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47" name="Google Shape;247;p17"/>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48" name="Google Shape;248;p17"/>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grpSp>
        <p:nvGrpSpPr>
          <p:cNvPr id="249" name="Google Shape;249;p17"/>
          <p:cNvGrpSpPr/>
          <p:nvPr/>
        </p:nvGrpSpPr>
        <p:grpSpPr>
          <a:xfrm rot="-1985685">
            <a:off x="10527199" y="3898633"/>
            <a:ext cx="1155927" cy="3180668"/>
            <a:chOff x="-1435027" y="1362018"/>
            <a:chExt cx="944104" cy="2598443"/>
          </a:xfrm>
        </p:grpSpPr>
        <p:sp>
          <p:nvSpPr>
            <p:cNvPr id="250" name="Google Shape;250;p17"/>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51" name="Google Shape;251;p17"/>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52" name="Google Shape;252;p17"/>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53" name="Google Shape;253;p17"/>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54" name="Google Shape;254;p17"/>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55" name="Google Shape;255;p17"/>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56" name="Google Shape;256;p17"/>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57" name="Google Shape;257;p17"/>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58" name="Google Shape;258;p17"/>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59" name="Google Shape;259;p17"/>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60" name="Google Shape;260;p17"/>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61" name="Google Shape;261;p17"/>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62" name="Google Shape;262;p17"/>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63" name="Google Shape;263;p17"/>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64" name="Google Shape;264;p17"/>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65" name="Google Shape;265;p17"/>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66" name="Google Shape;266;p17"/>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67" name="Google Shape;267;p17"/>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68" name="Google Shape;268;p17"/>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269" name="Google Shape;269;p17"/>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270" name="Google Shape;270;p17"/>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71" name="Google Shape;271;p17"/>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sp>
        <p:nvSpPr>
          <p:cNvPr id="272" name="Google Shape;272;p17"/>
          <p:cNvSpPr/>
          <p:nvPr/>
        </p:nvSpPr>
        <p:spPr>
          <a:xfrm rot="558">
            <a:off x="1153434" y="1107174"/>
            <a:ext cx="10126932" cy="4397176"/>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lnSpc>
                <a:spcPct val="150000"/>
              </a:lnSpc>
              <a:spcBef>
                <a:spcPts val="1600"/>
              </a:spcBef>
            </a:pPr>
            <a:endParaRPr sz="2400" dirty="0">
              <a:solidFill>
                <a:srgbClr val="202122"/>
              </a:solidFill>
              <a:highlight>
                <a:srgbClr val="FFFFFF"/>
              </a:highlight>
            </a:endParaRPr>
          </a:p>
        </p:txBody>
      </p:sp>
      <p:pic>
        <p:nvPicPr>
          <p:cNvPr id="273" name="Google Shape;273;p17"/>
          <p:cNvPicPr preferRelativeResize="0"/>
          <p:nvPr/>
        </p:nvPicPr>
        <p:blipFill>
          <a:blip r:embed="rId3">
            <a:alphaModFix/>
          </a:blip>
          <a:stretch>
            <a:fillRect/>
          </a:stretch>
        </p:blipFill>
        <p:spPr>
          <a:xfrm>
            <a:off x="10245499" y="4766651"/>
            <a:ext cx="1898333" cy="1675884"/>
          </a:xfrm>
          <a:prstGeom prst="rect">
            <a:avLst/>
          </a:prstGeom>
          <a:noFill/>
          <a:ln>
            <a:noFill/>
          </a:ln>
        </p:spPr>
      </p:pic>
      <p:sp>
        <p:nvSpPr>
          <p:cNvPr id="2" name="TextBox 1">
            <a:extLst>
              <a:ext uri="{FF2B5EF4-FFF2-40B4-BE49-F238E27FC236}">
                <a16:creationId xmlns:a16="http://schemas.microsoft.com/office/drawing/2014/main" id="{A07BCAEB-C7FC-43C4-90FA-0838C2BB4175}"/>
              </a:ext>
            </a:extLst>
          </p:cNvPr>
          <p:cNvSpPr txBox="1"/>
          <p:nvPr/>
        </p:nvSpPr>
        <p:spPr>
          <a:xfrm>
            <a:off x="1307029" y="539646"/>
            <a:ext cx="9981937" cy="4924425"/>
          </a:xfrm>
          <a:prstGeom prst="rect">
            <a:avLst/>
          </a:prstGeom>
          <a:noFill/>
        </p:spPr>
        <p:txBody>
          <a:bodyPr wrap="square" rtlCol="0">
            <a:spAutoFit/>
          </a:bodyPr>
          <a:lstStyle/>
          <a:p>
            <a:r>
              <a:rPr lang="en-US" sz="5400" dirty="0">
                <a:latin typeface="+mj-lt"/>
              </a:rPr>
              <a:t>Working</a:t>
            </a:r>
          </a:p>
          <a:p>
            <a:endParaRPr lang="en-US" sz="3600" dirty="0">
              <a:latin typeface="+mj-lt"/>
            </a:endParaRPr>
          </a:p>
          <a:p>
            <a:pPr marL="285750" indent="-285750">
              <a:buFont typeface="Wingdings" panose="05000000000000000000" pitchFamily="2" charset="2"/>
              <a:buChar char="v"/>
            </a:pPr>
            <a:r>
              <a:rPr lang="en-US" sz="2800" dirty="0"/>
              <a:t>Add Micro operation can be implemented using Full adders. </a:t>
            </a:r>
          </a:p>
          <a:p>
            <a:pPr marL="285750" indent="-285750">
              <a:buFont typeface="Wingdings" panose="05000000000000000000" pitchFamily="2" charset="2"/>
              <a:buChar char="v"/>
            </a:pPr>
            <a:r>
              <a:rPr lang="en-US" sz="2800" dirty="0"/>
              <a:t>Each full adder takes 2 inputs from 2 numbers and a third input as a previous carry.</a:t>
            </a:r>
          </a:p>
          <a:p>
            <a:pPr marL="285750" indent="-285750">
              <a:buFont typeface="Wingdings" panose="05000000000000000000" pitchFamily="2" charset="2"/>
              <a:buChar char="v"/>
            </a:pPr>
            <a:r>
              <a:rPr lang="en-US" sz="2800" dirty="0"/>
              <a:t>All the carries are connected in serial fashion to the next full adder. </a:t>
            </a:r>
          </a:p>
          <a:p>
            <a:pPr marL="285750" indent="-285750">
              <a:buFont typeface="Wingdings" panose="05000000000000000000" pitchFamily="2" charset="2"/>
              <a:buChar char="v"/>
            </a:pPr>
            <a:r>
              <a:rPr lang="en-US" sz="2800" dirty="0"/>
              <a:t>Number of full adders depends upon number of bits of data. </a:t>
            </a:r>
          </a:p>
          <a:p>
            <a:pPr marL="285750" indent="-285750">
              <a:buFont typeface="Wingdings" panose="05000000000000000000" pitchFamily="2" charset="2"/>
              <a:buChar char="v"/>
            </a:pPr>
            <a:r>
              <a:rPr lang="en-US" sz="2800" dirty="0"/>
              <a:t>When A</a:t>
            </a:r>
            <a:r>
              <a:rPr lang="en-US" sz="28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800" dirty="0"/>
              <a:t> B</a:t>
            </a:r>
            <a:r>
              <a:rPr lang="en-US" sz="28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800" dirty="0"/>
              <a:t> are added and initially C</a:t>
            </a:r>
            <a:r>
              <a:rPr lang="en-US" sz="28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800" dirty="0"/>
              <a:t> is 0 then as a result S</a:t>
            </a:r>
            <a:r>
              <a:rPr lang="en-US" sz="28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800" dirty="0"/>
              <a:t> gives the sum of A</a:t>
            </a:r>
            <a:r>
              <a:rPr lang="en-US" sz="28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800" dirty="0"/>
              <a:t> and B</a:t>
            </a:r>
            <a:r>
              <a:rPr lang="en-US" sz="28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800" dirty="0"/>
              <a:t> and so 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p:nvPr/>
        </p:nvSpPr>
        <p:spPr>
          <a:xfrm rot="10800000">
            <a:off x="4216400" y="93434"/>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76A5AF"/>
          </a:solidFill>
          <a:ln>
            <a:noFill/>
          </a:ln>
        </p:spPr>
      </p:sp>
      <p:sp>
        <p:nvSpPr>
          <p:cNvPr id="279" name="Google Shape;279;p18"/>
          <p:cNvSpPr/>
          <p:nvPr/>
        </p:nvSpPr>
        <p:spPr>
          <a:xfrm rot="-5400000">
            <a:off x="10488317" y="4464037"/>
            <a:ext cx="318000" cy="31040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80" name="Google Shape;280;p18"/>
          <p:cNvSpPr/>
          <p:nvPr/>
        </p:nvSpPr>
        <p:spPr>
          <a:xfrm rot="-5400000">
            <a:off x="11343717" y="5001437"/>
            <a:ext cx="318000" cy="13932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81" name="Google Shape;281;p18"/>
          <p:cNvSpPr/>
          <p:nvPr/>
        </p:nvSpPr>
        <p:spPr>
          <a:xfrm rot="-5400000">
            <a:off x="11100517" y="5387404"/>
            <a:ext cx="318000" cy="18796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82" name="Google Shape;282;p18"/>
          <p:cNvSpPr/>
          <p:nvPr/>
        </p:nvSpPr>
        <p:spPr>
          <a:xfrm rot="-5400000">
            <a:off x="10488317" y="-878492"/>
            <a:ext cx="318000" cy="31040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83" name="Google Shape;283;p18"/>
          <p:cNvSpPr/>
          <p:nvPr/>
        </p:nvSpPr>
        <p:spPr>
          <a:xfrm rot="-5400000">
            <a:off x="11343717" y="-341092"/>
            <a:ext cx="318000" cy="13932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84" name="Google Shape;284;p18"/>
          <p:cNvSpPr/>
          <p:nvPr/>
        </p:nvSpPr>
        <p:spPr>
          <a:xfrm rot="-5400000">
            <a:off x="11100517" y="44875"/>
            <a:ext cx="318000" cy="18796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85" name="Google Shape;285;p18"/>
          <p:cNvSpPr txBox="1"/>
          <p:nvPr/>
        </p:nvSpPr>
        <p:spPr>
          <a:xfrm>
            <a:off x="996667" y="379667"/>
            <a:ext cx="5529200" cy="664400"/>
          </a:xfrm>
          <a:prstGeom prst="rect">
            <a:avLst/>
          </a:prstGeom>
          <a:noFill/>
          <a:ln>
            <a:noFill/>
          </a:ln>
        </p:spPr>
        <p:txBody>
          <a:bodyPr spcFirstLastPara="1" wrap="square" lIns="121900" tIns="121900" rIns="121900" bIns="121900" anchor="t" anchorCtr="0">
            <a:noAutofit/>
          </a:bodyPr>
          <a:lstStyle/>
          <a:p>
            <a:pPr>
              <a:lnSpc>
                <a:spcPct val="150000"/>
              </a:lnSpc>
              <a:spcAft>
                <a:spcPts val="2533"/>
              </a:spcAft>
              <a:buClr>
                <a:schemeClr val="dk2"/>
              </a:buClr>
              <a:buSzPts val="1100"/>
            </a:pPr>
            <a:endParaRPr sz="3200" b="1">
              <a:highlight>
                <a:srgbClr val="F3F3F3"/>
              </a:highlight>
              <a:latin typeface="Lato"/>
              <a:ea typeface="Lato"/>
              <a:cs typeface="Lato"/>
              <a:sym typeface="Lato"/>
            </a:endParaRPr>
          </a:p>
        </p:txBody>
      </p:sp>
      <p:sp>
        <p:nvSpPr>
          <p:cNvPr id="286" name="Google Shape;286;p18"/>
          <p:cNvSpPr/>
          <p:nvPr/>
        </p:nvSpPr>
        <p:spPr>
          <a:xfrm rot="-2972">
            <a:off x="1237197" y="2411974"/>
            <a:ext cx="9717604" cy="3245857"/>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marL="194728">
              <a:lnSpc>
                <a:spcPct val="150000"/>
              </a:lnSpc>
              <a:buClr>
                <a:srgbClr val="333333"/>
              </a:buClr>
              <a:buSzPts val="1300"/>
            </a:pPr>
            <a:r>
              <a:rPr lang="en" sz="2400" dirty="0">
                <a:solidFill>
                  <a:srgbClr val="333333"/>
                </a:solidFill>
              </a:rPr>
              <a:t>The arithmetic addition / subtraction micro operation is given by the statements, </a:t>
            </a:r>
          </a:p>
          <a:p>
            <a:pPr marL="194728">
              <a:lnSpc>
                <a:spcPct val="150000"/>
              </a:lnSpc>
              <a:buClr>
                <a:srgbClr val="333333"/>
              </a:buClr>
              <a:buSzPts val="1300"/>
            </a:pPr>
            <a:endParaRPr lang="en" sz="2400" dirty="0">
              <a:solidFill>
                <a:srgbClr val="333333"/>
              </a:solidFill>
            </a:endParaRPr>
          </a:p>
          <a:p>
            <a:pPr marL="194728">
              <a:lnSpc>
                <a:spcPct val="150000"/>
              </a:lnSpc>
              <a:buClr>
                <a:srgbClr val="333333"/>
              </a:buClr>
              <a:buSzPts val="1300"/>
            </a:pPr>
            <a:r>
              <a:rPr lang="en" sz="2400" dirty="0">
                <a:solidFill>
                  <a:srgbClr val="333333"/>
                </a:solidFill>
              </a:rPr>
              <a:t> </a:t>
            </a:r>
          </a:p>
          <a:p>
            <a:pPr marL="194728">
              <a:lnSpc>
                <a:spcPct val="150000"/>
              </a:lnSpc>
              <a:buClr>
                <a:srgbClr val="333333"/>
              </a:buClr>
              <a:buSzPts val="1300"/>
            </a:pPr>
            <a:endParaRPr lang="en" sz="2400" dirty="0">
              <a:solidFill>
                <a:srgbClr val="333333"/>
              </a:solidFill>
            </a:endParaRPr>
          </a:p>
          <a:p>
            <a:pPr marL="194728">
              <a:lnSpc>
                <a:spcPct val="150000"/>
              </a:lnSpc>
              <a:buClr>
                <a:srgbClr val="333333"/>
              </a:buClr>
              <a:buSzPts val="1300"/>
            </a:pPr>
            <a:endParaRPr lang="en" dirty="0">
              <a:solidFill>
                <a:srgbClr val="333333"/>
              </a:solidFill>
            </a:endParaRPr>
          </a:p>
          <a:p>
            <a:pPr marL="194728">
              <a:lnSpc>
                <a:spcPct val="150000"/>
              </a:lnSpc>
              <a:buClr>
                <a:srgbClr val="333333"/>
              </a:buClr>
              <a:buSzPts val="1300"/>
            </a:pPr>
            <a:r>
              <a:rPr lang="en" sz="2400" dirty="0">
                <a:solidFill>
                  <a:srgbClr val="333333"/>
                </a:solidFill>
              </a:rPr>
              <a:t>The addition and subtraction operations are performed in one common circuit by including an exclusive-OR gate with each full adder. </a:t>
            </a:r>
            <a:endParaRPr sz="2400" dirty="0"/>
          </a:p>
        </p:txBody>
      </p:sp>
      <p:pic>
        <p:nvPicPr>
          <p:cNvPr id="3" name="Picture 2">
            <a:extLst>
              <a:ext uri="{FF2B5EF4-FFF2-40B4-BE49-F238E27FC236}">
                <a16:creationId xmlns:a16="http://schemas.microsoft.com/office/drawing/2014/main" id="{60852987-9394-4175-A8C2-3F26CC4B1CAA}"/>
              </a:ext>
            </a:extLst>
          </p:cNvPr>
          <p:cNvPicPr>
            <a:picLocks noChangeAspect="1"/>
          </p:cNvPicPr>
          <p:nvPr/>
        </p:nvPicPr>
        <p:blipFill>
          <a:blip r:embed="rId3"/>
          <a:stretch>
            <a:fillRect/>
          </a:stretch>
        </p:blipFill>
        <p:spPr>
          <a:xfrm>
            <a:off x="2029729" y="3185378"/>
            <a:ext cx="2768600" cy="1181100"/>
          </a:xfrm>
          <a:prstGeom prst="rect">
            <a:avLst/>
          </a:prstGeom>
        </p:spPr>
      </p:pic>
      <p:sp>
        <p:nvSpPr>
          <p:cNvPr id="2" name="TextBox 1">
            <a:extLst>
              <a:ext uri="{FF2B5EF4-FFF2-40B4-BE49-F238E27FC236}">
                <a16:creationId xmlns:a16="http://schemas.microsoft.com/office/drawing/2014/main" id="{B1F99A4B-D391-48B1-A3B7-2EC26F36D0E4}"/>
              </a:ext>
            </a:extLst>
          </p:cNvPr>
          <p:cNvSpPr txBox="1"/>
          <p:nvPr/>
        </p:nvSpPr>
        <p:spPr>
          <a:xfrm>
            <a:off x="1139082" y="630144"/>
            <a:ext cx="8306544" cy="830997"/>
          </a:xfrm>
          <a:prstGeom prst="rect">
            <a:avLst/>
          </a:prstGeom>
          <a:noFill/>
        </p:spPr>
        <p:txBody>
          <a:bodyPr wrap="square" rtlCol="0">
            <a:spAutoFit/>
          </a:bodyPr>
          <a:lstStyle/>
          <a:p>
            <a:r>
              <a:rPr lang="en-IN" sz="4800" b="1" dirty="0">
                <a:latin typeface="+mj-lt"/>
                <a:ea typeface="Lato"/>
                <a:cs typeface="Lato"/>
                <a:sym typeface="Lato"/>
              </a:rPr>
              <a:t>ARITHMETIC MICRO-OPERATIONS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p:nvPr/>
        </p:nvSpPr>
        <p:spPr>
          <a:xfrm rot="10800000">
            <a:off x="421640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76A5AF"/>
          </a:solidFill>
          <a:ln>
            <a:noFill/>
          </a:ln>
        </p:spPr>
      </p:sp>
      <p:sp>
        <p:nvSpPr>
          <p:cNvPr id="294" name="Google Shape;294;p19"/>
          <p:cNvSpPr/>
          <p:nvPr/>
        </p:nvSpPr>
        <p:spPr>
          <a:xfrm rot="-5400000">
            <a:off x="10488317" y="4464037"/>
            <a:ext cx="318000" cy="31040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rot="-5400000">
            <a:off x="11343717" y="5001437"/>
            <a:ext cx="318000" cy="13932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96" name="Google Shape;296;p19"/>
          <p:cNvSpPr/>
          <p:nvPr/>
        </p:nvSpPr>
        <p:spPr>
          <a:xfrm rot="-5400000">
            <a:off x="11100517" y="5387404"/>
            <a:ext cx="318000" cy="18796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97" name="Google Shape;297;p19"/>
          <p:cNvSpPr/>
          <p:nvPr/>
        </p:nvSpPr>
        <p:spPr>
          <a:xfrm rot="-5400000">
            <a:off x="10488317" y="-878492"/>
            <a:ext cx="318000" cy="31040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98" name="Google Shape;298;p19"/>
          <p:cNvSpPr/>
          <p:nvPr/>
        </p:nvSpPr>
        <p:spPr>
          <a:xfrm rot="-5400000">
            <a:off x="11343717" y="-341092"/>
            <a:ext cx="318000" cy="13932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99" name="Google Shape;299;p19"/>
          <p:cNvSpPr/>
          <p:nvPr/>
        </p:nvSpPr>
        <p:spPr>
          <a:xfrm rot="-5400000">
            <a:off x="11100517" y="44875"/>
            <a:ext cx="318000" cy="18796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 name="Flowchart: Or 1">
            <a:extLst>
              <a:ext uri="{FF2B5EF4-FFF2-40B4-BE49-F238E27FC236}">
                <a16:creationId xmlns:a16="http://schemas.microsoft.com/office/drawing/2014/main" id="{9E2EFE71-4CC8-485C-8FDD-0DBAD88DE828}"/>
              </a:ext>
            </a:extLst>
          </p:cNvPr>
          <p:cNvSpPr/>
          <p:nvPr/>
        </p:nvSpPr>
        <p:spPr>
          <a:xfrm>
            <a:off x="5496309" y="3591434"/>
            <a:ext cx="188332" cy="208156"/>
          </a:xfrm>
          <a:prstGeom prst="flowChar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  </a:t>
            </a:r>
            <a:endParaRPr lang="en-IN" sz="2400" dirty="0"/>
          </a:p>
        </p:txBody>
      </p:sp>
      <p:sp>
        <p:nvSpPr>
          <p:cNvPr id="12" name="Flowchart: Or 11">
            <a:extLst>
              <a:ext uri="{FF2B5EF4-FFF2-40B4-BE49-F238E27FC236}">
                <a16:creationId xmlns:a16="http://schemas.microsoft.com/office/drawing/2014/main" id="{E430F29B-62B9-4DA7-A2D1-6BA2BD7A8671}"/>
              </a:ext>
            </a:extLst>
          </p:cNvPr>
          <p:cNvSpPr/>
          <p:nvPr/>
        </p:nvSpPr>
        <p:spPr>
          <a:xfrm>
            <a:off x="5471529" y="5228683"/>
            <a:ext cx="188332" cy="208156"/>
          </a:xfrm>
          <a:prstGeom prst="flowChar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cxnSp>
        <p:nvCxnSpPr>
          <p:cNvPr id="4" name="Straight Connector 3">
            <a:extLst>
              <a:ext uri="{FF2B5EF4-FFF2-40B4-BE49-F238E27FC236}">
                <a16:creationId xmlns:a16="http://schemas.microsoft.com/office/drawing/2014/main" id="{92D745D5-4995-4A51-A718-52F61BB5C33F}"/>
              </a:ext>
            </a:extLst>
          </p:cNvPr>
          <p:cNvCxnSpPr/>
          <p:nvPr/>
        </p:nvCxnSpPr>
        <p:spPr>
          <a:xfrm>
            <a:off x="6770030" y="5154336"/>
            <a:ext cx="2081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oogle Shape;288;p18">
            <a:extLst>
              <a:ext uri="{FF2B5EF4-FFF2-40B4-BE49-F238E27FC236}">
                <a16:creationId xmlns:a16="http://schemas.microsoft.com/office/drawing/2014/main" id="{FE5E0D82-BF71-4C50-85F0-3ADFB67D3978}"/>
              </a:ext>
            </a:extLst>
          </p:cNvPr>
          <p:cNvPicPr preferRelativeResize="0"/>
          <p:nvPr/>
        </p:nvPicPr>
        <p:blipFill>
          <a:blip r:embed="rId3">
            <a:alphaModFix/>
          </a:blip>
          <a:stretch>
            <a:fillRect/>
          </a:stretch>
        </p:blipFill>
        <p:spPr>
          <a:xfrm>
            <a:off x="1629266" y="1355184"/>
            <a:ext cx="8933469" cy="5300323"/>
          </a:xfrm>
          <a:prstGeom prst="rect">
            <a:avLst/>
          </a:prstGeom>
          <a:noFill/>
          <a:ln>
            <a:noFill/>
          </a:ln>
        </p:spPr>
      </p:pic>
      <p:sp>
        <p:nvSpPr>
          <p:cNvPr id="3" name="TextBox 2">
            <a:extLst>
              <a:ext uri="{FF2B5EF4-FFF2-40B4-BE49-F238E27FC236}">
                <a16:creationId xmlns:a16="http://schemas.microsoft.com/office/drawing/2014/main" id="{D5E13F17-C1DC-4E84-B51C-486F23982B74}"/>
              </a:ext>
            </a:extLst>
          </p:cNvPr>
          <p:cNvSpPr txBox="1"/>
          <p:nvPr/>
        </p:nvSpPr>
        <p:spPr>
          <a:xfrm>
            <a:off x="1557502" y="319565"/>
            <a:ext cx="5317796" cy="707886"/>
          </a:xfrm>
          <a:prstGeom prst="rect">
            <a:avLst/>
          </a:prstGeom>
          <a:noFill/>
        </p:spPr>
        <p:txBody>
          <a:bodyPr wrap="square" rtlCol="0">
            <a:spAutoFit/>
          </a:bodyPr>
          <a:lstStyle/>
          <a:p>
            <a:r>
              <a:rPr lang="en-IN" sz="4000">
                <a:latin typeface="+mj-lt"/>
              </a:rPr>
              <a:t>4- bit Adder - Subtractor</a:t>
            </a:r>
            <a:endParaRPr lang="en-IN" sz="4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D05-D124-4F2A-87A8-3A3B718122D9}"/>
              </a:ext>
            </a:extLst>
          </p:cNvPr>
          <p:cNvSpPr>
            <a:spLocks noGrp="1"/>
          </p:cNvSpPr>
          <p:nvPr>
            <p:ph type="title"/>
          </p:nvPr>
        </p:nvSpPr>
        <p:spPr/>
        <p:txBody>
          <a:bodyPr/>
          <a:lstStyle/>
          <a:p>
            <a:pPr algn="ctr"/>
            <a:r>
              <a:rPr lang="en-IN" dirty="0"/>
              <a:t>REGISTER TRANSFER LANGUAGE</a:t>
            </a:r>
          </a:p>
        </p:txBody>
      </p:sp>
    </p:spTree>
    <p:extLst>
      <p:ext uri="{BB962C8B-B14F-4D97-AF65-F5344CB8AC3E}">
        <p14:creationId xmlns:p14="http://schemas.microsoft.com/office/powerpoint/2010/main" val="1633693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p:nvPr/>
        </p:nvSpPr>
        <p:spPr>
          <a:xfrm rot="10800000">
            <a:off x="421640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76A5AF"/>
          </a:solidFill>
          <a:ln>
            <a:noFill/>
          </a:ln>
        </p:spPr>
      </p:sp>
      <p:sp>
        <p:nvSpPr>
          <p:cNvPr id="294" name="Google Shape;294;p19"/>
          <p:cNvSpPr/>
          <p:nvPr/>
        </p:nvSpPr>
        <p:spPr>
          <a:xfrm rot="-5400000">
            <a:off x="10488317" y="4464037"/>
            <a:ext cx="318000" cy="31040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rot="-5400000">
            <a:off x="11343717" y="5001437"/>
            <a:ext cx="318000" cy="13932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96" name="Google Shape;296;p19"/>
          <p:cNvSpPr/>
          <p:nvPr/>
        </p:nvSpPr>
        <p:spPr>
          <a:xfrm rot="-5400000">
            <a:off x="11100517" y="5387404"/>
            <a:ext cx="318000" cy="18796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97" name="Google Shape;297;p19"/>
          <p:cNvSpPr/>
          <p:nvPr/>
        </p:nvSpPr>
        <p:spPr>
          <a:xfrm rot="-5400000">
            <a:off x="10488317" y="-878492"/>
            <a:ext cx="318000" cy="3104000"/>
          </a:xfrm>
          <a:prstGeom prst="upArrow">
            <a:avLst>
              <a:gd name="adj1" fmla="val 27274"/>
              <a:gd name="adj2" fmla="val 86351"/>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298" name="Google Shape;298;p19"/>
          <p:cNvSpPr/>
          <p:nvPr/>
        </p:nvSpPr>
        <p:spPr>
          <a:xfrm rot="-5400000">
            <a:off x="11343717" y="-341092"/>
            <a:ext cx="318000" cy="13932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299" name="Google Shape;299;p19"/>
          <p:cNvSpPr/>
          <p:nvPr/>
        </p:nvSpPr>
        <p:spPr>
          <a:xfrm rot="-5400000">
            <a:off x="11100517" y="44875"/>
            <a:ext cx="318000" cy="1879600"/>
          </a:xfrm>
          <a:prstGeom prst="upArrow">
            <a:avLst>
              <a:gd name="adj1" fmla="val 27274"/>
              <a:gd name="adj2" fmla="val 86351"/>
            </a:avLst>
          </a:prstGeom>
          <a:solidFill>
            <a:srgbClr val="FFFFFF"/>
          </a:solidFill>
          <a:ln>
            <a:noFill/>
          </a:ln>
        </p:spPr>
        <p:txBody>
          <a:bodyPr spcFirstLastPara="1" wrap="square" lIns="121900" tIns="121900" rIns="121900" bIns="121900" anchor="ctr" anchorCtr="0">
            <a:noAutofit/>
          </a:bodyPr>
          <a:lstStyle/>
          <a:p>
            <a:endParaRPr sz="2400"/>
          </a:p>
        </p:txBody>
      </p:sp>
      <p:sp>
        <p:nvSpPr>
          <p:cNvPr id="300" name="Google Shape;300;p19"/>
          <p:cNvSpPr txBox="1"/>
          <p:nvPr/>
        </p:nvSpPr>
        <p:spPr>
          <a:xfrm>
            <a:off x="996667" y="379667"/>
            <a:ext cx="5529200" cy="664400"/>
          </a:xfrm>
          <a:prstGeom prst="rect">
            <a:avLst/>
          </a:prstGeom>
          <a:noFill/>
          <a:ln>
            <a:noFill/>
          </a:ln>
        </p:spPr>
        <p:txBody>
          <a:bodyPr spcFirstLastPara="1" wrap="square" lIns="121900" tIns="121900" rIns="121900" bIns="121900" anchor="t" anchorCtr="0">
            <a:noAutofit/>
          </a:bodyPr>
          <a:lstStyle/>
          <a:p>
            <a:pPr>
              <a:lnSpc>
                <a:spcPct val="150000"/>
              </a:lnSpc>
              <a:spcAft>
                <a:spcPts val="2533"/>
              </a:spcAft>
            </a:pPr>
            <a:endParaRPr sz="3200" b="1">
              <a:highlight>
                <a:srgbClr val="F3F3F3"/>
              </a:highlight>
              <a:latin typeface="Lato"/>
              <a:ea typeface="Lato"/>
              <a:cs typeface="Lato"/>
              <a:sym typeface="Lato"/>
            </a:endParaRPr>
          </a:p>
        </p:txBody>
      </p:sp>
      <p:sp>
        <p:nvSpPr>
          <p:cNvPr id="301" name="Google Shape;301;p19"/>
          <p:cNvSpPr/>
          <p:nvPr/>
        </p:nvSpPr>
        <p:spPr>
          <a:xfrm rot="-2972">
            <a:off x="1184869" y="514452"/>
            <a:ext cx="9717604" cy="5730197"/>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marR="33866">
              <a:lnSpc>
                <a:spcPct val="150000"/>
              </a:lnSpc>
              <a:spcBef>
                <a:spcPts val="933"/>
              </a:spcBef>
            </a:pPr>
            <a:r>
              <a:rPr lang="en" sz="2667" b="1" dirty="0">
                <a:solidFill>
                  <a:srgbClr val="222222"/>
                </a:solidFill>
              </a:rPr>
              <a:t>Working </a:t>
            </a:r>
            <a:endParaRPr sz="2667" b="1" dirty="0">
              <a:solidFill>
                <a:srgbClr val="222222"/>
              </a:solidFill>
            </a:endParaRPr>
          </a:p>
          <a:p>
            <a:pPr marR="33866">
              <a:lnSpc>
                <a:spcPct val="150000"/>
              </a:lnSpc>
              <a:spcBef>
                <a:spcPts val="933"/>
              </a:spcBef>
            </a:pPr>
            <a:r>
              <a:rPr lang="en-US" sz="2000" dirty="0">
                <a:solidFill>
                  <a:srgbClr val="222222"/>
                </a:solidFill>
              </a:rPr>
              <a:t>The addition and subtraction operations can be combined into one common circuit by including an XOR gate with each full-adder. </a:t>
            </a:r>
          </a:p>
          <a:p>
            <a:pPr marR="33866">
              <a:lnSpc>
                <a:spcPct val="150000"/>
              </a:lnSpc>
              <a:spcBef>
                <a:spcPts val="933"/>
              </a:spcBef>
            </a:pPr>
            <a:r>
              <a:rPr lang="en-US" sz="2000" dirty="0">
                <a:solidFill>
                  <a:srgbClr val="222222"/>
                </a:solidFill>
              </a:rPr>
              <a:t>With the help of a mode bit we can add or subtract.</a:t>
            </a:r>
          </a:p>
          <a:p>
            <a:pPr marL="228594" marR="33866" indent="-228594">
              <a:lnSpc>
                <a:spcPct val="150000"/>
              </a:lnSpc>
              <a:spcBef>
                <a:spcPts val="933"/>
              </a:spcBef>
              <a:buFont typeface="Arial" panose="020B0604020202020204" pitchFamily="34" charset="0"/>
              <a:buChar char="•"/>
            </a:pPr>
            <a:r>
              <a:rPr lang="en-US" sz="2000" b="1" dirty="0">
                <a:solidFill>
                  <a:srgbClr val="222222"/>
                </a:solidFill>
              </a:rPr>
              <a:t>M = 0 </a:t>
            </a:r>
          </a:p>
          <a:p>
            <a:pPr marR="33866">
              <a:lnSpc>
                <a:spcPct val="150000"/>
              </a:lnSpc>
              <a:spcBef>
                <a:spcPts val="933"/>
              </a:spcBef>
            </a:pPr>
            <a:r>
              <a:rPr lang="en-US" sz="2000" dirty="0">
                <a:solidFill>
                  <a:srgbClr val="222222"/>
                </a:solidFill>
              </a:rPr>
              <a:t>When M is 0 then </a:t>
            </a:r>
            <a:r>
              <a:rPr lang="en-US" sz="2000" b="1" dirty="0" err="1">
                <a:solidFill>
                  <a:srgbClr val="222222"/>
                </a:solidFill>
              </a:rPr>
              <a:t>C</a:t>
            </a:r>
            <a:r>
              <a:rPr lang="en-US" sz="20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000" dirty="0">
                <a:solidFill>
                  <a:srgbClr val="222222"/>
                </a:solidFill>
              </a:rPr>
              <a:t> will be 0 and 0      </a:t>
            </a:r>
            <a:r>
              <a:rPr lang="en-US" sz="2000" b="1" dirty="0">
                <a:latin typeface="Calibri" panose="020F0502020204030204" pitchFamily="34" charset="0"/>
                <a:ea typeface="Calibri" panose="020F0502020204030204" pitchFamily="34" charset="0"/>
                <a:cs typeface="Times New Roman" panose="02020603050405020304" pitchFamily="18" charset="0"/>
              </a:rPr>
              <a:t>B</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gives </a:t>
            </a:r>
            <a:r>
              <a:rPr lang="en-US" sz="2000" b="1" dirty="0">
                <a:latin typeface="Calibri" panose="020F0502020204030204" pitchFamily="34" charset="0"/>
                <a:ea typeface="Calibri" panose="020F0502020204030204" pitchFamily="34" charset="0"/>
                <a:cs typeface="Times New Roman" panose="02020603050405020304" pitchFamily="18" charset="0"/>
              </a:rPr>
              <a:t>B</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then </a:t>
            </a:r>
            <a:r>
              <a:rPr lang="en-US" sz="2000" b="1" dirty="0">
                <a:solidFill>
                  <a:srgbClr val="222222"/>
                </a:solidFill>
              </a:rPr>
              <a:t>S</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will be the sum of </a:t>
            </a:r>
            <a:r>
              <a:rPr lang="en-US" sz="2000" b="1" dirty="0">
                <a:solidFill>
                  <a:srgbClr val="222222"/>
                </a:solidFill>
              </a:rPr>
              <a:t>A</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and </a:t>
            </a:r>
            <a:r>
              <a:rPr lang="en-US" sz="2000" b="1" dirty="0">
                <a:latin typeface="Calibri" panose="020F0502020204030204" pitchFamily="34" charset="0"/>
                <a:ea typeface="Calibri" panose="020F0502020204030204" pitchFamily="34" charset="0"/>
                <a:cs typeface="Times New Roman" panose="02020603050405020304" pitchFamily="18" charset="0"/>
              </a:rPr>
              <a:t>B</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Hence M = 0 will perform addition. </a:t>
            </a:r>
          </a:p>
          <a:p>
            <a:pPr marL="228594" marR="33866" indent="-228594">
              <a:lnSpc>
                <a:spcPct val="150000"/>
              </a:lnSpc>
              <a:spcBef>
                <a:spcPts val="933"/>
              </a:spcBef>
              <a:buFont typeface="Arial" panose="020B0604020202020204" pitchFamily="34" charset="0"/>
              <a:buChar char="•"/>
            </a:pPr>
            <a:r>
              <a:rPr lang="en-US" sz="2000" b="1" dirty="0">
                <a:solidFill>
                  <a:srgbClr val="222222"/>
                </a:solidFill>
              </a:rPr>
              <a:t>M = 1 </a:t>
            </a:r>
          </a:p>
          <a:p>
            <a:pPr marR="33866">
              <a:lnSpc>
                <a:spcPct val="150000"/>
              </a:lnSpc>
              <a:spcBef>
                <a:spcPts val="933"/>
              </a:spcBef>
            </a:pPr>
            <a:r>
              <a:rPr lang="en-US" sz="2000" dirty="0">
                <a:solidFill>
                  <a:srgbClr val="222222"/>
                </a:solidFill>
              </a:rPr>
              <a:t>When M is 1 then </a:t>
            </a:r>
            <a:r>
              <a:rPr lang="en-US" sz="2000" b="1" dirty="0" err="1">
                <a:solidFill>
                  <a:srgbClr val="222222"/>
                </a:solidFill>
              </a:rPr>
              <a:t>C</a:t>
            </a:r>
            <a:r>
              <a:rPr lang="en-US" sz="20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000" dirty="0">
                <a:solidFill>
                  <a:srgbClr val="222222"/>
                </a:solidFill>
              </a:rPr>
              <a:t> will be 1 and 1      </a:t>
            </a:r>
            <a:r>
              <a:rPr lang="en-US" sz="2000" b="1" dirty="0">
                <a:latin typeface="Calibri" panose="020F0502020204030204" pitchFamily="34" charset="0"/>
                <a:ea typeface="Calibri" panose="020F0502020204030204" pitchFamily="34" charset="0"/>
                <a:cs typeface="Times New Roman" panose="02020603050405020304" pitchFamily="18" charset="0"/>
              </a:rPr>
              <a:t>B</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gives </a:t>
            </a:r>
            <a:r>
              <a:rPr lang="en-US" sz="2000" b="1" dirty="0">
                <a:solidFill>
                  <a:srgbClr val="222222"/>
                </a:solidFill>
              </a:rPr>
              <a:t>Bo</a:t>
            </a:r>
            <a:r>
              <a:rPr lang="en-US" sz="2000" dirty="0">
                <a:solidFill>
                  <a:srgbClr val="222222"/>
                </a:solidFill>
              </a:rPr>
              <a:t> then </a:t>
            </a:r>
            <a:r>
              <a:rPr lang="en-US" sz="2000" b="1" dirty="0">
                <a:solidFill>
                  <a:srgbClr val="222222"/>
                </a:solidFill>
              </a:rPr>
              <a:t>A</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 </a:t>
            </a:r>
            <a:r>
              <a:rPr lang="en-US" sz="2000" dirty="0">
                <a:solidFill>
                  <a:srgbClr val="222222"/>
                </a:solidFill>
              </a:rPr>
              <a:t>+ </a:t>
            </a:r>
            <a:r>
              <a:rPr lang="en-US" sz="2000" b="1" dirty="0">
                <a:latin typeface="Calibri" panose="020F0502020204030204" pitchFamily="34" charset="0"/>
                <a:ea typeface="Calibri" panose="020F0502020204030204" pitchFamily="34" charset="0"/>
                <a:cs typeface="Times New Roman" panose="02020603050405020304" pitchFamily="18" charset="0"/>
              </a:rPr>
              <a:t>B</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+ 1 = </a:t>
            </a:r>
            <a:r>
              <a:rPr lang="en-US" sz="2000" b="1" dirty="0">
                <a:solidFill>
                  <a:srgbClr val="222222"/>
                </a:solidFill>
                <a:latin typeface="Calibri" panose="020F0502020204030204" pitchFamily="34" charset="0"/>
                <a:cs typeface="Times New Roman" panose="02020603050405020304" pitchFamily="18" charset="0"/>
              </a:rPr>
              <a:t>A</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 </a:t>
            </a:r>
            <a:r>
              <a:rPr lang="en-US" sz="2000" dirty="0">
                <a:solidFill>
                  <a:srgbClr val="222222"/>
                </a:solidFill>
              </a:rPr>
              <a:t>- </a:t>
            </a:r>
            <a:r>
              <a:rPr lang="en-US" sz="2000" b="1" dirty="0">
                <a:latin typeface="Calibri" panose="020F0502020204030204" pitchFamily="34" charset="0"/>
                <a:ea typeface="Calibri" panose="020F0502020204030204" pitchFamily="34" charset="0"/>
                <a:cs typeface="Times New Roman" panose="02020603050405020304" pitchFamily="18" charset="0"/>
              </a:rPr>
              <a:t>B</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222222"/>
                </a:solidFill>
              </a:rPr>
              <a:t>. Hence M = 1 will perform subtraction. </a:t>
            </a:r>
            <a:endParaRPr sz="2000" dirty="0">
              <a:solidFill>
                <a:srgbClr val="222222"/>
              </a:solidFill>
            </a:endParaRPr>
          </a:p>
          <a:p>
            <a:pPr>
              <a:spcBef>
                <a:spcPts val="933"/>
              </a:spcBef>
            </a:pPr>
            <a:endParaRPr sz="1733" dirty="0">
              <a:solidFill>
                <a:srgbClr val="333333"/>
              </a:solidFill>
            </a:endParaRPr>
          </a:p>
        </p:txBody>
      </p:sp>
      <p:sp>
        <p:nvSpPr>
          <p:cNvPr id="2" name="Flowchart: Or 1">
            <a:extLst>
              <a:ext uri="{FF2B5EF4-FFF2-40B4-BE49-F238E27FC236}">
                <a16:creationId xmlns:a16="http://schemas.microsoft.com/office/drawing/2014/main" id="{9E2EFE71-4CC8-485C-8FDD-0DBAD88DE828}"/>
              </a:ext>
            </a:extLst>
          </p:cNvPr>
          <p:cNvSpPr/>
          <p:nvPr/>
        </p:nvSpPr>
        <p:spPr>
          <a:xfrm>
            <a:off x="5236534" y="3570652"/>
            <a:ext cx="188332" cy="208156"/>
          </a:xfrm>
          <a:prstGeom prst="flowChar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  </a:t>
            </a:r>
            <a:endParaRPr lang="en-IN" sz="2400" dirty="0"/>
          </a:p>
        </p:txBody>
      </p:sp>
      <p:sp>
        <p:nvSpPr>
          <p:cNvPr id="12" name="Flowchart: Or 11">
            <a:extLst>
              <a:ext uri="{FF2B5EF4-FFF2-40B4-BE49-F238E27FC236}">
                <a16:creationId xmlns:a16="http://schemas.microsoft.com/office/drawing/2014/main" id="{E430F29B-62B9-4DA7-A2D1-6BA2BD7A8671}"/>
              </a:ext>
            </a:extLst>
          </p:cNvPr>
          <p:cNvSpPr/>
          <p:nvPr/>
        </p:nvSpPr>
        <p:spPr>
          <a:xfrm>
            <a:off x="5190972" y="5187119"/>
            <a:ext cx="188332" cy="208156"/>
          </a:xfrm>
          <a:prstGeom prst="flowChar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cxnSp>
        <p:nvCxnSpPr>
          <p:cNvPr id="4" name="Straight Connector 3">
            <a:extLst>
              <a:ext uri="{FF2B5EF4-FFF2-40B4-BE49-F238E27FC236}">
                <a16:creationId xmlns:a16="http://schemas.microsoft.com/office/drawing/2014/main" id="{92D745D5-4995-4A51-A718-52F61BB5C33F}"/>
              </a:ext>
            </a:extLst>
          </p:cNvPr>
          <p:cNvCxnSpPr/>
          <p:nvPr/>
        </p:nvCxnSpPr>
        <p:spPr>
          <a:xfrm>
            <a:off x="6770030" y="5154336"/>
            <a:ext cx="2081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769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0"/>
          <p:cNvSpPr/>
          <p:nvPr/>
        </p:nvSpPr>
        <p:spPr>
          <a:xfrm rot="10800000" flipH="1">
            <a:off x="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C8EDF3"/>
          </a:solidFill>
          <a:ln>
            <a:noFill/>
          </a:ln>
        </p:spPr>
      </p:sp>
      <p:grpSp>
        <p:nvGrpSpPr>
          <p:cNvPr id="307" name="Google Shape;307;p20"/>
          <p:cNvGrpSpPr/>
          <p:nvPr/>
        </p:nvGrpSpPr>
        <p:grpSpPr>
          <a:xfrm rot="1985359" flipH="1">
            <a:off x="9973486" y="823552"/>
            <a:ext cx="799167" cy="2198955"/>
            <a:chOff x="-1435027" y="1362018"/>
            <a:chExt cx="944104" cy="2598443"/>
          </a:xfrm>
        </p:grpSpPr>
        <p:sp>
          <p:nvSpPr>
            <p:cNvPr id="308" name="Google Shape;308;p20"/>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09" name="Google Shape;309;p20"/>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10" name="Google Shape;310;p20"/>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11" name="Google Shape;311;p20"/>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12" name="Google Shape;312;p20"/>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13" name="Google Shape;313;p20"/>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14" name="Google Shape;314;p20"/>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15" name="Google Shape;315;p20"/>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16" name="Google Shape;316;p20"/>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17" name="Google Shape;317;p20"/>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18" name="Google Shape;318;p20"/>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19" name="Google Shape;319;p20"/>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20" name="Google Shape;320;p20"/>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21" name="Google Shape;321;p20"/>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22" name="Google Shape;322;p20"/>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23" name="Google Shape;323;p20"/>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24" name="Google Shape;324;p20"/>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grpSp>
        <p:nvGrpSpPr>
          <p:cNvPr id="330" name="Google Shape;330;p20"/>
          <p:cNvGrpSpPr/>
          <p:nvPr/>
        </p:nvGrpSpPr>
        <p:grpSpPr>
          <a:xfrm rot="1985685" flipH="1">
            <a:off x="4839657" y="3032466"/>
            <a:ext cx="1155927" cy="3180668"/>
            <a:chOff x="-1435027" y="1362018"/>
            <a:chExt cx="944104" cy="2598443"/>
          </a:xfrm>
        </p:grpSpPr>
        <p:sp>
          <p:nvSpPr>
            <p:cNvPr id="331" name="Google Shape;331;p20"/>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32" name="Google Shape;332;p20"/>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38" name="Google Shape;338;p20"/>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39" name="Google Shape;339;p20"/>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40" name="Google Shape;340;p20"/>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41" name="Google Shape;341;p20"/>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42" name="Google Shape;342;p20"/>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43" name="Google Shape;343;p20"/>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44" name="Google Shape;344;p20"/>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45" name="Google Shape;345;p20"/>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46" name="Google Shape;346;p20"/>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47" name="Google Shape;347;p20"/>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48" name="Google Shape;348;p20"/>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49" name="Google Shape;349;p20"/>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50" name="Google Shape;350;p20"/>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51" name="Google Shape;351;p20"/>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52" name="Google Shape;352;p20"/>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sp>
        <p:nvSpPr>
          <p:cNvPr id="353" name="Google Shape;353;p20"/>
          <p:cNvSpPr/>
          <p:nvPr/>
        </p:nvSpPr>
        <p:spPr>
          <a:xfrm rot="-673" flipH="1">
            <a:off x="566105" y="1036570"/>
            <a:ext cx="10217600" cy="197388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lnSpc>
                <a:spcPct val="150000"/>
              </a:lnSpc>
              <a:spcBef>
                <a:spcPts val="1333"/>
              </a:spcBef>
            </a:pPr>
            <a:r>
              <a:rPr lang="en-US" sz="2000" dirty="0">
                <a:solidFill>
                  <a:srgbClr val="222222"/>
                </a:solidFill>
                <a:latin typeface="Open Sans"/>
                <a:ea typeface="Open Sans"/>
                <a:cs typeface="Open Sans"/>
                <a:sym typeface="Open Sans"/>
              </a:rPr>
              <a:t>The increment micro operation is given by the statement, </a:t>
            </a:r>
          </a:p>
          <a:p>
            <a:pPr>
              <a:lnSpc>
                <a:spcPct val="150000"/>
              </a:lnSpc>
              <a:spcBef>
                <a:spcPts val="1333"/>
              </a:spcBef>
            </a:pPr>
            <a:endParaRPr lang="en-US" sz="2000" dirty="0">
              <a:solidFill>
                <a:srgbClr val="222222"/>
              </a:solidFill>
              <a:latin typeface="Open Sans"/>
              <a:ea typeface="Open Sans"/>
              <a:cs typeface="Open Sans"/>
              <a:sym typeface="Open Sans"/>
            </a:endParaRPr>
          </a:p>
          <a:p>
            <a:pPr>
              <a:lnSpc>
                <a:spcPct val="150000"/>
              </a:lnSpc>
              <a:spcBef>
                <a:spcPts val="1333"/>
              </a:spcBef>
            </a:pPr>
            <a:r>
              <a:rPr lang="en-US" sz="2000" dirty="0">
                <a:solidFill>
                  <a:srgbClr val="222222"/>
                </a:solidFill>
                <a:latin typeface="Open Sans"/>
                <a:ea typeface="Open Sans"/>
                <a:cs typeface="Open Sans"/>
                <a:sym typeface="Open Sans"/>
              </a:rPr>
              <a:t>The contents of register R1 are incremented by one.</a:t>
            </a:r>
          </a:p>
        </p:txBody>
      </p:sp>
      <p:sp>
        <p:nvSpPr>
          <p:cNvPr id="354" name="Google Shape;354;p20"/>
          <p:cNvSpPr txBox="1"/>
          <p:nvPr/>
        </p:nvSpPr>
        <p:spPr>
          <a:xfrm>
            <a:off x="410675" y="94611"/>
            <a:ext cx="9238171" cy="676400"/>
          </a:xfrm>
          <a:prstGeom prst="rect">
            <a:avLst/>
          </a:prstGeom>
          <a:noFill/>
          <a:ln>
            <a:noFill/>
          </a:ln>
        </p:spPr>
        <p:txBody>
          <a:bodyPr spcFirstLastPara="1" wrap="square" lIns="121900" tIns="121900" rIns="121900" bIns="121900" anchor="t" anchorCtr="0">
            <a:noAutofit/>
          </a:bodyPr>
          <a:lstStyle/>
          <a:p>
            <a:r>
              <a:rPr lang="en-IN" sz="4533" b="1" dirty="0">
                <a:latin typeface="+mj-lt"/>
                <a:ea typeface="Lato"/>
                <a:cs typeface="Lato"/>
                <a:sym typeface="Lato"/>
              </a:rPr>
              <a:t>INCREMENT MICRO-OPERATION</a:t>
            </a:r>
          </a:p>
        </p:txBody>
      </p:sp>
      <p:pic>
        <p:nvPicPr>
          <p:cNvPr id="3" name="Picture 2">
            <a:extLst>
              <a:ext uri="{FF2B5EF4-FFF2-40B4-BE49-F238E27FC236}">
                <a16:creationId xmlns:a16="http://schemas.microsoft.com/office/drawing/2014/main" id="{24A56DC9-A4A3-4864-928C-1DFC65B57785}"/>
              </a:ext>
            </a:extLst>
          </p:cNvPr>
          <p:cNvPicPr>
            <a:picLocks noChangeAspect="1"/>
          </p:cNvPicPr>
          <p:nvPr/>
        </p:nvPicPr>
        <p:blipFill>
          <a:blip r:embed="rId3"/>
          <a:stretch>
            <a:fillRect/>
          </a:stretch>
        </p:blipFill>
        <p:spPr>
          <a:xfrm>
            <a:off x="3553097" y="3234371"/>
            <a:ext cx="8410921" cy="3408709"/>
          </a:xfrm>
          <a:prstGeom prst="rect">
            <a:avLst/>
          </a:prstGeom>
        </p:spPr>
      </p:pic>
      <p:pic>
        <p:nvPicPr>
          <p:cNvPr id="5" name="Picture 4">
            <a:extLst>
              <a:ext uri="{FF2B5EF4-FFF2-40B4-BE49-F238E27FC236}">
                <a16:creationId xmlns:a16="http://schemas.microsoft.com/office/drawing/2014/main" id="{0AC9A02E-D627-4814-8FF5-061058A936B0}"/>
              </a:ext>
            </a:extLst>
          </p:cNvPr>
          <p:cNvPicPr>
            <a:picLocks noChangeAspect="1"/>
          </p:cNvPicPr>
          <p:nvPr/>
        </p:nvPicPr>
        <p:blipFill>
          <a:blip r:embed="rId4"/>
          <a:stretch>
            <a:fillRect/>
          </a:stretch>
        </p:blipFill>
        <p:spPr>
          <a:xfrm>
            <a:off x="1437823" y="1944142"/>
            <a:ext cx="2057400" cy="520700"/>
          </a:xfrm>
          <a:prstGeom prst="rect">
            <a:avLst/>
          </a:prstGeom>
        </p:spPr>
      </p:pic>
      <p:sp>
        <p:nvSpPr>
          <p:cNvPr id="55" name="Google Shape;217;p16">
            <a:extLst>
              <a:ext uri="{FF2B5EF4-FFF2-40B4-BE49-F238E27FC236}">
                <a16:creationId xmlns:a16="http://schemas.microsoft.com/office/drawing/2014/main" id="{9BC39509-3B96-4600-A90F-58B7EDB93143}"/>
              </a:ext>
            </a:extLst>
          </p:cNvPr>
          <p:cNvSpPr/>
          <p:nvPr/>
        </p:nvSpPr>
        <p:spPr>
          <a:xfrm rot="558">
            <a:off x="337027" y="4681570"/>
            <a:ext cx="3043615" cy="850733"/>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lnSpc>
                <a:spcPct val="150000"/>
              </a:lnSpc>
              <a:spcBef>
                <a:spcPts val="1600"/>
              </a:spcBef>
            </a:pPr>
            <a:endParaRPr sz="2000" dirty="0">
              <a:solidFill>
                <a:srgbClr val="202122"/>
              </a:solidFill>
              <a:highlight>
                <a:srgbClr val="FFFFFF"/>
              </a:highlight>
            </a:endParaRPr>
          </a:p>
        </p:txBody>
      </p:sp>
      <p:sp>
        <p:nvSpPr>
          <p:cNvPr id="2" name="TextBox 1">
            <a:extLst>
              <a:ext uri="{FF2B5EF4-FFF2-40B4-BE49-F238E27FC236}">
                <a16:creationId xmlns:a16="http://schemas.microsoft.com/office/drawing/2014/main" id="{1221E358-4534-4F02-9137-3D06C962690D}"/>
              </a:ext>
            </a:extLst>
          </p:cNvPr>
          <p:cNvSpPr txBox="1"/>
          <p:nvPr/>
        </p:nvSpPr>
        <p:spPr>
          <a:xfrm>
            <a:off x="674557" y="4192355"/>
            <a:ext cx="2053653" cy="954107"/>
          </a:xfrm>
          <a:prstGeom prst="rect">
            <a:avLst/>
          </a:prstGeom>
          <a:noFill/>
        </p:spPr>
        <p:txBody>
          <a:bodyPr wrap="square" rtlCol="0">
            <a:spAutoFit/>
          </a:bodyPr>
          <a:lstStyle/>
          <a:p>
            <a:r>
              <a:rPr lang="en-IN" sz="2800" dirty="0">
                <a:latin typeface="+mj-lt"/>
              </a:rPr>
              <a:t>4- bit Binary </a:t>
            </a:r>
            <a:r>
              <a:rPr lang="en-IN" sz="2800" dirty="0" err="1">
                <a:latin typeface="+mj-lt"/>
              </a:rPr>
              <a:t>Incrementer</a:t>
            </a:r>
            <a:endParaRPr lang="en-IN" sz="2800" dirty="0">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1"/>
          <p:cNvSpPr/>
          <p:nvPr/>
        </p:nvSpPr>
        <p:spPr>
          <a:xfrm rot="10800000" flipH="1">
            <a:off x="0" y="-8166"/>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C8EDF3"/>
          </a:solidFill>
          <a:ln>
            <a:noFill/>
          </a:ln>
        </p:spPr>
      </p:sp>
      <p:grpSp>
        <p:nvGrpSpPr>
          <p:cNvPr id="360" name="Google Shape;360;p21"/>
          <p:cNvGrpSpPr/>
          <p:nvPr/>
        </p:nvGrpSpPr>
        <p:grpSpPr>
          <a:xfrm rot="1985359" flipH="1">
            <a:off x="9973486" y="823552"/>
            <a:ext cx="799167" cy="2198955"/>
            <a:chOff x="-1435027" y="1362018"/>
            <a:chExt cx="944104" cy="2598443"/>
          </a:xfrm>
        </p:grpSpPr>
        <p:sp>
          <p:nvSpPr>
            <p:cNvPr id="361" name="Google Shape;361;p21"/>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62" name="Google Shape;362;p21"/>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63" name="Google Shape;363;p21"/>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64" name="Google Shape;364;p21"/>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65" name="Google Shape;365;p21"/>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66" name="Google Shape;366;p21"/>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67" name="Google Shape;367;p21"/>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68" name="Google Shape;368;p21"/>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69" name="Google Shape;369;p21"/>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70" name="Google Shape;370;p21"/>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71" name="Google Shape;371;p21"/>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72" name="Google Shape;372;p21"/>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73" name="Google Shape;373;p21"/>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74" name="Google Shape;374;p21"/>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75" name="Google Shape;375;p21"/>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76" name="Google Shape;376;p21"/>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77" name="Google Shape;377;p21"/>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78" name="Google Shape;378;p21"/>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79" name="Google Shape;379;p21"/>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80" name="Google Shape;380;p21"/>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81" name="Google Shape;381;p21"/>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82" name="Google Shape;382;p21"/>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grpSp>
        <p:nvGrpSpPr>
          <p:cNvPr id="383" name="Google Shape;383;p21"/>
          <p:cNvGrpSpPr/>
          <p:nvPr/>
        </p:nvGrpSpPr>
        <p:grpSpPr>
          <a:xfrm rot="1985685" flipH="1">
            <a:off x="4839657" y="3032466"/>
            <a:ext cx="1155927" cy="3180668"/>
            <a:chOff x="-1435027" y="1362018"/>
            <a:chExt cx="944104" cy="2598443"/>
          </a:xfrm>
        </p:grpSpPr>
        <p:sp>
          <p:nvSpPr>
            <p:cNvPr id="384" name="Google Shape;384;p21"/>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85" name="Google Shape;385;p21"/>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86" name="Google Shape;386;p21"/>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87" name="Google Shape;387;p21"/>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88" name="Google Shape;388;p21"/>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89" name="Google Shape;389;p21"/>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90" name="Google Shape;390;p21"/>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91" name="Google Shape;391;p21"/>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92" name="Google Shape;392;p21"/>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93" name="Google Shape;393;p21"/>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94" name="Google Shape;394;p21"/>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95" name="Google Shape;395;p21"/>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96" name="Google Shape;396;p21"/>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397" name="Google Shape;397;p21"/>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398" name="Google Shape;398;p21"/>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399" name="Google Shape;399;p21"/>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00" name="Google Shape;400;p21"/>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01" name="Google Shape;401;p21"/>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02" name="Google Shape;402;p21"/>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03" name="Google Shape;403;p21"/>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04" name="Google Shape;404;p21"/>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05" name="Google Shape;405;p21"/>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sp>
        <p:nvSpPr>
          <p:cNvPr id="406" name="Google Shape;406;p21"/>
          <p:cNvSpPr/>
          <p:nvPr/>
        </p:nvSpPr>
        <p:spPr>
          <a:xfrm rot="-674" flipH="1">
            <a:off x="1020233" y="265567"/>
            <a:ext cx="10204400" cy="62072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lnSpc>
                <a:spcPct val="150000"/>
              </a:lnSpc>
              <a:spcBef>
                <a:spcPts val="1600"/>
              </a:spcBef>
              <a:buClr>
                <a:schemeClr val="dk2"/>
              </a:buClr>
              <a:buSzPts val="1100"/>
            </a:pPr>
            <a:r>
              <a:rPr lang="en-US" sz="4000" b="1" dirty="0">
                <a:solidFill>
                  <a:schemeClr val="dk2"/>
                </a:solidFill>
                <a:latin typeface="+mj-lt"/>
                <a:ea typeface="Open Sans"/>
                <a:cs typeface="Open Sans"/>
                <a:sym typeface="Open Sans"/>
              </a:rPr>
              <a:t>Working</a:t>
            </a:r>
            <a:r>
              <a:rPr lang="en-US" sz="2800" b="1" dirty="0">
                <a:solidFill>
                  <a:schemeClr val="dk2"/>
                </a:solidFill>
                <a:latin typeface="Open Sans"/>
                <a:ea typeface="Open Sans"/>
                <a:cs typeface="Open Sans"/>
                <a:sym typeface="Open Sans"/>
              </a:rPr>
              <a:t> </a:t>
            </a:r>
          </a:p>
          <a:p>
            <a:pPr marL="380990" indent="-380990">
              <a:lnSpc>
                <a:spcPct val="150000"/>
              </a:lnSpc>
              <a:spcBef>
                <a:spcPts val="1333"/>
              </a:spcBef>
              <a:buFont typeface="Arial" panose="020B0604020202020204" pitchFamily="34" charset="0"/>
              <a:buChar char="•"/>
            </a:pPr>
            <a:r>
              <a:rPr lang="en-US" sz="2400" dirty="0">
                <a:solidFill>
                  <a:schemeClr val="dk2"/>
                </a:solidFill>
                <a:latin typeface="Open Sans"/>
                <a:ea typeface="Open Sans"/>
                <a:cs typeface="Open Sans"/>
                <a:sym typeface="Open Sans"/>
              </a:rPr>
              <a:t>The increment Micro operation adds 1 to a number in a register. </a:t>
            </a:r>
          </a:p>
          <a:p>
            <a:pPr marL="380990" indent="-380990">
              <a:lnSpc>
                <a:spcPct val="150000"/>
              </a:lnSpc>
              <a:spcBef>
                <a:spcPts val="1333"/>
              </a:spcBef>
              <a:buFont typeface="Arial" panose="020B0604020202020204" pitchFamily="34" charset="0"/>
              <a:buChar char="•"/>
            </a:pPr>
            <a:r>
              <a:rPr lang="en-US" sz="2400" dirty="0">
                <a:solidFill>
                  <a:schemeClr val="dk2"/>
                </a:solidFill>
                <a:latin typeface="Open Sans"/>
                <a:ea typeface="Open Sans"/>
                <a:cs typeface="Open Sans"/>
                <a:sym typeface="Open Sans"/>
              </a:rPr>
              <a:t>This Micro operation easily carried out using half adders as described in previous slide. </a:t>
            </a:r>
          </a:p>
          <a:p>
            <a:pPr marL="380990" indent="-380990">
              <a:lnSpc>
                <a:spcPct val="150000"/>
              </a:lnSpc>
              <a:spcBef>
                <a:spcPts val="1333"/>
              </a:spcBef>
              <a:buFont typeface="Arial" panose="020B0604020202020204" pitchFamily="34" charset="0"/>
              <a:buChar char="•"/>
            </a:pPr>
            <a:r>
              <a:rPr lang="en-US" sz="2400" dirty="0">
                <a:solidFill>
                  <a:schemeClr val="dk2"/>
                </a:solidFill>
                <a:latin typeface="Open Sans"/>
                <a:ea typeface="Open Sans"/>
                <a:cs typeface="Open Sans"/>
                <a:sym typeface="Open Sans"/>
              </a:rPr>
              <a:t>Each half adder needs 1 input and 1 carry. In the very first half adder the carry is 1. </a:t>
            </a:r>
          </a:p>
          <a:p>
            <a:pPr marL="380990" indent="-380990">
              <a:lnSpc>
                <a:spcPct val="150000"/>
              </a:lnSpc>
              <a:spcBef>
                <a:spcPts val="1333"/>
              </a:spcBef>
              <a:buFont typeface="Arial" panose="020B0604020202020204" pitchFamily="34" charset="0"/>
              <a:buChar char="•"/>
            </a:pPr>
            <a:r>
              <a:rPr lang="en-US" sz="2400" dirty="0">
                <a:solidFill>
                  <a:schemeClr val="dk2"/>
                </a:solidFill>
                <a:latin typeface="Open Sans"/>
                <a:ea typeface="Open Sans"/>
                <a:cs typeface="Open Sans"/>
                <a:sym typeface="Open Sans"/>
              </a:rPr>
              <a:t>As this is the increment micro operation hence the carry is forward to the next half adder if generated and as a result sum bits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3</a:t>
            </a:r>
            <a:r>
              <a:rPr lang="en-US" sz="2400" dirty="0">
                <a:solidFill>
                  <a:schemeClr val="dk2"/>
                </a:solidFill>
                <a:latin typeface="Open Sans"/>
                <a:ea typeface="Open Sans"/>
                <a:cs typeface="Open Sans"/>
                <a:sym typeface="Open Sans"/>
              </a:rPr>
              <a:t> ,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2</a:t>
            </a:r>
            <a:r>
              <a:rPr lang="en-US" sz="2400" dirty="0">
                <a:solidFill>
                  <a:schemeClr val="dk2"/>
                </a:solidFill>
                <a:latin typeface="Open Sans"/>
                <a:ea typeface="Open Sans"/>
                <a:cs typeface="Open Sans"/>
                <a:sym typeface="Open Sans"/>
              </a:rPr>
              <a:t> ,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1 </a:t>
            </a:r>
            <a:r>
              <a:rPr lang="en-US" sz="2400" dirty="0">
                <a:solidFill>
                  <a:schemeClr val="dk2"/>
                </a:solidFill>
                <a:latin typeface="Open Sans"/>
                <a:ea typeface="Open Sans"/>
                <a:cs typeface="Open Sans"/>
                <a:sym typeface="Open Sans"/>
              </a:rPr>
              <a:t>,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400" dirty="0">
                <a:solidFill>
                  <a:schemeClr val="dk2"/>
                </a:solidFill>
                <a:latin typeface="Open Sans"/>
                <a:ea typeface="Open Sans"/>
                <a:cs typeface="Open Sans"/>
                <a:sym typeface="Open Sans"/>
              </a:rPr>
              <a:t> are generated along with a possible carry out.</a:t>
            </a:r>
            <a:endParaRPr sz="2400" dirty="0">
              <a:solidFill>
                <a:schemeClr val="dk2"/>
              </a:solidFill>
              <a:latin typeface="Open Sans"/>
              <a:ea typeface="Open Sans"/>
              <a:cs typeface="Open Sans"/>
              <a:sym typeface="Open Sans"/>
            </a:endParaRPr>
          </a:p>
          <a:p>
            <a:pPr>
              <a:lnSpc>
                <a:spcPct val="150000"/>
              </a:lnSpc>
              <a:spcBef>
                <a:spcPts val="1333"/>
              </a:spcBef>
            </a:pPr>
            <a:endParaRPr dirty="0">
              <a:solidFill>
                <a:schemeClr val="dk2"/>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p:nvPr/>
        </p:nvSpPr>
        <p:spPr>
          <a:xfrm>
            <a:off x="0" y="-10433"/>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FBDFDC"/>
          </a:solidFill>
          <a:ln>
            <a:noFill/>
          </a:ln>
        </p:spPr>
      </p:sp>
      <p:grpSp>
        <p:nvGrpSpPr>
          <p:cNvPr id="413" name="Google Shape;413;p22"/>
          <p:cNvGrpSpPr/>
          <p:nvPr/>
        </p:nvGrpSpPr>
        <p:grpSpPr>
          <a:xfrm>
            <a:off x="10356495" y="10968"/>
            <a:ext cx="1240427" cy="3414008"/>
            <a:chOff x="-1435027" y="1362018"/>
            <a:chExt cx="944104" cy="2598443"/>
          </a:xfrm>
        </p:grpSpPr>
        <p:sp>
          <p:nvSpPr>
            <p:cNvPr id="414" name="Google Shape;414;p22"/>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5" name="Google Shape;415;p22"/>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6" name="Google Shape;416;p22"/>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7" name="Google Shape;417;p22"/>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8" name="Google Shape;418;p22"/>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9" name="Google Shape;419;p22"/>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0" name="Google Shape;420;p22"/>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1" name="Google Shape;421;p22"/>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2" name="Google Shape;422;p22"/>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3" name="Google Shape;423;p22"/>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4" name="Google Shape;424;p22"/>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5" name="Google Shape;425;p22"/>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6" name="Google Shape;426;p22"/>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7" name="Google Shape;427;p22"/>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8" name="Google Shape;428;p22"/>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9" name="Google Shape;429;p22"/>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0" name="Google Shape;430;p22"/>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1" name="Google Shape;431;p22"/>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2" name="Google Shape;432;p22"/>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3" name="Google Shape;433;p22"/>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4" name="Google Shape;434;p22"/>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5" name="Google Shape;435;p22"/>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grpSp>
        <p:nvGrpSpPr>
          <p:cNvPr id="436" name="Google Shape;436;p22"/>
          <p:cNvGrpSpPr/>
          <p:nvPr/>
        </p:nvGrpSpPr>
        <p:grpSpPr>
          <a:xfrm>
            <a:off x="3496121" y="4713471"/>
            <a:ext cx="1118860" cy="2014472"/>
            <a:chOff x="-1449485" y="3330463"/>
            <a:chExt cx="839145" cy="1510854"/>
          </a:xfrm>
        </p:grpSpPr>
        <p:sp>
          <p:nvSpPr>
            <p:cNvPr id="437" name="Google Shape;437;p22"/>
            <p:cNvSpPr/>
            <p:nvPr/>
          </p:nvSpPr>
          <p:spPr>
            <a:xfrm>
              <a:off x="-1132920" y="3598363"/>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8" name="Google Shape;438;p22"/>
            <p:cNvSpPr/>
            <p:nvPr/>
          </p:nvSpPr>
          <p:spPr>
            <a:xfrm>
              <a:off x="-1132920" y="3864102"/>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9" name="Google Shape;439;p22"/>
            <p:cNvSpPr/>
            <p:nvPr/>
          </p:nvSpPr>
          <p:spPr>
            <a:xfrm>
              <a:off x="-1132920" y="4129840"/>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0" name="Google Shape;440;p22"/>
            <p:cNvSpPr/>
            <p:nvPr/>
          </p:nvSpPr>
          <p:spPr>
            <a:xfrm>
              <a:off x="-1132920" y="43955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1" name="Google Shape;441;p22"/>
            <p:cNvSpPr/>
            <p:nvPr/>
          </p:nvSpPr>
          <p:spPr>
            <a:xfrm>
              <a:off x="-1132920" y="46613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2" name="Google Shape;442;p22"/>
            <p:cNvSpPr/>
            <p:nvPr/>
          </p:nvSpPr>
          <p:spPr>
            <a:xfrm>
              <a:off x="-1449485" y="3863627"/>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3" name="Google Shape;443;p22"/>
            <p:cNvSpPr/>
            <p:nvPr/>
          </p:nvSpPr>
          <p:spPr>
            <a:xfrm>
              <a:off x="-1449485" y="4129365"/>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4" name="Google Shape;444;p22"/>
            <p:cNvSpPr/>
            <p:nvPr/>
          </p:nvSpPr>
          <p:spPr>
            <a:xfrm>
              <a:off x="-1449485" y="439510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5" name="Google Shape;445;p22"/>
            <p:cNvSpPr/>
            <p:nvPr/>
          </p:nvSpPr>
          <p:spPr>
            <a:xfrm>
              <a:off x="-1449485" y="4660842"/>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6" name="Google Shape;446;p22"/>
            <p:cNvSpPr/>
            <p:nvPr/>
          </p:nvSpPr>
          <p:spPr>
            <a:xfrm>
              <a:off x="-818240" y="3330463"/>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7" name="Google Shape;447;p22"/>
            <p:cNvSpPr/>
            <p:nvPr/>
          </p:nvSpPr>
          <p:spPr>
            <a:xfrm>
              <a:off x="-818240" y="3596201"/>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8" name="Google Shape;448;p22"/>
            <p:cNvSpPr/>
            <p:nvPr/>
          </p:nvSpPr>
          <p:spPr>
            <a:xfrm>
              <a:off x="-818240" y="3861939"/>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9" name="Google Shape;449;p22"/>
            <p:cNvSpPr/>
            <p:nvPr/>
          </p:nvSpPr>
          <p:spPr>
            <a:xfrm>
              <a:off x="-818240" y="41276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50" name="Google Shape;450;p22"/>
            <p:cNvSpPr/>
            <p:nvPr/>
          </p:nvSpPr>
          <p:spPr>
            <a:xfrm>
              <a:off x="-818240" y="43934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51" name="Google Shape;451;p22"/>
            <p:cNvSpPr/>
            <p:nvPr/>
          </p:nvSpPr>
          <p:spPr>
            <a:xfrm>
              <a:off x="-818240" y="465915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grpSp>
      <p:sp>
        <p:nvSpPr>
          <p:cNvPr id="42" name="Google Shape;301;p19">
            <a:extLst>
              <a:ext uri="{FF2B5EF4-FFF2-40B4-BE49-F238E27FC236}">
                <a16:creationId xmlns:a16="http://schemas.microsoft.com/office/drawing/2014/main" id="{A340B090-215B-40D4-A041-3554EF088FFA}"/>
              </a:ext>
            </a:extLst>
          </p:cNvPr>
          <p:cNvSpPr/>
          <p:nvPr/>
        </p:nvSpPr>
        <p:spPr>
          <a:xfrm rot="-2972">
            <a:off x="414752" y="1092148"/>
            <a:ext cx="11362496" cy="119770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spcBef>
                <a:spcPts val="933"/>
              </a:spcBef>
            </a:pPr>
            <a:r>
              <a:rPr lang="en-US" sz="2800" dirty="0">
                <a:solidFill>
                  <a:srgbClr val="333333"/>
                </a:solidFill>
              </a:rPr>
              <a:t>The basic arithmetic micro operations (addition, subtraction, increment and decrement) can be performed in one composite arithmetic circuit. </a:t>
            </a:r>
          </a:p>
        </p:txBody>
      </p:sp>
      <p:sp>
        <p:nvSpPr>
          <p:cNvPr id="43" name="Google Shape;354;p20">
            <a:extLst>
              <a:ext uri="{FF2B5EF4-FFF2-40B4-BE49-F238E27FC236}">
                <a16:creationId xmlns:a16="http://schemas.microsoft.com/office/drawing/2014/main" id="{E818F3CD-74A8-4D9F-BE00-C6A9148C4A1C}"/>
              </a:ext>
            </a:extLst>
          </p:cNvPr>
          <p:cNvSpPr txBox="1"/>
          <p:nvPr/>
        </p:nvSpPr>
        <p:spPr>
          <a:xfrm>
            <a:off x="3255356" y="80571"/>
            <a:ext cx="9071379" cy="676400"/>
          </a:xfrm>
          <a:prstGeom prst="rect">
            <a:avLst/>
          </a:prstGeom>
          <a:noFill/>
          <a:ln>
            <a:noFill/>
          </a:ln>
        </p:spPr>
        <p:txBody>
          <a:bodyPr spcFirstLastPara="1" wrap="square" lIns="121900" tIns="121900" rIns="121900" bIns="121900" anchor="t" anchorCtr="0">
            <a:noAutofit/>
          </a:bodyPr>
          <a:lstStyle/>
          <a:p>
            <a:r>
              <a:rPr lang="en-IN" sz="4533" b="1">
                <a:latin typeface="+mj-lt"/>
                <a:ea typeface="Lato"/>
                <a:cs typeface="Lato"/>
                <a:sym typeface="Lato"/>
              </a:rPr>
              <a:t>ARITHMETIC CIRCUIT</a:t>
            </a:r>
            <a:endParaRPr lang="en-IN" sz="4533" b="1" dirty="0">
              <a:latin typeface="+mj-lt"/>
              <a:ea typeface="Lato"/>
              <a:cs typeface="Lato"/>
              <a:sym typeface="Lato"/>
            </a:endParaRPr>
          </a:p>
        </p:txBody>
      </p:sp>
      <p:pic>
        <p:nvPicPr>
          <p:cNvPr id="3" name="Picture 2">
            <a:extLst>
              <a:ext uri="{FF2B5EF4-FFF2-40B4-BE49-F238E27FC236}">
                <a16:creationId xmlns:a16="http://schemas.microsoft.com/office/drawing/2014/main" id="{68E3FE61-98A9-4B54-8696-8CE3C4F39B60}"/>
              </a:ext>
            </a:extLst>
          </p:cNvPr>
          <p:cNvPicPr>
            <a:picLocks noChangeAspect="1"/>
          </p:cNvPicPr>
          <p:nvPr/>
        </p:nvPicPr>
        <p:blipFill>
          <a:blip r:embed="rId3"/>
          <a:stretch>
            <a:fillRect/>
          </a:stretch>
        </p:blipFill>
        <p:spPr>
          <a:xfrm>
            <a:off x="2422357" y="2528784"/>
            <a:ext cx="7020056" cy="412477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p:nvPr/>
        </p:nvSpPr>
        <p:spPr>
          <a:xfrm>
            <a:off x="0" y="-10433"/>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FBDFDC"/>
          </a:solidFill>
          <a:ln>
            <a:noFill/>
          </a:ln>
        </p:spPr>
      </p:sp>
      <p:grpSp>
        <p:nvGrpSpPr>
          <p:cNvPr id="413" name="Google Shape;413;p22"/>
          <p:cNvGrpSpPr/>
          <p:nvPr/>
        </p:nvGrpSpPr>
        <p:grpSpPr>
          <a:xfrm>
            <a:off x="10356495" y="10968"/>
            <a:ext cx="1240427" cy="3414008"/>
            <a:chOff x="-1435027" y="1362018"/>
            <a:chExt cx="944104" cy="2598443"/>
          </a:xfrm>
        </p:grpSpPr>
        <p:sp>
          <p:nvSpPr>
            <p:cNvPr id="414" name="Google Shape;414;p22"/>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5" name="Google Shape;415;p22"/>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6" name="Google Shape;416;p22"/>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7" name="Google Shape;417;p22"/>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8" name="Google Shape;418;p22"/>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9" name="Google Shape;419;p22"/>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0" name="Google Shape;420;p22"/>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1" name="Google Shape;421;p22"/>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2" name="Google Shape;422;p22"/>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3" name="Google Shape;423;p22"/>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4" name="Google Shape;424;p22"/>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5" name="Google Shape;425;p22"/>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6" name="Google Shape;426;p22"/>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7" name="Google Shape;427;p22"/>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8" name="Google Shape;428;p22"/>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9" name="Google Shape;429;p22"/>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0" name="Google Shape;430;p22"/>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1" name="Google Shape;431;p22"/>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2" name="Google Shape;432;p22"/>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3" name="Google Shape;433;p22"/>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4" name="Google Shape;434;p22"/>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5" name="Google Shape;435;p22"/>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grpSp>
        <p:nvGrpSpPr>
          <p:cNvPr id="436" name="Google Shape;436;p22"/>
          <p:cNvGrpSpPr/>
          <p:nvPr/>
        </p:nvGrpSpPr>
        <p:grpSpPr>
          <a:xfrm>
            <a:off x="3496121" y="4713471"/>
            <a:ext cx="1118860" cy="2014472"/>
            <a:chOff x="-1449485" y="3330463"/>
            <a:chExt cx="839145" cy="1510854"/>
          </a:xfrm>
        </p:grpSpPr>
        <p:sp>
          <p:nvSpPr>
            <p:cNvPr id="437" name="Google Shape;437;p22"/>
            <p:cNvSpPr/>
            <p:nvPr/>
          </p:nvSpPr>
          <p:spPr>
            <a:xfrm>
              <a:off x="-1132920" y="3598363"/>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8" name="Google Shape;438;p22"/>
            <p:cNvSpPr/>
            <p:nvPr/>
          </p:nvSpPr>
          <p:spPr>
            <a:xfrm>
              <a:off x="-1132920" y="3864102"/>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9" name="Google Shape;439;p22"/>
            <p:cNvSpPr/>
            <p:nvPr/>
          </p:nvSpPr>
          <p:spPr>
            <a:xfrm>
              <a:off x="-1132920" y="4129840"/>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0" name="Google Shape;440;p22"/>
            <p:cNvSpPr/>
            <p:nvPr/>
          </p:nvSpPr>
          <p:spPr>
            <a:xfrm>
              <a:off x="-1132920" y="43955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1" name="Google Shape;441;p22"/>
            <p:cNvSpPr/>
            <p:nvPr/>
          </p:nvSpPr>
          <p:spPr>
            <a:xfrm>
              <a:off x="-1132920" y="46613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2" name="Google Shape;442;p22"/>
            <p:cNvSpPr/>
            <p:nvPr/>
          </p:nvSpPr>
          <p:spPr>
            <a:xfrm>
              <a:off x="-1449485" y="3863627"/>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3" name="Google Shape;443;p22"/>
            <p:cNvSpPr/>
            <p:nvPr/>
          </p:nvSpPr>
          <p:spPr>
            <a:xfrm>
              <a:off x="-1449485" y="4129365"/>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4" name="Google Shape;444;p22"/>
            <p:cNvSpPr/>
            <p:nvPr/>
          </p:nvSpPr>
          <p:spPr>
            <a:xfrm>
              <a:off x="-1449485" y="439510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5" name="Google Shape;445;p22"/>
            <p:cNvSpPr/>
            <p:nvPr/>
          </p:nvSpPr>
          <p:spPr>
            <a:xfrm>
              <a:off x="-1449485" y="4660842"/>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6" name="Google Shape;446;p22"/>
            <p:cNvSpPr/>
            <p:nvPr/>
          </p:nvSpPr>
          <p:spPr>
            <a:xfrm>
              <a:off x="-818240" y="3330463"/>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7" name="Google Shape;447;p22"/>
            <p:cNvSpPr/>
            <p:nvPr/>
          </p:nvSpPr>
          <p:spPr>
            <a:xfrm>
              <a:off x="-818240" y="3596201"/>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8" name="Google Shape;448;p22"/>
            <p:cNvSpPr/>
            <p:nvPr/>
          </p:nvSpPr>
          <p:spPr>
            <a:xfrm>
              <a:off x="-818240" y="3861939"/>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9" name="Google Shape;449;p22"/>
            <p:cNvSpPr/>
            <p:nvPr/>
          </p:nvSpPr>
          <p:spPr>
            <a:xfrm>
              <a:off x="-818240" y="41276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50" name="Google Shape;450;p22"/>
            <p:cNvSpPr/>
            <p:nvPr/>
          </p:nvSpPr>
          <p:spPr>
            <a:xfrm>
              <a:off x="-818240" y="43934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51" name="Google Shape;451;p22"/>
            <p:cNvSpPr/>
            <p:nvPr/>
          </p:nvSpPr>
          <p:spPr>
            <a:xfrm>
              <a:off x="-818240" y="465915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grpSp>
      <p:pic>
        <p:nvPicPr>
          <p:cNvPr id="45" name="Picture 44">
            <a:extLst>
              <a:ext uri="{FF2B5EF4-FFF2-40B4-BE49-F238E27FC236}">
                <a16:creationId xmlns:a16="http://schemas.microsoft.com/office/drawing/2014/main" id="{CBA57C82-B364-42DD-AF78-03972032F21E}"/>
              </a:ext>
            </a:extLst>
          </p:cNvPr>
          <p:cNvPicPr>
            <a:picLocks noChangeAspect="1"/>
          </p:cNvPicPr>
          <p:nvPr/>
        </p:nvPicPr>
        <p:blipFill>
          <a:blip r:embed="rId3"/>
          <a:stretch>
            <a:fillRect/>
          </a:stretch>
        </p:blipFill>
        <p:spPr>
          <a:xfrm>
            <a:off x="1794109" y="972595"/>
            <a:ext cx="8137912" cy="5752464"/>
          </a:xfrm>
          <a:prstGeom prst="rect">
            <a:avLst/>
          </a:prstGeom>
        </p:spPr>
      </p:pic>
      <p:sp>
        <p:nvSpPr>
          <p:cNvPr id="46" name="Google Shape;217;p16">
            <a:extLst>
              <a:ext uri="{FF2B5EF4-FFF2-40B4-BE49-F238E27FC236}">
                <a16:creationId xmlns:a16="http://schemas.microsoft.com/office/drawing/2014/main" id="{ABBB8BDB-DBA9-4748-8D12-E7F61B723731}"/>
              </a:ext>
            </a:extLst>
          </p:cNvPr>
          <p:cNvSpPr/>
          <p:nvPr/>
        </p:nvSpPr>
        <p:spPr>
          <a:xfrm rot="558">
            <a:off x="4337834" y="148168"/>
            <a:ext cx="2835716" cy="673187"/>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lnSpc>
                <a:spcPct val="150000"/>
              </a:lnSpc>
              <a:spcBef>
                <a:spcPts val="1600"/>
              </a:spcBef>
            </a:pPr>
            <a:endParaRPr sz="2000" dirty="0">
              <a:solidFill>
                <a:srgbClr val="202122"/>
              </a:solidFill>
              <a:highlight>
                <a:srgbClr val="FFFFFF"/>
              </a:highlight>
            </a:endParaRPr>
          </a:p>
        </p:txBody>
      </p:sp>
      <p:sp>
        <p:nvSpPr>
          <p:cNvPr id="2" name="Rectangle 1">
            <a:extLst>
              <a:ext uri="{FF2B5EF4-FFF2-40B4-BE49-F238E27FC236}">
                <a16:creationId xmlns:a16="http://schemas.microsoft.com/office/drawing/2014/main" id="{BBF281A1-85BC-4126-ABA6-5749EC2246ED}"/>
              </a:ext>
            </a:extLst>
          </p:cNvPr>
          <p:cNvSpPr/>
          <p:nvPr/>
        </p:nvSpPr>
        <p:spPr>
          <a:xfrm>
            <a:off x="3663787" y="157916"/>
            <a:ext cx="4583306" cy="646331"/>
          </a:xfrm>
          <a:prstGeom prst="rect">
            <a:avLst/>
          </a:prstGeom>
        </p:spPr>
        <p:txBody>
          <a:bodyPr wrap="none">
            <a:spAutoFit/>
          </a:bodyPr>
          <a:lstStyle/>
          <a:p>
            <a:r>
              <a:rPr lang="en-IN" sz="3600" dirty="0">
                <a:latin typeface="+mj-lt"/>
              </a:rPr>
              <a:t>4- bit Arithmetic Circuit</a:t>
            </a:r>
          </a:p>
        </p:txBody>
      </p:sp>
    </p:spTree>
    <p:extLst>
      <p:ext uri="{BB962C8B-B14F-4D97-AF65-F5344CB8AC3E}">
        <p14:creationId xmlns:p14="http://schemas.microsoft.com/office/powerpoint/2010/main" val="93512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p:nvPr/>
        </p:nvSpPr>
        <p:spPr>
          <a:xfrm>
            <a:off x="0" y="-10433"/>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FBDFDC"/>
          </a:solidFill>
          <a:ln>
            <a:noFill/>
          </a:ln>
        </p:spPr>
      </p:sp>
      <p:grpSp>
        <p:nvGrpSpPr>
          <p:cNvPr id="413" name="Google Shape;413;p22"/>
          <p:cNvGrpSpPr/>
          <p:nvPr/>
        </p:nvGrpSpPr>
        <p:grpSpPr>
          <a:xfrm>
            <a:off x="10356495" y="10968"/>
            <a:ext cx="1240427" cy="3414008"/>
            <a:chOff x="-1435027" y="1362018"/>
            <a:chExt cx="944104" cy="2598443"/>
          </a:xfrm>
        </p:grpSpPr>
        <p:sp>
          <p:nvSpPr>
            <p:cNvPr id="414" name="Google Shape;414;p22"/>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5" name="Google Shape;415;p22"/>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6" name="Google Shape;416;p22"/>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7" name="Google Shape;417;p22"/>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8" name="Google Shape;418;p22"/>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9" name="Google Shape;419;p22"/>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0" name="Google Shape;420;p22"/>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1" name="Google Shape;421;p22"/>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2" name="Google Shape;422;p22"/>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3" name="Google Shape;423;p22"/>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4" name="Google Shape;424;p22"/>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5" name="Google Shape;425;p22"/>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6" name="Google Shape;426;p22"/>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7" name="Google Shape;427;p22"/>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8" name="Google Shape;428;p22"/>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9" name="Google Shape;429;p22"/>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0" name="Google Shape;430;p22"/>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1" name="Google Shape;431;p22"/>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2" name="Google Shape;432;p22"/>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3" name="Google Shape;433;p22"/>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4" name="Google Shape;434;p22"/>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5" name="Google Shape;435;p22"/>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grpSp>
        <p:nvGrpSpPr>
          <p:cNvPr id="436" name="Google Shape;436;p22"/>
          <p:cNvGrpSpPr/>
          <p:nvPr/>
        </p:nvGrpSpPr>
        <p:grpSpPr>
          <a:xfrm>
            <a:off x="3496121" y="4713471"/>
            <a:ext cx="1118860" cy="2014472"/>
            <a:chOff x="-1449485" y="3330463"/>
            <a:chExt cx="839145" cy="1510854"/>
          </a:xfrm>
        </p:grpSpPr>
        <p:sp>
          <p:nvSpPr>
            <p:cNvPr id="437" name="Google Shape;437;p22"/>
            <p:cNvSpPr/>
            <p:nvPr/>
          </p:nvSpPr>
          <p:spPr>
            <a:xfrm>
              <a:off x="-1132920" y="3598363"/>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8" name="Google Shape;438;p22"/>
            <p:cNvSpPr/>
            <p:nvPr/>
          </p:nvSpPr>
          <p:spPr>
            <a:xfrm>
              <a:off x="-1132920" y="3864102"/>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9" name="Google Shape;439;p22"/>
            <p:cNvSpPr/>
            <p:nvPr/>
          </p:nvSpPr>
          <p:spPr>
            <a:xfrm>
              <a:off x="-1132920" y="4129840"/>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0" name="Google Shape;440;p22"/>
            <p:cNvSpPr/>
            <p:nvPr/>
          </p:nvSpPr>
          <p:spPr>
            <a:xfrm>
              <a:off x="-1132920" y="43955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1" name="Google Shape;441;p22"/>
            <p:cNvSpPr/>
            <p:nvPr/>
          </p:nvSpPr>
          <p:spPr>
            <a:xfrm>
              <a:off x="-1132920" y="46613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2" name="Google Shape;442;p22"/>
            <p:cNvSpPr/>
            <p:nvPr/>
          </p:nvSpPr>
          <p:spPr>
            <a:xfrm>
              <a:off x="-1449485" y="3863627"/>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3" name="Google Shape;443;p22"/>
            <p:cNvSpPr/>
            <p:nvPr/>
          </p:nvSpPr>
          <p:spPr>
            <a:xfrm>
              <a:off x="-1449485" y="4129365"/>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4" name="Google Shape;444;p22"/>
            <p:cNvSpPr/>
            <p:nvPr/>
          </p:nvSpPr>
          <p:spPr>
            <a:xfrm>
              <a:off x="-1449485" y="439510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5" name="Google Shape;445;p22"/>
            <p:cNvSpPr/>
            <p:nvPr/>
          </p:nvSpPr>
          <p:spPr>
            <a:xfrm>
              <a:off x="-1449485" y="4660842"/>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6" name="Google Shape;446;p22"/>
            <p:cNvSpPr/>
            <p:nvPr/>
          </p:nvSpPr>
          <p:spPr>
            <a:xfrm>
              <a:off x="-818240" y="3330463"/>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7" name="Google Shape;447;p22"/>
            <p:cNvSpPr/>
            <p:nvPr/>
          </p:nvSpPr>
          <p:spPr>
            <a:xfrm>
              <a:off x="-818240" y="3596201"/>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8" name="Google Shape;448;p22"/>
            <p:cNvSpPr/>
            <p:nvPr/>
          </p:nvSpPr>
          <p:spPr>
            <a:xfrm>
              <a:off x="-818240" y="3861939"/>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9" name="Google Shape;449;p22"/>
            <p:cNvSpPr/>
            <p:nvPr/>
          </p:nvSpPr>
          <p:spPr>
            <a:xfrm>
              <a:off x="-818240" y="41276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50" name="Google Shape;450;p22"/>
            <p:cNvSpPr/>
            <p:nvPr/>
          </p:nvSpPr>
          <p:spPr>
            <a:xfrm>
              <a:off x="-818240" y="43934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51" name="Google Shape;451;p22"/>
            <p:cNvSpPr/>
            <p:nvPr/>
          </p:nvSpPr>
          <p:spPr>
            <a:xfrm>
              <a:off x="-818240" y="465915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grpSp>
      <p:sp>
        <p:nvSpPr>
          <p:cNvPr id="43" name="Google Shape;301;p19">
            <a:extLst>
              <a:ext uri="{FF2B5EF4-FFF2-40B4-BE49-F238E27FC236}">
                <a16:creationId xmlns:a16="http://schemas.microsoft.com/office/drawing/2014/main" id="{9B773C7C-B8B5-4EDB-96D3-A4EAF32909FF}"/>
              </a:ext>
            </a:extLst>
          </p:cNvPr>
          <p:cNvSpPr/>
          <p:nvPr/>
        </p:nvSpPr>
        <p:spPr>
          <a:xfrm rot="-2972">
            <a:off x="1066087" y="375577"/>
            <a:ext cx="9966188" cy="610693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spcBef>
                <a:spcPts val="933"/>
              </a:spcBef>
            </a:pPr>
            <a:r>
              <a:rPr lang="en-US" sz="2667" b="1" dirty="0">
                <a:solidFill>
                  <a:srgbClr val="333333"/>
                </a:solidFill>
              </a:rPr>
              <a:t>Working</a:t>
            </a:r>
          </a:p>
          <a:p>
            <a:pPr>
              <a:spcBef>
                <a:spcPts val="933"/>
              </a:spcBef>
            </a:pPr>
            <a:r>
              <a:rPr lang="en-US" sz="2000" dirty="0">
                <a:solidFill>
                  <a:srgbClr val="333333"/>
                </a:solidFill>
              </a:rPr>
              <a:t>This arithmetic circuit can perform 8 operations. Microoperation D = A is generated twice, so there are only 7 distinct Microoperations in the arithmetic circuit. Among them some are :- </a:t>
            </a:r>
          </a:p>
          <a:p>
            <a:pPr>
              <a:spcBef>
                <a:spcPts val="933"/>
              </a:spcBef>
            </a:pPr>
            <a:endParaRPr lang="en-US" sz="2000" dirty="0">
              <a:solidFill>
                <a:srgbClr val="333333"/>
              </a:solidFill>
            </a:endParaRPr>
          </a:p>
          <a:p>
            <a:pPr>
              <a:spcBef>
                <a:spcPts val="933"/>
              </a:spcBef>
            </a:pPr>
            <a:r>
              <a:rPr lang="en-US" sz="2400" b="1" dirty="0">
                <a:solidFill>
                  <a:srgbClr val="333333"/>
                </a:solidFill>
              </a:rPr>
              <a:t>Addition</a:t>
            </a:r>
            <a:endParaRPr lang="en-US" sz="2400" dirty="0">
              <a:solidFill>
                <a:srgbClr val="333333"/>
              </a:solidFill>
            </a:endParaRPr>
          </a:p>
          <a:p>
            <a:pPr>
              <a:spcBef>
                <a:spcPts val="933"/>
              </a:spcBef>
            </a:pPr>
            <a:r>
              <a:rPr lang="en-US" sz="2000" dirty="0">
                <a:solidFill>
                  <a:srgbClr val="333333"/>
                </a:solidFill>
              </a:rPr>
              <a:t>When S</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1</a:t>
            </a:r>
            <a:r>
              <a:rPr lang="en-US" sz="2000" dirty="0">
                <a:solidFill>
                  <a:srgbClr val="333333"/>
                </a:solidFill>
              </a:rPr>
              <a:t> S</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333333"/>
                </a:solidFill>
              </a:rPr>
              <a:t> = 0 0, the value of B is applied to the Y inputs of the adder. If </a:t>
            </a:r>
            <a:r>
              <a:rPr lang="en-US" sz="2000" dirty="0" err="1">
                <a:solidFill>
                  <a:srgbClr val="333333"/>
                </a:solidFill>
              </a:rPr>
              <a:t>C</a:t>
            </a:r>
            <a:r>
              <a:rPr lang="en-US" sz="20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000" dirty="0">
                <a:solidFill>
                  <a:srgbClr val="333333"/>
                </a:solidFill>
              </a:rPr>
              <a:t> = 0, the output D = A + B. If </a:t>
            </a:r>
            <a:r>
              <a:rPr lang="en-US" sz="2000" dirty="0" err="1">
                <a:solidFill>
                  <a:srgbClr val="333333"/>
                </a:solidFill>
              </a:rPr>
              <a:t>C</a:t>
            </a:r>
            <a:r>
              <a:rPr lang="en-US" sz="20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000" dirty="0">
                <a:solidFill>
                  <a:srgbClr val="333333"/>
                </a:solidFill>
              </a:rPr>
              <a:t> =1, output D = A + B + 1. Both cases perform the add micro-operation with or without adding the input carry.</a:t>
            </a:r>
          </a:p>
          <a:p>
            <a:pPr>
              <a:spcBef>
                <a:spcPts val="933"/>
              </a:spcBef>
            </a:pPr>
            <a:endParaRPr lang="en-US" sz="2000" dirty="0">
              <a:solidFill>
                <a:srgbClr val="333333"/>
              </a:solidFill>
            </a:endParaRPr>
          </a:p>
          <a:p>
            <a:pPr>
              <a:spcBef>
                <a:spcPts val="933"/>
              </a:spcBef>
            </a:pPr>
            <a:r>
              <a:rPr lang="en-US" sz="2400" b="1" dirty="0">
                <a:solidFill>
                  <a:srgbClr val="333333"/>
                </a:solidFill>
              </a:rPr>
              <a:t>Subtraction</a:t>
            </a:r>
          </a:p>
          <a:p>
            <a:pPr>
              <a:spcBef>
                <a:spcPts val="933"/>
              </a:spcBef>
            </a:pPr>
            <a:r>
              <a:rPr lang="en-US" sz="2000" dirty="0">
                <a:solidFill>
                  <a:srgbClr val="333333"/>
                </a:solidFill>
              </a:rPr>
              <a:t>When S</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1</a:t>
            </a:r>
            <a:r>
              <a:rPr lang="en-US" sz="2000" dirty="0">
                <a:solidFill>
                  <a:srgbClr val="333333"/>
                </a:solidFill>
              </a:rPr>
              <a:t> S</a:t>
            </a:r>
            <a:r>
              <a:rPr lang="en-US" sz="20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000" dirty="0">
                <a:solidFill>
                  <a:srgbClr val="333333"/>
                </a:solidFill>
              </a:rPr>
              <a:t> = 0 1, the value of B is applied to the Y inputs of the adder. If </a:t>
            </a:r>
            <a:r>
              <a:rPr lang="en-US" sz="2000" dirty="0" err="1">
                <a:solidFill>
                  <a:srgbClr val="333333"/>
                </a:solidFill>
              </a:rPr>
              <a:t>C</a:t>
            </a:r>
            <a:r>
              <a:rPr lang="en-US" sz="20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000" dirty="0">
                <a:solidFill>
                  <a:srgbClr val="333333"/>
                </a:solidFill>
              </a:rPr>
              <a:t> = 1, then D = A + B + 1. This produces A plus the 2's complement of B, which is equivalent to a subtraction of A - B. When </a:t>
            </a:r>
            <a:r>
              <a:rPr lang="en-US" sz="2000" dirty="0" err="1">
                <a:solidFill>
                  <a:srgbClr val="333333"/>
                </a:solidFill>
              </a:rPr>
              <a:t>C</a:t>
            </a:r>
            <a:r>
              <a:rPr lang="en-US" sz="20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000" dirty="0">
                <a:solidFill>
                  <a:srgbClr val="333333"/>
                </a:solidFill>
              </a:rPr>
              <a:t> = 0, then D = A + B. This is equivalent to a subtract with borrow, that is, A - B - 1. </a:t>
            </a:r>
          </a:p>
        </p:txBody>
      </p:sp>
    </p:spTree>
    <p:extLst>
      <p:ext uri="{BB962C8B-B14F-4D97-AF65-F5344CB8AC3E}">
        <p14:creationId xmlns:p14="http://schemas.microsoft.com/office/powerpoint/2010/main" val="3460602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p:nvPr/>
        </p:nvSpPr>
        <p:spPr>
          <a:xfrm>
            <a:off x="0" y="-10433"/>
            <a:ext cx="7975600" cy="6878841"/>
          </a:xfrm>
          <a:custGeom>
            <a:avLst/>
            <a:gdLst/>
            <a:ahLst/>
            <a:cxnLst/>
            <a:rect l="l" t="t" r="r" b="b"/>
            <a:pathLst>
              <a:path w="239268" h="205359" extrusionOk="0">
                <a:moveTo>
                  <a:pt x="0" y="0"/>
                </a:moveTo>
                <a:lnTo>
                  <a:pt x="0" y="205359"/>
                </a:lnTo>
                <a:lnTo>
                  <a:pt x="239268" y="205359"/>
                </a:lnTo>
                <a:lnTo>
                  <a:pt x="103632" y="0"/>
                </a:lnTo>
                <a:close/>
              </a:path>
            </a:pathLst>
          </a:custGeom>
          <a:solidFill>
            <a:srgbClr val="FBDFDC"/>
          </a:solidFill>
          <a:ln>
            <a:noFill/>
          </a:ln>
        </p:spPr>
      </p:sp>
      <p:grpSp>
        <p:nvGrpSpPr>
          <p:cNvPr id="413" name="Google Shape;413;p22"/>
          <p:cNvGrpSpPr/>
          <p:nvPr/>
        </p:nvGrpSpPr>
        <p:grpSpPr>
          <a:xfrm>
            <a:off x="10356495" y="10968"/>
            <a:ext cx="1240427" cy="3414008"/>
            <a:chOff x="-1435027" y="1362018"/>
            <a:chExt cx="944104" cy="2598443"/>
          </a:xfrm>
        </p:grpSpPr>
        <p:sp>
          <p:nvSpPr>
            <p:cNvPr id="414" name="Google Shape;414;p22"/>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5" name="Google Shape;415;p22"/>
            <p:cNvSpPr/>
            <p:nvPr/>
          </p:nvSpPr>
          <p:spPr>
            <a:xfrm>
              <a:off x="-1079594" y="196296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6" name="Google Shape;416;p22"/>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7" name="Google Shape;417;p22"/>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18" name="Google Shape;418;p22"/>
            <p:cNvSpPr/>
            <p:nvPr/>
          </p:nvSpPr>
          <p:spPr>
            <a:xfrm>
              <a:off x="-1079594" y="286073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19" name="Google Shape;419;p22"/>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0" name="Google Shape;420;p22"/>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1" name="Google Shape;421;p22"/>
            <p:cNvSpPr/>
            <p:nvPr/>
          </p:nvSpPr>
          <p:spPr>
            <a:xfrm>
              <a:off x="-1435012" y="196242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2" name="Google Shape;422;p22"/>
            <p:cNvSpPr/>
            <p:nvPr/>
          </p:nvSpPr>
          <p:spPr>
            <a:xfrm>
              <a:off x="-1435012" y="2261684"/>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3" name="Google Shape;423;p22"/>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4" name="Google Shape;424;p22"/>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5" name="Google Shape;425;p22"/>
            <p:cNvSpPr/>
            <p:nvPr/>
          </p:nvSpPr>
          <p:spPr>
            <a:xfrm>
              <a:off x="-1435012" y="3159450"/>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6" name="Google Shape;426;p22"/>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27" name="Google Shape;427;p22"/>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28" name="Google Shape;428;p22"/>
            <p:cNvSpPr/>
            <p:nvPr/>
          </p:nvSpPr>
          <p:spPr>
            <a:xfrm>
              <a:off x="-725224" y="1362018"/>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29" name="Google Shape;429;p22"/>
            <p:cNvSpPr/>
            <p:nvPr/>
          </p:nvSpPr>
          <p:spPr>
            <a:xfrm>
              <a:off x="-725224" y="1661273"/>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0" name="Google Shape;430;p22"/>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1" name="Google Shape;431;p22"/>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2" name="Google Shape;432;p22"/>
            <p:cNvSpPr/>
            <p:nvPr/>
          </p:nvSpPr>
          <p:spPr>
            <a:xfrm>
              <a:off x="-725224" y="2559039"/>
              <a:ext cx="234300" cy="2025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3" name="Google Shape;433;p22"/>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34" name="Google Shape;434;p22"/>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5" name="Google Shape;435;p22"/>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grpSp>
      <p:grpSp>
        <p:nvGrpSpPr>
          <p:cNvPr id="436" name="Google Shape;436;p22"/>
          <p:cNvGrpSpPr/>
          <p:nvPr/>
        </p:nvGrpSpPr>
        <p:grpSpPr>
          <a:xfrm>
            <a:off x="3496121" y="4713471"/>
            <a:ext cx="1118860" cy="2014472"/>
            <a:chOff x="-1449485" y="3330463"/>
            <a:chExt cx="839145" cy="1510854"/>
          </a:xfrm>
        </p:grpSpPr>
        <p:sp>
          <p:nvSpPr>
            <p:cNvPr id="437" name="Google Shape;437;p22"/>
            <p:cNvSpPr/>
            <p:nvPr/>
          </p:nvSpPr>
          <p:spPr>
            <a:xfrm>
              <a:off x="-1132920" y="3598363"/>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38" name="Google Shape;438;p22"/>
            <p:cNvSpPr/>
            <p:nvPr/>
          </p:nvSpPr>
          <p:spPr>
            <a:xfrm>
              <a:off x="-1132920" y="3864102"/>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9" name="Google Shape;439;p22"/>
            <p:cNvSpPr/>
            <p:nvPr/>
          </p:nvSpPr>
          <p:spPr>
            <a:xfrm>
              <a:off x="-1132920" y="4129840"/>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0" name="Google Shape;440;p22"/>
            <p:cNvSpPr/>
            <p:nvPr/>
          </p:nvSpPr>
          <p:spPr>
            <a:xfrm>
              <a:off x="-1132920" y="43955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1" name="Google Shape;441;p22"/>
            <p:cNvSpPr/>
            <p:nvPr/>
          </p:nvSpPr>
          <p:spPr>
            <a:xfrm>
              <a:off x="-1132920" y="46613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2" name="Google Shape;442;p22"/>
            <p:cNvSpPr/>
            <p:nvPr/>
          </p:nvSpPr>
          <p:spPr>
            <a:xfrm>
              <a:off x="-1449485" y="3863627"/>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3" name="Google Shape;443;p22"/>
            <p:cNvSpPr/>
            <p:nvPr/>
          </p:nvSpPr>
          <p:spPr>
            <a:xfrm>
              <a:off x="-1449485" y="4129365"/>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4" name="Google Shape;444;p22"/>
            <p:cNvSpPr/>
            <p:nvPr/>
          </p:nvSpPr>
          <p:spPr>
            <a:xfrm>
              <a:off x="-1449485" y="439510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5" name="Google Shape;445;p22"/>
            <p:cNvSpPr/>
            <p:nvPr/>
          </p:nvSpPr>
          <p:spPr>
            <a:xfrm>
              <a:off x="-1449485" y="4660842"/>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46" name="Google Shape;446;p22"/>
            <p:cNvSpPr/>
            <p:nvPr/>
          </p:nvSpPr>
          <p:spPr>
            <a:xfrm>
              <a:off x="-818240" y="3330463"/>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7" name="Google Shape;447;p22"/>
            <p:cNvSpPr/>
            <p:nvPr/>
          </p:nvSpPr>
          <p:spPr>
            <a:xfrm>
              <a:off x="-818240" y="3596201"/>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48" name="Google Shape;448;p22"/>
            <p:cNvSpPr/>
            <p:nvPr/>
          </p:nvSpPr>
          <p:spPr>
            <a:xfrm>
              <a:off x="-818240" y="3861939"/>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sp>
          <p:nvSpPr>
            <p:cNvPr id="449" name="Google Shape;449;p22"/>
            <p:cNvSpPr/>
            <p:nvPr/>
          </p:nvSpPr>
          <p:spPr>
            <a:xfrm>
              <a:off x="-818240" y="4127678"/>
              <a:ext cx="207900" cy="180000"/>
            </a:xfrm>
            <a:prstGeom prst="triangle">
              <a:avLst>
                <a:gd name="adj" fmla="val 50000"/>
              </a:avLst>
            </a:prstGeom>
            <a:solidFill>
              <a:srgbClr val="FFFFFF">
                <a:alpha val="43720"/>
              </a:srgbClr>
            </a:solidFill>
            <a:ln>
              <a:noFill/>
            </a:ln>
          </p:spPr>
          <p:txBody>
            <a:bodyPr spcFirstLastPara="1" wrap="square" lIns="121900" tIns="121900" rIns="121900" bIns="121900" anchor="ctr" anchorCtr="0">
              <a:noAutofit/>
            </a:bodyPr>
            <a:lstStyle/>
            <a:p>
              <a:endParaRPr sz="2400"/>
            </a:p>
          </p:txBody>
        </p:sp>
        <p:sp>
          <p:nvSpPr>
            <p:cNvPr id="450" name="Google Shape;450;p22"/>
            <p:cNvSpPr/>
            <p:nvPr/>
          </p:nvSpPr>
          <p:spPr>
            <a:xfrm>
              <a:off x="-818240" y="4393416"/>
              <a:ext cx="207900" cy="1800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p>
              <a:endParaRPr sz="2400"/>
            </a:p>
          </p:txBody>
        </p:sp>
        <p:sp>
          <p:nvSpPr>
            <p:cNvPr id="451" name="Google Shape;451;p22"/>
            <p:cNvSpPr/>
            <p:nvPr/>
          </p:nvSpPr>
          <p:spPr>
            <a:xfrm>
              <a:off x="-818240" y="4659154"/>
              <a:ext cx="207900" cy="180000"/>
            </a:xfrm>
            <a:prstGeom prst="triangle">
              <a:avLst>
                <a:gd name="adj" fmla="val 50000"/>
              </a:avLst>
            </a:prstGeom>
            <a:solidFill>
              <a:srgbClr val="FFFFFF">
                <a:alpha val="18460"/>
              </a:srgbClr>
            </a:solidFill>
            <a:ln>
              <a:noFill/>
            </a:ln>
          </p:spPr>
          <p:txBody>
            <a:bodyPr spcFirstLastPara="1" wrap="square" lIns="121900" tIns="121900" rIns="121900" bIns="121900" anchor="ctr" anchorCtr="0">
              <a:noAutofit/>
            </a:bodyPr>
            <a:lstStyle/>
            <a:p>
              <a:endParaRPr sz="2400"/>
            </a:p>
          </p:txBody>
        </p:sp>
      </p:grpSp>
      <p:sp>
        <p:nvSpPr>
          <p:cNvPr id="42" name="Google Shape;301;p19">
            <a:extLst>
              <a:ext uri="{FF2B5EF4-FFF2-40B4-BE49-F238E27FC236}">
                <a16:creationId xmlns:a16="http://schemas.microsoft.com/office/drawing/2014/main" id="{9A198577-AC6E-4D0E-9EFA-02707314D2B3}"/>
              </a:ext>
            </a:extLst>
          </p:cNvPr>
          <p:cNvSpPr/>
          <p:nvPr/>
        </p:nvSpPr>
        <p:spPr>
          <a:xfrm rot="-2972">
            <a:off x="1184869" y="514452"/>
            <a:ext cx="9717604" cy="5730197"/>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60933" rIns="121900" bIns="60933" anchor="ctr" anchorCtr="0">
            <a:noAutofit/>
          </a:bodyPr>
          <a:lstStyle/>
          <a:p>
            <a:pPr>
              <a:spcBef>
                <a:spcPts val="933"/>
              </a:spcBef>
            </a:pPr>
            <a:r>
              <a:rPr lang="en-US" sz="2800" b="1" dirty="0">
                <a:solidFill>
                  <a:srgbClr val="333333"/>
                </a:solidFill>
              </a:rPr>
              <a:t>Increment</a:t>
            </a:r>
          </a:p>
          <a:p>
            <a:pPr>
              <a:spcBef>
                <a:spcPts val="933"/>
              </a:spcBef>
            </a:pPr>
            <a:r>
              <a:rPr lang="en-US" sz="2400" dirty="0">
                <a:solidFill>
                  <a:srgbClr val="333333"/>
                </a:solidFill>
              </a:rPr>
              <a:t>When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1</a:t>
            </a:r>
            <a:r>
              <a:rPr lang="en-US" sz="2400" dirty="0">
                <a:solidFill>
                  <a:srgbClr val="333333"/>
                </a:solidFill>
              </a:rPr>
              <a:t>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400" dirty="0">
                <a:solidFill>
                  <a:srgbClr val="333333"/>
                </a:solidFill>
              </a:rPr>
              <a:t> = 1 0, the inputs from B are neglected and instead, all 0's are inserted into the Y inputs. The output becomes D = A + 0 + </a:t>
            </a:r>
            <a:r>
              <a:rPr lang="en-US" sz="2400" dirty="0" err="1">
                <a:solidFill>
                  <a:srgbClr val="333333"/>
                </a:solidFill>
              </a:rPr>
              <a:t>C</a:t>
            </a:r>
            <a:r>
              <a:rPr lang="en-US" sz="24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400" dirty="0">
                <a:solidFill>
                  <a:srgbClr val="333333"/>
                </a:solidFill>
              </a:rPr>
              <a:t>. This gives D = A when </a:t>
            </a:r>
            <a:r>
              <a:rPr lang="en-US" sz="2400" dirty="0" err="1">
                <a:solidFill>
                  <a:srgbClr val="333333"/>
                </a:solidFill>
              </a:rPr>
              <a:t>C</a:t>
            </a:r>
            <a:r>
              <a:rPr lang="en-US" sz="24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333333"/>
                </a:solidFill>
              </a:rPr>
              <a:t>= 0 and D = A + 1 when C </a:t>
            </a:r>
            <a:r>
              <a:rPr lang="en-US" sz="2400" dirty="0" err="1">
                <a:solidFill>
                  <a:srgbClr val="333333"/>
                </a:solidFill>
              </a:rPr>
              <a:t>C</a:t>
            </a:r>
            <a:r>
              <a:rPr lang="en-US" sz="24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400" dirty="0">
                <a:solidFill>
                  <a:srgbClr val="333333"/>
                </a:solidFill>
              </a:rPr>
              <a:t> = 1. In the first case we have a direct transfer from the input A to output D while in the second case the value of A is incremented by 1.</a:t>
            </a:r>
          </a:p>
          <a:p>
            <a:pPr>
              <a:spcBef>
                <a:spcPts val="933"/>
              </a:spcBef>
            </a:pPr>
            <a:endParaRPr lang="en-US" sz="2400" dirty="0">
              <a:solidFill>
                <a:srgbClr val="333333"/>
              </a:solidFill>
            </a:endParaRPr>
          </a:p>
          <a:p>
            <a:pPr>
              <a:spcBef>
                <a:spcPts val="933"/>
              </a:spcBef>
            </a:pPr>
            <a:r>
              <a:rPr lang="en-US" sz="2800" b="1" dirty="0">
                <a:solidFill>
                  <a:srgbClr val="333333"/>
                </a:solidFill>
              </a:rPr>
              <a:t>Decrement</a:t>
            </a:r>
            <a:r>
              <a:rPr lang="en-US" sz="2400" dirty="0">
                <a:solidFill>
                  <a:srgbClr val="333333"/>
                </a:solidFill>
              </a:rPr>
              <a:t> </a:t>
            </a:r>
          </a:p>
          <a:p>
            <a:pPr>
              <a:spcBef>
                <a:spcPts val="933"/>
              </a:spcBef>
            </a:pPr>
            <a:r>
              <a:rPr lang="en-US" sz="2400" dirty="0">
                <a:solidFill>
                  <a:srgbClr val="333333"/>
                </a:solidFill>
              </a:rPr>
              <a:t>When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1</a:t>
            </a:r>
            <a:r>
              <a:rPr lang="en-US" sz="2400" dirty="0">
                <a:solidFill>
                  <a:srgbClr val="333333"/>
                </a:solidFill>
              </a:rPr>
              <a:t> S</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400" dirty="0">
                <a:solidFill>
                  <a:srgbClr val="333333"/>
                </a:solidFill>
              </a:rPr>
              <a:t> = 1 1, all 1's are inserted into the Y inputs of the adder to produce the decrement operation D = A - 1 when </a:t>
            </a:r>
            <a:r>
              <a:rPr lang="en-US" sz="2400" dirty="0" err="1">
                <a:solidFill>
                  <a:srgbClr val="333333"/>
                </a:solidFill>
              </a:rPr>
              <a:t>C</a:t>
            </a:r>
            <a:r>
              <a:rPr lang="en-US" sz="24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333333"/>
                </a:solidFill>
              </a:rPr>
              <a:t>= 0. This is because a number with all 1's is equal to the 2's complement of 1 (the 2's complement of binary 0001 is 1111). Adding number A to the 2’s complement of 1 produces F = A + 2's complement of 1 = A – 1. When </a:t>
            </a:r>
            <a:r>
              <a:rPr lang="en-US" sz="2400" dirty="0" err="1">
                <a:solidFill>
                  <a:srgbClr val="333333"/>
                </a:solidFill>
              </a:rPr>
              <a:t>C</a:t>
            </a:r>
            <a:r>
              <a:rPr lang="en-US" sz="2400" b="1" baseline="-25000" dirty="0" err="1">
                <a:latin typeface="Calibri" panose="020F0502020204030204" pitchFamily="34" charset="0"/>
                <a:ea typeface="Calibri" panose="020F0502020204030204" pitchFamily="34" charset="0"/>
                <a:cs typeface="Times New Roman" panose="02020603050405020304" pitchFamily="18" charset="0"/>
              </a:rPr>
              <a:t>in</a:t>
            </a:r>
            <a:r>
              <a:rPr lang="en-US" sz="2400" b="1" baseline="-250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333333"/>
                </a:solidFill>
              </a:rPr>
              <a:t>= 1, then D = A - 1 + 1 = A, which causes a direct transfer from input A to output D. </a:t>
            </a:r>
          </a:p>
        </p:txBody>
      </p:sp>
    </p:spTree>
    <p:extLst>
      <p:ext uri="{BB962C8B-B14F-4D97-AF65-F5344CB8AC3E}">
        <p14:creationId xmlns:p14="http://schemas.microsoft.com/office/powerpoint/2010/main" val="3528454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DFC9-4C97-4ABC-A86F-C9F2A2CA27E1}"/>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184C65D1-B170-4EB4-ABA6-974804CD6926}"/>
              </a:ext>
            </a:extLst>
          </p:cNvPr>
          <p:cNvSpPr>
            <a:spLocks noGrp="1"/>
          </p:cNvSpPr>
          <p:nvPr>
            <p:ph type="subTitle" idx="1"/>
          </p:nvPr>
        </p:nvSpPr>
        <p:spPr/>
        <p:txBody>
          <a:bodyPr/>
          <a:lstStyle/>
          <a:p>
            <a:r>
              <a:rPr lang="en-US" dirty="0"/>
              <a:t>YOUR FEEDBACK IS IMPORTANT TO US</a:t>
            </a:r>
            <a:endParaRPr lang="en-IN" dirty="0"/>
          </a:p>
        </p:txBody>
      </p:sp>
    </p:spTree>
    <p:extLst>
      <p:ext uri="{BB962C8B-B14F-4D97-AF65-F5344CB8AC3E}">
        <p14:creationId xmlns:p14="http://schemas.microsoft.com/office/powerpoint/2010/main" val="24046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793869"/>
            <a:ext cx="10178322" cy="1492132"/>
          </a:xfrm>
        </p:spPr>
        <p:txBody>
          <a:bodyPr/>
          <a:lstStyle/>
          <a:p>
            <a:r>
              <a:rPr lang="en-US" dirty="0"/>
              <a:t>REGISTER TRANSFER LANGUAGE</a:t>
            </a:r>
          </a:p>
        </p:txBody>
      </p:sp>
      <p:sp>
        <p:nvSpPr>
          <p:cNvPr id="5" name="Content Placeholder 4"/>
          <p:cNvSpPr>
            <a:spLocks noGrp="1"/>
          </p:cNvSpPr>
          <p:nvPr>
            <p:ph idx="1"/>
          </p:nvPr>
        </p:nvSpPr>
        <p:spPr/>
        <p:txBody>
          <a:bodyPr>
            <a:normAutofit/>
          </a:bodyPr>
          <a:lstStyle/>
          <a:p>
            <a:r>
              <a:rPr lang="en-US" sz="2800" dirty="0"/>
              <a:t>The symbol notation used to describe the microoperation transfer among register. </a:t>
            </a:r>
          </a:p>
          <a:p>
            <a:r>
              <a:rPr lang="en-US" sz="2800" dirty="0"/>
              <a:t> &gt;&gt; The use of symbols instead of a narrative explanation provides an organized and concise manner. </a:t>
            </a:r>
          </a:p>
          <a:p>
            <a:r>
              <a:rPr lang="en-US" sz="2800" dirty="0"/>
              <a:t> A convenient tool for describing the internal organization of digital computers in concise and precise manner.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TRANSFER</a:t>
            </a:r>
          </a:p>
        </p:txBody>
      </p:sp>
      <p:sp>
        <p:nvSpPr>
          <p:cNvPr id="3" name="Content Placeholder 2"/>
          <p:cNvSpPr>
            <a:spLocks noGrp="1"/>
          </p:cNvSpPr>
          <p:nvPr>
            <p:ph idx="1"/>
          </p:nvPr>
        </p:nvSpPr>
        <p:spPr>
          <a:xfrm>
            <a:off x="1131757" y="1874517"/>
            <a:ext cx="10178322" cy="3593591"/>
          </a:xfrm>
        </p:spPr>
        <p:txBody>
          <a:bodyPr>
            <a:normAutofit/>
          </a:bodyPr>
          <a:lstStyle/>
          <a:p>
            <a:r>
              <a:rPr lang="en-US" sz="2800" dirty="0"/>
              <a:t>REGISTER:  Designated by capital Letter(sometimes followed by numerals):MAR(memory address register),PC(program counter),IR(instruction register),RI(processor register).</a:t>
            </a:r>
          </a:p>
          <a:p>
            <a:r>
              <a:rPr lang="en-US" sz="2800" dirty="0"/>
              <a:t> The numbering of bits in a 16 –bit register: marked on top of the box.  </a:t>
            </a:r>
          </a:p>
          <a:p>
            <a:r>
              <a:rPr lang="en-US" sz="2800" dirty="0"/>
              <a:t>A 16-bit register partitioned into two parts:bit0- 7(symbol ”L” low byte), bit8-15 (symbol “H” high byte)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TRANSFER</a:t>
            </a:r>
          </a:p>
        </p:txBody>
      </p:sp>
      <p:sp>
        <p:nvSpPr>
          <p:cNvPr id="3" name="Content Placeholder 2"/>
          <p:cNvSpPr>
            <a:spLocks noGrp="1"/>
          </p:cNvSpPr>
          <p:nvPr>
            <p:ph idx="1"/>
          </p:nvPr>
        </p:nvSpPr>
        <p:spPr>
          <a:xfrm>
            <a:off x="1251678" y="1761345"/>
            <a:ext cx="10178322" cy="3593591"/>
          </a:xfrm>
        </p:spPr>
        <p:txBody>
          <a:bodyPr>
            <a:normAutofit/>
          </a:bodyPr>
          <a:lstStyle/>
          <a:p>
            <a:r>
              <a:rPr lang="en-US" sz="3200" dirty="0"/>
              <a:t>Information transfer from one register to another.</a:t>
            </a:r>
          </a:p>
          <a:p>
            <a:pPr marL="0" indent="0">
              <a:buNone/>
            </a:pPr>
            <a:r>
              <a:rPr lang="en-US" sz="3200" dirty="0"/>
              <a:t>(transfer of the content of register R1 into register R2). </a:t>
            </a:r>
          </a:p>
          <a:p>
            <a:r>
              <a:rPr lang="en-US" sz="3200" dirty="0"/>
              <a:t>&gt;&gt;The content of the source register R1 does not change after the transfer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symbols for register transfer: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57986637"/>
              </p:ext>
            </p:extLst>
          </p:nvPr>
        </p:nvGraphicFramePr>
        <p:xfrm>
          <a:off x="1981200" y="1949652"/>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93869"/>
            <a:ext cx="10178322" cy="1492132"/>
          </a:xfrm>
        </p:spPr>
        <p:txBody>
          <a:bodyPr/>
          <a:lstStyle/>
          <a:p>
            <a:r>
              <a:rPr lang="en-US" dirty="0"/>
              <a:t>BUS AND MEMORY TRANSFER</a:t>
            </a:r>
          </a:p>
        </p:txBody>
      </p:sp>
      <p:sp>
        <p:nvSpPr>
          <p:cNvPr id="3" name="Content Placeholder 2"/>
          <p:cNvSpPr>
            <a:spLocks noGrp="1"/>
          </p:cNvSpPr>
          <p:nvPr>
            <p:ph idx="1"/>
          </p:nvPr>
        </p:nvSpPr>
        <p:spPr/>
        <p:txBody>
          <a:bodyPr>
            <a:normAutofit/>
          </a:bodyPr>
          <a:lstStyle/>
          <a:p>
            <a:r>
              <a:rPr lang="en-US" sz="3600" dirty="0"/>
              <a:t>BUS: If a computer has 16 register, each holding 32 bits. A bus is a single shared set of wires connecting all registers.</a:t>
            </a:r>
          </a:p>
          <a:p>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203555" y="558995"/>
            <a:ext cx="8205088" cy="574001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160</TotalTime>
  <Words>2173</Words>
  <Application>Microsoft Office PowerPoint</Application>
  <PresentationFormat>Widescreen</PresentationFormat>
  <Paragraphs>174</Paragraphs>
  <Slides>37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Gill Sans MT</vt:lpstr>
      <vt:lpstr>Gill Sans Ultra Bold</vt:lpstr>
      <vt:lpstr>Impact</vt:lpstr>
      <vt:lpstr>Lato</vt:lpstr>
      <vt:lpstr>Open Sans</vt:lpstr>
      <vt:lpstr>Times New Roman</vt:lpstr>
      <vt:lpstr>Wingdings</vt:lpstr>
      <vt:lpstr>Badge</vt:lpstr>
      <vt:lpstr>REGISTER TRANSFER AND MICROOPERATIONS</vt:lpstr>
      <vt:lpstr>Topics covered:</vt:lpstr>
      <vt:lpstr>REGISTER TRANSFER LANGUAGE</vt:lpstr>
      <vt:lpstr>REGISTER TRANSFER LANGUAGE</vt:lpstr>
      <vt:lpstr>REGISTER TRANSFER</vt:lpstr>
      <vt:lpstr>REGISTER TRANSFER</vt:lpstr>
      <vt:lpstr>Basic symbols for register transfer:</vt:lpstr>
      <vt:lpstr>BUS AND MEMORY TRANSFER</vt:lpstr>
      <vt:lpstr>PowerPoint Presentation</vt:lpstr>
      <vt:lpstr>PowerPoint Presentation</vt:lpstr>
      <vt:lpstr>BUS TRANSFER IN RTL</vt:lpstr>
      <vt:lpstr>MEMORY TRANSFER</vt:lpstr>
      <vt:lpstr>PowerPoint Presentation</vt:lpstr>
      <vt:lpstr>Shift Registers</vt:lpstr>
      <vt:lpstr>What is Shift Registers?</vt:lpstr>
      <vt:lpstr>PowerPoint Presentation</vt:lpstr>
      <vt:lpstr>Serial-In Serial-Out Shift Register (SISO) </vt:lpstr>
      <vt:lpstr>Serial-In Parallel-Out shift Register (SIPO)  </vt:lpstr>
      <vt:lpstr>Parallel-In Serial-Out Shift Register (PISO)  </vt:lpstr>
      <vt:lpstr>Parallel-In Parallel-Out Shift Register (PIPO) </vt:lpstr>
      <vt:lpstr>Universal Shift Register</vt:lpstr>
      <vt:lpstr>PowerPoint Presentation</vt:lpstr>
      <vt:lpstr>ARITHMETIC MICRO-OPERATIONS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ABHISHEK KUMAR</cp:lastModifiedBy>
  <cp:revision>24</cp:revision>
  <dcterms:created xsi:type="dcterms:W3CDTF">2021-05-01T12:21:00Z</dcterms:created>
  <dcterms:modified xsi:type="dcterms:W3CDTF">2021-06-05T14:41:10Z</dcterms:modified>
</cp:coreProperties>
</file>