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69" r:id="rId3"/>
    <p:sldId id="257" r:id="rId4"/>
    <p:sldId id="267" r:id="rId5"/>
    <p:sldId id="268" r:id="rId6"/>
    <p:sldId id="271" r:id="rId7"/>
    <p:sldId id="270" r:id="rId8"/>
    <p:sldId id="260" r:id="rId9"/>
    <p:sldId id="273" r:id="rId10"/>
    <p:sldId id="275" r:id="rId11"/>
    <p:sldId id="262" r:id="rId12"/>
    <p:sldId id="274" r:id="rId13"/>
    <p:sldId id="265" r:id="rId14"/>
    <p:sldId id="272" r:id="rId15"/>
    <p:sldId id="266"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Montserrat" panose="000005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1b6be93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1b6be93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01b6be9369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01b6be9369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6364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01b6be9369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01b6be9369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01b6be9369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01b6be9369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263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01b6be9369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01b6be9369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01b6be9369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01b6be9369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8300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01b6be9369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01b6be9369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01c45b4e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01c45b4e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6463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01c45b4e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01c45b4e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01c45b4e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01c45b4e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6768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01c45b4e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01c45b4e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1175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01c45b4e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01c45b4e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269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01c45b4e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01c45b4e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6185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01b6be9369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01b6be9369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01b6be9369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01b6be9369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3644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title"/>
          </p:nvPr>
        </p:nvSpPr>
        <p:spPr>
          <a:xfrm>
            <a:off x="1203050" y="129951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622" b="1" dirty="0"/>
              <a:t>Smart AI Chat Bot</a:t>
            </a:r>
            <a:endParaRPr sz="3622" b="1" dirty="0"/>
          </a:p>
          <a:p>
            <a:pPr marL="0" lvl="0" indent="0" algn="ctr" rtl="0">
              <a:spcBef>
                <a:spcPts val="0"/>
              </a:spcBef>
              <a:spcAft>
                <a:spcPts val="0"/>
              </a:spcAft>
              <a:buNone/>
            </a:pPr>
            <a:endParaRPr sz="3177" b="1" dirty="0"/>
          </a:p>
          <a:p>
            <a:pPr marL="0" lvl="0" indent="0" algn="ctr" rtl="0">
              <a:spcBef>
                <a:spcPts val="0"/>
              </a:spcBef>
              <a:spcAft>
                <a:spcPts val="0"/>
              </a:spcAft>
              <a:buNone/>
            </a:pPr>
            <a:endParaRPr b="1" dirty="0"/>
          </a:p>
        </p:txBody>
      </p:sp>
      <p:sp>
        <p:nvSpPr>
          <p:cNvPr id="2" name="TextBox 1">
            <a:extLst>
              <a:ext uri="{FF2B5EF4-FFF2-40B4-BE49-F238E27FC236}">
                <a16:creationId xmlns:a16="http://schemas.microsoft.com/office/drawing/2014/main" id="{3129E5CA-A390-4632-BB29-7099A29FD00D}"/>
              </a:ext>
            </a:extLst>
          </p:cNvPr>
          <p:cNvSpPr txBox="1"/>
          <p:nvPr/>
        </p:nvSpPr>
        <p:spPr>
          <a:xfrm>
            <a:off x="184299" y="3274824"/>
            <a:ext cx="3749748" cy="815608"/>
          </a:xfrm>
          <a:prstGeom prst="rect">
            <a:avLst/>
          </a:prstGeom>
          <a:noFill/>
        </p:spPr>
        <p:txBody>
          <a:bodyPr wrap="square" rtlCol="0">
            <a:spAutoFit/>
          </a:bodyPr>
          <a:lstStyle/>
          <a:p>
            <a:r>
              <a:rPr lang="en" i="1" dirty="0">
                <a:solidFill>
                  <a:schemeClr val="bg1"/>
                </a:solidFill>
              </a:rPr>
              <a:t>Submitted By:</a:t>
            </a:r>
          </a:p>
          <a:p>
            <a:endParaRPr lang="en" sz="500" i="1" dirty="0">
              <a:solidFill>
                <a:schemeClr val="bg1"/>
              </a:solidFill>
            </a:endParaRPr>
          </a:p>
          <a:p>
            <a:r>
              <a:rPr lang="en" i="1" dirty="0">
                <a:solidFill>
                  <a:schemeClr val="bg1"/>
                </a:solidFill>
              </a:rPr>
              <a:t>ABHISHEK KUMAR SINGH (2K19/CO/021) MOULIK BHUPAL (2K19/EP/056)</a:t>
            </a:r>
            <a:endParaRPr lang="en-IN" dirty="0">
              <a:solidFill>
                <a:schemeClr val="bg1"/>
              </a:solidFill>
            </a:endParaRPr>
          </a:p>
        </p:txBody>
      </p:sp>
      <p:sp>
        <p:nvSpPr>
          <p:cNvPr id="4" name="TextBox 3">
            <a:extLst>
              <a:ext uri="{FF2B5EF4-FFF2-40B4-BE49-F238E27FC236}">
                <a16:creationId xmlns:a16="http://schemas.microsoft.com/office/drawing/2014/main" id="{BF80BA21-F4C9-42E2-921B-F4ACD10F8B67}"/>
              </a:ext>
            </a:extLst>
          </p:cNvPr>
          <p:cNvSpPr txBox="1"/>
          <p:nvPr/>
        </p:nvSpPr>
        <p:spPr>
          <a:xfrm>
            <a:off x="6155898" y="3274824"/>
            <a:ext cx="2759502" cy="600164"/>
          </a:xfrm>
          <a:prstGeom prst="rect">
            <a:avLst/>
          </a:prstGeom>
          <a:noFill/>
        </p:spPr>
        <p:txBody>
          <a:bodyPr wrap="square" rtlCol="0">
            <a:spAutoFit/>
          </a:bodyPr>
          <a:lstStyle/>
          <a:p>
            <a:r>
              <a:rPr lang="en" i="1" dirty="0">
                <a:solidFill>
                  <a:schemeClr val="bg1"/>
                </a:solidFill>
              </a:rPr>
              <a:t>Submitted To:</a:t>
            </a:r>
          </a:p>
          <a:p>
            <a:endParaRPr lang="en" sz="500" i="1" dirty="0">
              <a:solidFill>
                <a:schemeClr val="bg1"/>
              </a:solidFill>
            </a:endParaRPr>
          </a:p>
          <a:p>
            <a:r>
              <a:rPr lang="en" i="1" dirty="0">
                <a:solidFill>
                  <a:schemeClr val="bg1"/>
                </a:solidFill>
              </a:rPr>
              <a:t>DR. RUCHIKA MALHOTRA</a:t>
            </a:r>
            <a:endParaRPr lang="en-IN"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2"/>
          <p:cNvSpPr txBox="1">
            <a:spLocks noGrp="1"/>
          </p:cNvSpPr>
          <p:nvPr>
            <p:ph type="title"/>
          </p:nvPr>
        </p:nvSpPr>
        <p:spPr>
          <a:xfrm>
            <a:off x="1052550" y="34041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Fit the Model</a:t>
            </a:r>
            <a:endParaRPr dirty="0"/>
          </a:p>
        </p:txBody>
      </p:sp>
      <p:pic>
        <p:nvPicPr>
          <p:cNvPr id="4" name="Picture 3">
            <a:extLst>
              <a:ext uri="{FF2B5EF4-FFF2-40B4-BE49-F238E27FC236}">
                <a16:creationId xmlns:a16="http://schemas.microsoft.com/office/drawing/2014/main" id="{A768D002-514A-4566-8C17-956DBA02CA11}"/>
              </a:ext>
            </a:extLst>
          </p:cNvPr>
          <p:cNvPicPr>
            <a:picLocks noChangeAspect="1"/>
          </p:cNvPicPr>
          <p:nvPr/>
        </p:nvPicPr>
        <p:blipFill>
          <a:blip r:embed="rId3"/>
          <a:stretch>
            <a:fillRect/>
          </a:stretch>
        </p:blipFill>
        <p:spPr>
          <a:xfrm>
            <a:off x="2161838" y="2124012"/>
            <a:ext cx="4820323" cy="895475"/>
          </a:xfrm>
          <a:prstGeom prst="rect">
            <a:avLst/>
          </a:prstGeom>
        </p:spPr>
      </p:pic>
    </p:spTree>
    <p:extLst>
      <p:ext uri="{BB962C8B-B14F-4D97-AF65-F5344CB8AC3E}">
        <p14:creationId xmlns:p14="http://schemas.microsoft.com/office/powerpoint/2010/main" val="1452255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5" name="Picture 4">
            <a:extLst>
              <a:ext uri="{FF2B5EF4-FFF2-40B4-BE49-F238E27FC236}">
                <a16:creationId xmlns:a16="http://schemas.microsoft.com/office/drawing/2014/main" id="{725BD905-9760-421E-8DB0-63175C37DAAE}"/>
              </a:ext>
            </a:extLst>
          </p:cNvPr>
          <p:cNvPicPr>
            <a:picLocks noChangeAspect="1"/>
          </p:cNvPicPr>
          <p:nvPr/>
        </p:nvPicPr>
        <p:blipFill>
          <a:blip r:embed="rId3"/>
          <a:stretch>
            <a:fillRect/>
          </a:stretch>
        </p:blipFill>
        <p:spPr>
          <a:xfrm>
            <a:off x="184430" y="528352"/>
            <a:ext cx="8775141" cy="40867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6" name="Picture 5">
            <a:extLst>
              <a:ext uri="{FF2B5EF4-FFF2-40B4-BE49-F238E27FC236}">
                <a16:creationId xmlns:a16="http://schemas.microsoft.com/office/drawing/2014/main" id="{9DD90343-EFDE-44C3-9ECC-5456EC9B852D}"/>
              </a:ext>
            </a:extLst>
          </p:cNvPr>
          <p:cNvPicPr>
            <a:picLocks noChangeAspect="1"/>
          </p:cNvPicPr>
          <p:nvPr/>
        </p:nvPicPr>
        <p:blipFill>
          <a:blip r:embed="rId3"/>
          <a:stretch>
            <a:fillRect/>
          </a:stretch>
        </p:blipFill>
        <p:spPr>
          <a:xfrm>
            <a:off x="199415" y="518826"/>
            <a:ext cx="8745170" cy="4105848"/>
          </a:xfrm>
          <a:prstGeom prst="rect">
            <a:avLst/>
          </a:prstGeom>
        </p:spPr>
      </p:pic>
    </p:spTree>
    <p:extLst>
      <p:ext uri="{BB962C8B-B14F-4D97-AF65-F5344CB8AC3E}">
        <p14:creationId xmlns:p14="http://schemas.microsoft.com/office/powerpoint/2010/main" val="3612701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2"/>
          <p:cNvSpPr txBox="1">
            <a:spLocks noGrp="1"/>
          </p:cNvSpPr>
          <p:nvPr>
            <p:ph type="title"/>
          </p:nvPr>
        </p:nvSpPr>
        <p:spPr>
          <a:xfrm>
            <a:off x="985080" y="24897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dirty="0"/>
              <a:t>Making Predictions</a:t>
            </a:r>
            <a:endParaRPr lang="en-US" dirty="0"/>
          </a:p>
        </p:txBody>
      </p:sp>
      <p:pic>
        <p:nvPicPr>
          <p:cNvPr id="4" name="Picture 3">
            <a:extLst>
              <a:ext uri="{FF2B5EF4-FFF2-40B4-BE49-F238E27FC236}">
                <a16:creationId xmlns:a16="http://schemas.microsoft.com/office/drawing/2014/main" id="{AE5BD45C-9851-4D2E-AE7F-F7F3BCED98D7}"/>
              </a:ext>
            </a:extLst>
          </p:cNvPr>
          <p:cNvPicPr>
            <a:picLocks noChangeAspect="1"/>
          </p:cNvPicPr>
          <p:nvPr/>
        </p:nvPicPr>
        <p:blipFill>
          <a:blip r:embed="rId3"/>
          <a:stretch>
            <a:fillRect/>
          </a:stretch>
        </p:blipFill>
        <p:spPr>
          <a:xfrm>
            <a:off x="1052550" y="1058880"/>
            <a:ext cx="7038900" cy="38356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2"/>
          <p:cNvSpPr txBox="1">
            <a:spLocks noGrp="1"/>
          </p:cNvSpPr>
          <p:nvPr>
            <p:ph type="title"/>
          </p:nvPr>
        </p:nvSpPr>
        <p:spPr>
          <a:xfrm>
            <a:off x="1107000" y="37851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Conclusion</a:t>
            </a:r>
            <a:endParaRPr dirty="0"/>
          </a:p>
        </p:txBody>
      </p:sp>
      <p:sp>
        <p:nvSpPr>
          <p:cNvPr id="3" name="Google Shape;140;p14">
            <a:extLst>
              <a:ext uri="{FF2B5EF4-FFF2-40B4-BE49-F238E27FC236}">
                <a16:creationId xmlns:a16="http://schemas.microsoft.com/office/drawing/2014/main" id="{FD8E27D4-C37D-4E9F-BDA8-79AD3A640A8D}"/>
              </a:ext>
            </a:extLst>
          </p:cNvPr>
          <p:cNvSpPr txBox="1">
            <a:spLocks/>
          </p:cNvSpPr>
          <p:nvPr/>
        </p:nvSpPr>
        <p:spPr>
          <a:xfrm>
            <a:off x="1457520" y="1502672"/>
            <a:ext cx="7038900" cy="21244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155417" indent="0">
              <a:lnSpc>
                <a:spcPct val="100000"/>
              </a:lnSpc>
              <a:buSzPts val="1153"/>
              <a:buNone/>
            </a:pPr>
            <a:r>
              <a:rPr lang="en-IN" sz="1800" dirty="0"/>
              <a:t>Chatbot systems have become a very convenient way for engaging with the peoples and customers. It has become a very convenient and interactive way through which, even complex, information can be passed along to the users in an effective manner. This is the reason because of which the chatbot systems have been adapted in so many different domains.</a:t>
            </a:r>
          </a:p>
          <a:p>
            <a:pPr marL="155417" indent="0">
              <a:lnSpc>
                <a:spcPct val="100000"/>
              </a:lnSpc>
              <a:buSzPts val="1153"/>
              <a:buNone/>
            </a:pPr>
            <a:endParaRPr lang="en-IN" sz="1800" dirty="0"/>
          </a:p>
        </p:txBody>
      </p:sp>
    </p:spTree>
    <p:extLst>
      <p:ext uri="{BB962C8B-B14F-4D97-AF65-F5344CB8AC3E}">
        <p14:creationId xmlns:p14="http://schemas.microsoft.com/office/powerpoint/2010/main" val="183489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title"/>
          </p:nvPr>
        </p:nvSpPr>
        <p:spPr>
          <a:xfrm>
            <a:off x="1052550" y="528429"/>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References</a:t>
            </a:r>
            <a:endParaRPr dirty="0"/>
          </a:p>
        </p:txBody>
      </p:sp>
      <p:sp>
        <p:nvSpPr>
          <p:cNvPr id="207" name="Google Shape;207;p23"/>
          <p:cNvSpPr txBox="1">
            <a:spLocks noGrp="1"/>
          </p:cNvSpPr>
          <p:nvPr>
            <p:ph type="body" idx="1"/>
          </p:nvPr>
        </p:nvSpPr>
        <p:spPr>
          <a:xfrm>
            <a:off x="1226616" y="1390341"/>
            <a:ext cx="7038900" cy="2911200"/>
          </a:xfrm>
          <a:prstGeom prst="rect">
            <a:avLst/>
          </a:prstGeom>
        </p:spPr>
        <p:txBody>
          <a:bodyPr spcFirstLastPara="1" wrap="square" lIns="91425" tIns="91425" rIns="91425" bIns="91425" anchor="t" anchorCtr="0">
            <a:normAutofit fontScale="92500" lnSpcReduction="10000"/>
          </a:bodyPr>
          <a:lstStyle/>
          <a:p>
            <a:pPr marL="342900" lvl="0" indent="-342900" fontAlgn="base">
              <a:lnSpc>
                <a:spcPct val="115000"/>
              </a:lnSpc>
              <a:buClr>
                <a:schemeClr val="bg1"/>
              </a:buClr>
              <a:buSzPts val="1400"/>
              <a:buFont typeface="+mj-lt"/>
              <a:buAutoNum type="arabicPeriod"/>
            </a:pPr>
            <a:r>
              <a:rPr lang="en-IN" sz="1800" u="none" strike="noStrike" dirty="0">
                <a:solidFill>
                  <a:schemeClr val="bg1"/>
                </a:solidFill>
                <a:effectLst/>
                <a:latin typeface="Times New Roman" panose="02020603050405020304" pitchFamily="18" charset="0"/>
                <a:ea typeface="Arial" panose="020B0604020202020204" pitchFamily="34" charset="0"/>
                <a:cs typeface="Arial" panose="020B0604020202020204" pitchFamily="34" charset="0"/>
              </a:rPr>
              <a:t>Rohit </a:t>
            </a:r>
            <a:r>
              <a:rPr lang="en-IN" sz="1800" u="none" strike="noStrike" dirty="0" err="1">
                <a:solidFill>
                  <a:schemeClr val="bg1"/>
                </a:solidFill>
                <a:effectLst/>
                <a:latin typeface="Times New Roman" panose="02020603050405020304" pitchFamily="18" charset="0"/>
                <a:ea typeface="Arial" panose="020B0604020202020204" pitchFamily="34" charset="0"/>
                <a:cs typeface="Arial" panose="020B0604020202020204" pitchFamily="34" charset="0"/>
              </a:rPr>
              <a:t>Binu</a:t>
            </a:r>
            <a:r>
              <a:rPr lang="en-IN" sz="1800" u="none" strike="noStrike" dirty="0">
                <a:solidFill>
                  <a:schemeClr val="bg1"/>
                </a:solidFill>
                <a:effectLst/>
                <a:latin typeface="Times New Roman" panose="02020603050405020304" pitchFamily="18" charset="0"/>
                <a:ea typeface="Arial" panose="020B0604020202020204" pitchFamily="34" charset="0"/>
                <a:cs typeface="Arial" panose="020B0604020202020204" pitchFamily="34" charset="0"/>
              </a:rPr>
              <a:t> Mathew, Sandra Varghese, Sera Elsa Joy and </a:t>
            </a:r>
            <a:r>
              <a:rPr lang="en-IN" sz="1800" u="none" strike="noStrike" dirty="0" err="1">
                <a:solidFill>
                  <a:schemeClr val="bg1"/>
                </a:solidFill>
                <a:effectLst/>
                <a:latin typeface="Times New Roman" panose="02020603050405020304" pitchFamily="18" charset="0"/>
                <a:ea typeface="Arial" panose="020B0604020202020204" pitchFamily="34" charset="0"/>
                <a:cs typeface="Arial" panose="020B0604020202020204" pitchFamily="34" charset="0"/>
              </a:rPr>
              <a:t>Swanthana</a:t>
            </a:r>
            <a:r>
              <a:rPr lang="en-IN" sz="1800" u="none" strike="noStrike" dirty="0">
                <a:solidFill>
                  <a:schemeClr val="bg1"/>
                </a:solidFill>
                <a:effectLst/>
                <a:latin typeface="Times New Roman" panose="02020603050405020304" pitchFamily="18" charset="0"/>
                <a:ea typeface="Arial" panose="020B0604020202020204" pitchFamily="34" charset="0"/>
                <a:cs typeface="Arial" panose="020B0604020202020204" pitchFamily="34" charset="0"/>
              </a:rPr>
              <a:t> Susan Alex</a:t>
            </a:r>
            <a:r>
              <a:rPr lang="en-IN" sz="1800" u="none" strike="noStrike" dirty="0">
                <a:solidFill>
                  <a:schemeClr val="bg1"/>
                </a:solidFill>
                <a:effectLst/>
                <a:latin typeface="Times New Roman" panose="02020603050405020304" pitchFamily="18" charset="0"/>
                <a:ea typeface="Open Sans" panose="020B0606030504020204" pitchFamily="34" charset="0"/>
                <a:cs typeface="Arial" panose="020B0604020202020204" pitchFamily="34" charset="0"/>
              </a:rPr>
              <a:t>, “</a:t>
            </a:r>
            <a:r>
              <a:rPr lang="en-IN" sz="1800" u="none" strike="noStrike" dirty="0">
                <a:solidFill>
                  <a:schemeClr val="bg1"/>
                </a:solidFill>
                <a:effectLst/>
                <a:latin typeface="Times New Roman" panose="02020603050405020304" pitchFamily="18" charset="0"/>
                <a:ea typeface="Arial" panose="020B0604020202020204" pitchFamily="34" charset="0"/>
                <a:cs typeface="Arial" panose="020B0604020202020204" pitchFamily="34" charset="0"/>
              </a:rPr>
              <a:t>Chatbot for Disease Prediction and Treatment Recommendation using Machine Learning</a:t>
            </a:r>
            <a:r>
              <a:rPr lang="en-IN" sz="1800" u="none" strike="noStrike" dirty="0">
                <a:solidFill>
                  <a:schemeClr val="bg1"/>
                </a:solidFill>
                <a:effectLst/>
                <a:latin typeface="Times New Roman" panose="02020603050405020304" pitchFamily="18" charset="0"/>
                <a:ea typeface="Open Sans" panose="020B0606030504020204" pitchFamily="34" charset="0"/>
                <a:cs typeface="Arial" panose="020B0604020202020204" pitchFamily="34" charset="0"/>
              </a:rPr>
              <a:t>”, </a:t>
            </a:r>
            <a:r>
              <a:rPr lang="en-IN" sz="1800" u="none" strike="noStrike" dirty="0">
                <a:solidFill>
                  <a:schemeClr val="bg1"/>
                </a:solidFill>
                <a:effectLst/>
                <a:latin typeface="Times New Roman" panose="02020603050405020304" pitchFamily="18" charset="0"/>
                <a:ea typeface="Arial" panose="020B0604020202020204" pitchFamily="34" charset="0"/>
                <a:cs typeface="Arial" panose="020B0604020202020204" pitchFamily="34" charset="0"/>
              </a:rPr>
              <a:t>2019 3rd International Conference on Trends in Electronics and Informatics (ICOEI)</a:t>
            </a:r>
            <a:endParaRPr lang="en-IN" sz="1800" dirty="0">
              <a:solidFill>
                <a:schemeClr val="bg1"/>
              </a:solid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15000"/>
              </a:lnSpc>
              <a:buClr>
                <a:schemeClr val="bg1"/>
              </a:buClr>
              <a:buSzPts val="1400"/>
              <a:buFont typeface="+mj-lt"/>
              <a:buAutoNum type="arabicPeriod"/>
            </a:pPr>
            <a:r>
              <a:rPr lang="en-IN" sz="1800" u="none" strike="noStrike" dirty="0">
                <a:solidFill>
                  <a:schemeClr val="bg1"/>
                </a:solidFill>
                <a:effectLst/>
                <a:latin typeface="Times New Roman" panose="02020603050405020304" pitchFamily="18" charset="0"/>
                <a:ea typeface="Arial" panose="020B0604020202020204" pitchFamily="34" charset="0"/>
                <a:cs typeface="Arial" panose="020B0604020202020204" pitchFamily="34" charset="0"/>
              </a:rPr>
              <a:t>Mohammad </a:t>
            </a:r>
            <a:r>
              <a:rPr lang="en-IN" sz="1800" u="none" strike="noStrike" dirty="0" err="1">
                <a:solidFill>
                  <a:schemeClr val="bg1"/>
                </a:solidFill>
                <a:effectLst/>
                <a:latin typeface="Times New Roman" panose="02020603050405020304" pitchFamily="18" charset="0"/>
                <a:ea typeface="Arial" panose="020B0604020202020204" pitchFamily="34" charset="0"/>
                <a:cs typeface="Arial" panose="020B0604020202020204" pitchFamily="34" charset="0"/>
              </a:rPr>
              <a:t>Monirujjaman</a:t>
            </a:r>
            <a:r>
              <a:rPr lang="en-IN" sz="1800" u="none" strike="noStrike" dirty="0">
                <a:solidFill>
                  <a:schemeClr val="bg1"/>
                </a:solidFill>
                <a:effectLst/>
                <a:latin typeface="Times New Roman" panose="02020603050405020304" pitchFamily="18" charset="0"/>
                <a:ea typeface="Arial" panose="020B0604020202020204" pitchFamily="34" charset="0"/>
                <a:cs typeface="Arial" panose="020B0604020202020204" pitchFamily="34" charset="0"/>
              </a:rPr>
              <a:t> Khan</a:t>
            </a:r>
            <a:r>
              <a:rPr lang="en-IN" sz="1800" u="none" strike="noStrike" dirty="0">
                <a:solidFill>
                  <a:schemeClr val="bg1"/>
                </a:solidFill>
                <a:effectLst/>
                <a:latin typeface="Times New Roman" panose="02020603050405020304" pitchFamily="18" charset="0"/>
                <a:ea typeface="Open Sans" panose="020B0606030504020204" pitchFamily="34" charset="0"/>
                <a:cs typeface="Arial" panose="020B0604020202020204" pitchFamily="34" charset="0"/>
              </a:rPr>
              <a:t>, “</a:t>
            </a:r>
            <a:r>
              <a:rPr lang="en-IN" sz="1800" u="none" strike="noStrike" dirty="0">
                <a:solidFill>
                  <a:schemeClr val="bg1"/>
                </a:solidFill>
                <a:effectLst/>
                <a:latin typeface="Times New Roman" panose="02020603050405020304" pitchFamily="18" charset="0"/>
                <a:ea typeface="Arial" panose="020B0604020202020204" pitchFamily="34" charset="0"/>
                <a:cs typeface="Arial" panose="020B0604020202020204" pitchFamily="34" charset="0"/>
              </a:rPr>
              <a:t>Development of An e-commerce Sales Chatbot</a:t>
            </a:r>
            <a:r>
              <a:rPr lang="en-IN" sz="1800" u="none" strike="noStrike" dirty="0">
                <a:solidFill>
                  <a:schemeClr val="bg1"/>
                </a:solidFill>
                <a:effectLst/>
                <a:latin typeface="Times New Roman" panose="02020603050405020304" pitchFamily="18" charset="0"/>
                <a:ea typeface="Open Sans" panose="020B0606030504020204" pitchFamily="34" charset="0"/>
                <a:cs typeface="Arial" panose="020B0604020202020204" pitchFamily="34" charset="0"/>
              </a:rPr>
              <a:t>”, </a:t>
            </a:r>
            <a:r>
              <a:rPr lang="en-IN" sz="1800" u="none" strike="noStrike" dirty="0">
                <a:solidFill>
                  <a:schemeClr val="bg1"/>
                </a:solidFill>
                <a:effectLst/>
                <a:latin typeface="Times New Roman" panose="02020603050405020304" pitchFamily="18" charset="0"/>
                <a:ea typeface="Arial" panose="020B0604020202020204" pitchFamily="34" charset="0"/>
                <a:cs typeface="Arial" panose="020B0604020202020204" pitchFamily="34" charset="0"/>
              </a:rPr>
              <a:t>2020 IEEE 17th International Conference on Smart Communities: Improving Quality of Life Using ICT, IoT and AI (HONET)</a:t>
            </a:r>
            <a:endParaRPr lang="en-IN" sz="1800" dirty="0">
              <a:solidFill>
                <a:schemeClr val="bg1"/>
              </a:solid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15000"/>
              </a:lnSpc>
              <a:buClr>
                <a:schemeClr val="bg1"/>
              </a:buClr>
              <a:buSzPts val="1400"/>
              <a:buFont typeface="+mj-lt"/>
              <a:buAutoNum type="arabicPeriod"/>
            </a:pPr>
            <a:r>
              <a:rPr lang="en-IN" sz="1800" u="none" strike="noStrike" dirty="0" err="1">
                <a:solidFill>
                  <a:schemeClr val="bg1"/>
                </a:solidFill>
                <a:effectLst/>
                <a:latin typeface="Times New Roman" panose="02020603050405020304" pitchFamily="18" charset="0"/>
                <a:ea typeface="Arial" panose="020B0604020202020204" pitchFamily="34" charset="0"/>
                <a:cs typeface="Arial" panose="020B0604020202020204" pitchFamily="34" charset="0"/>
              </a:rPr>
              <a:t>Debmalya</a:t>
            </a:r>
            <a:r>
              <a:rPr lang="en-IN" sz="1800" u="none" strike="noStrike" dirty="0">
                <a:solidFill>
                  <a:schemeClr val="bg1"/>
                </a:solidFill>
                <a:effectLst/>
                <a:latin typeface="Times New Roman" panose="02020603050405020304" pitchFamily="18" charset="0"/>
                <a:ea typeface="Arial" panose="020B0604020202020204" pitchFamily="34" charset="0"/>
                <a:cs typeface="Arial" panose="020B0604020202020204" pitchFamily="34" charset="0"/>
              </a:rPr>
              <a:t> Biswas</a:t>
            </a:r>
            <a:r>
              <a:rPr lang="en-IN" sz="1800" u="none" strike="noStrike" dirty="0">
                <a:solidFill>
                  <a:schemeClr val="bg1"/>
                </a:solidFill>
                <a:effectLst/>
                <a:latin typeface="Times New Roman" panose="02020603050405020304" pitchFamily="18" charset="0"/>
                <a:ea typeface="Open Sans" panose="020B0606030504020204" pitchFamily="34" charset="0"/>
                <a:cs typeface="Arial" panose="020B0604020202020204" pitchFamily="34" charset="0"/>
              </a:rPr>
              <a:t>, “Privacy Preserving Chatbot Conversations”, </a:t>
            </a:r>
            <a:r>
              <a:rPr lang="en-IN" sz="1800" u="none" strike="noStrike" dirty="0">
                <a:solidFill>
                  <a:schemeClr val="bg1"/>
                </a:solidFill>
                <a:effectLst/>
                <a:latin typeface="Times New Roman" panose="02020603050405020304" pitchFamily="18" charset="0"/>
                <a:ea typeface="Arial" panose="020B0604020202020204" pitchFamily="34" charset="0"/>
                <a:cs typeface="Arial" panose="020B0604020202020204" pitchFamily="34" charset="0"/>
              </a:rPr>
              <a:t>2020 IEEE Third International Conference on Artificial Intelligence and Knowledge Engineering (AIKE)</a:t>
            </a:r>
            <a:endParaRPr lang="en-IN" sz="1800"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endParaRPr>
          </a:p>
          <a:p>
            <a:pPr marL="158750" lvl="0" indent="0" algn="l" rtl="0">
              <a:spcBef>
                <a:spcPts val="0"/>
              </a:spcBef>
              <a:spcAft>
                <a:spcPts val="0"/>
              </a:spcAft>
              <a:buSzPts val="1100"/>
              <a:buNone/>
            </a:pPr>
            <a:endParaRPr lang="en-IN"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Introduction</a:t>
            </a:r>
            <a:endParaRPr dirty="0"/>
          </a:p>
        </p:txBody>
      </p:sp>
      <p:sp>
        <p:nvSpPr>
          <p:cNvPr id="140" name="Google Shape;140;p14"/>
          <p:cNvSpPr txBox="1">
            <a:spLocks noGrp="1"/>
          </p:cNvSpPr>
          <p:nvPr>
            <p:ph type="body" idx="1"/>
          </p:nvPr>
        </p:nvSpPr>
        <p:spPr>
          <a:xfrm>
            <a:off x="1297500" y="1258950"/>
            <a:ext cx="7038900" cy="2911200"/>
          </a:xfrm>
          <a:prstGeom prst="rect">
            <a:avLst/>
          </a:prstGeom>
        </p:spPr>
        <p:txBody>
          <a:bodyPr spcFirstLastPara="1" wrap="square" lIns="91425" tIns="91425" rIns="91425" bIns="91425" anchor="t" anchorCtr="0">
            <a:noAutofit/>
          </a:bodyPr>
          <a:lstStyle/>
          <a:p>
            <a:pPr indent="-301783" algn="just">
              <a:lnSpc>
                <a:spcPct val="150000"/>
              </a:lnSpc>
              <a:buSzPts val="1153"/>
            </a:pPr>
            <a:r>
              <a:rPr lang="en-IN" sz="1400" dirty="0">
                <a:highlight>
                  <a:schemeClr val="dk1"/>
                </a:highlight>
              </a:rPr>
              <a:t>Today, every organisation depends on Information and Communication Technology (ICT) for the efficient service delivery and cost-effective application of technological resources. </a:t>
            </a:r>
          </a:p>
          <a:p>
            <a:pPr indent="-301783" algn="just">
              <a:lnSpc>
                <a:spcPct val="150000"/>
              </a:lnSpc>
              <a:buSzPts val="1153"/>
            </a:pPr>
            <a:r>
              <a:rPr lang="en-IN" sz="1400" dirty="0">
                <a:highlight>
                  <a:schemeClr val="dk1"/>
                </a:highlight>
              </a:rPr>
              <a:t>With growing preference towards faster services and acceptance of Artificial Intelligence (AI) based tools in business operations globally as well as in India, the global Chatbot market is going to accelerate in the next decade. </a:t>
            </a:r>
          </a:p>
          <a:p>
            <a:pPr indent="-301783" algn="just">
              <a:lnSpc>
                <a:spcPct val="150000"/>
              </a:lnSpc>
              <a:buSzPts val="1153"/>
            </a:pPr>
            <a:r>
              <a:rPr lang="en-IN" sz="1400" dirty="0">
                <a:highlight>
                  <a:schemeClr val="dk1"/>
                </a:highlight>
              </a:rPr>
              <a:t>In the past few years, the food delivery business, finance and the Ecommerce industry have embraced Chatbot technology.</a:t>
            </a:r>
          </a:p>
        </p:txBody>
      </p:sp>
    </p:spTree>
    <p:extLst>
      <p:ext uri="{BB962C8B-B14F-4D97-AF65-F5344CB8AC3E}">
        <p14:creationId xmlns:p14="http://schemas.microsoft.com/office/powerpoint/2010/main" val="2453282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4"/>
          <p:cNvSpPr txBox="1">
            <a:spLocks noGrp="1"/>
          </p:cNvSpPr>
          <p:nvPr>
            <p:ph type="title"/>
          </p:nvPr>
        </p:nvSpPr>
        <p:spPr>
          <a:xfrm>
            <a:off x="1113202"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What is a Chatbot ?</a:t>
            </a:r>
            <a:endParaRPr dirty="0"/>
          </a:p>
        </p:txBody>
      </p:sp>
      <p:sp>
        <p:nvSpPr>
          <p:cNvPr id="140" name="Google Shape;140;p14"/>
          <p:cNvSpPr txBox="1">
            <a:spLocks noGrp="1"/>
          </p:cNvSpPr>
          <p:nvPr>
            <p:ph type="body" idx="1"/>
          </p:nvPr>
        </p:nvSpPr>
        <p:spPr>
          <a:xfrm>
            <a:off x="1297500" y="1258950"/>
            <a:ext cx="7038900" cy="3490800"/>
          </a:xfrm>
          <a:prstGeom prst="rect">
            <a:avLst/>
          </a:prstGeom>
        </p:spPr>
        <p:txBody>
          <a:bodyPr spcFirstLastPara="1" wrap="square" lIns="91425" tIns="91425" rIns="91425" bIns="91425" anchor="t" anchorCtr="0">
            <a:noAutofit/>
          </a:bodyPr>
          <a:lstStyle/>
          <a:p>
            <a:pPr marL="155417" indent="0" algn="just">
              <a:lnSpc>
                <a:spcPct val="100000"/>
              </a:lnSpc>
              <a:buSzPts val="1153"/>
              <a:buNone/>
            </a:pPr>
            <a:r>
              <a:rPr lang="en-IN" sz="1400" dirty="0">
                <a:highlight>
                  <a:schemeClr val="dk1"/>
                </a:highlight>
              </a:rPr>
              <a:t>Chatbot is a computer program designed to be able to interact with humans through text or voice messages and can answer questions given by humans.</a:t>
            </a:r>
          </a:p>
          <a:p>
            <a:pPr marL="155417" indent="0" algn="just">
              <a:lnSpc>
                <a:spcPct val="100000"/>
              </a:lnSpc>
              <a:buSzPts val="1153"/>
              <a:buNone/>
            </a:pPr>
            <a:endParaRPr lang="en-IN" sz="1400" dirty="0">
              <a:highlight>
                <a:schemeClr val="dk1"/>
              </a:highlight>
            </a:endParaRPr>
          </a:p>
          <a:p>
            <a:pPr marL="146050" indent="0">
              <a:lnSpc>
                <a:spcPct val="115000"/>
              </a:lnSpc>
              <a:spcAft>
                <a:spcPts val="1900"/>
              </a:spcAft>
              <a:buNone/>
            </a:pPr>
            <a:r>
              <a:rPr lang="en-IN" sz="1400" dirty="0">
                <a:highlight>
                  <a:schemeClr val="dk1"/>
                </a:highlight>
              </a:rPr>
              <a:t>In an ideal world, given a user query in natural language, a bot would respond as follows: </a:t>
            </a:r>
          </a:p>
          <a:p>
            <a:pPr marL="488950" indent="-342900">
              <a:lnSpc>
                <a:spcPct val="115000"/>
              </a:lnSpc>
              <a:spcAft>
                <a:spcPts val="1900"/>
              </a:spcAft>
              <a:buFont typeface="+mj-lt"/>
              <a:buAutoNum type="arabicPeriod"/>
            </a:pPr>
            <a:r>
              <a:rPr lang="en-IN" sz="1400" dirty="0">
                <a:highlight>
                  <a:schemeClr val="dk1"/>
                </a:highlight>
              </a:rPr>
              <a:t>Understand the user's intent; </a:t>
            </a:r>
          </a:p>
          <a:p>
            <a:pPr marL="488950" indent="-342900">
              <a:lnSpc>
                <a:spcPct val="115000"/>
              </a:lnSpc>
              <a:spcAft>
                <a:spcPts val="1900"/>
              </a:spcAft>
              <a:buFont typeface="+mj-lt"/>
              <a:buAutoNum type="arabicPeriod"/>
            </a:pPr>
            <a:r>
              <a:rPr lang="en-IN" sz="1400" dirty="0">
                <a:highlight>
                  <a:schemeClr val="dk1"/>
                </a:highlight>
              </a:rPr>
              <a:t>Retrieve the relevant content from its Knowledge base (KB); </a:t>
            </a:r>
          </a:p>
          <a:p>
            <a:pPr marL="488950" indent="-342900">
              <a:lnSpc>
                <a:spcPct val="115000"/>
              </a:lnSpc>
              <a:spcAft>
                <a:spcPts val="1900"/>
              </a:spcAft>
              <a:buFont typeface="+mj-lt"/>
              <a:buAutoNum type="arabicPeriod"/>
            </a:pPr>
            <a:r>
              <a:rPr lang="en-IN" sz="1400" dirty="0">
                <a:highlight>
                  <a:schemeClr val="dk1"/>
                </a:highlight>
              </a:rPr>
              <a:t>Synthesize the answer and respond to the user (again, in natural language); </a:t>
            </a:r>
          </a:p>
          <a:p>
            <a:pPr marL="488950" indent="-342900">
              <a:lnSpc>
                <a:spcPct val="115000"/>
              </a:lnSpc>
              <a:spcAft>
                <a:spcPts val="1900"/>
              </a:spcAft>
              <a:buFont typeface="+mj-lt"/>
              <a:buAutoNum type="arabicPeriod"/>
            </a:pPr>
            <a:r>
              <a:rPr lang="en-IN" sz="1400" dirty="0">
                <a:highlight>
                  <a:schemeClr val="dk1"/>
                </a:highlight>
              </a:rPr>
              <a:t>Retain the conversation context to answer any follow-up questions by the user.</a:t>
            </a:r>
          </a:p>
          <a:p>
            <a:pPr marL="155417" indent="0" algn="just">
              <a:lnSpc>
                <a:spcPct val="100000"/>
              </a:lnSpc>
              <a:buSzPts val="1153"/>
              <a:buNone/>
            </a:pPr>
            <a:endParaRPr lang="en-IN" sz="1400" dirty="0">
              <a:highlight>
                <a:schemeClr val="dk1"/>
              </a:highlight>
            </a:endParaRPr>
          </a:p>
          <a:p>
            <a:pPr indent="-301783" algn="just">
              <a:lnSpc>
                <a:spcPct val="100000"/>
              </a:lnSpc>
              <a:buSzPts val="1153"/>
            </a:pPr>
            <a:endParaRPr lang="en-IN" sz="1400" dirty="0">
              <a:highlight>
                <a:schemeClr val="dk1"/>
              </a:highlight>
            </a:endParaRPr>
          </a:p>
          <a:p>
            <a:pPr marL="457200" lvl="0" indent="-301783" algn="just" rtl="0">
              <a:lnSpc>
                <a:spcPct val="100000"/>
              </a:lnSpc>
              <a:spcBef>
                <a:spcPts val="0"/>
              </a:spcBef>
              <a:spcAft>
                <a:spcPts val="0"/>
              </a:spcAft>
              <a:buSzPts val="1153"/>
              <a:buChar char="●"/>
            </a:pPr>
            <a:endParaRPr sz="1400" dirty="0">
              <a:highlight>
                <a:schemeClr val="dk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4"/>
          <p:cNvSpPr txBox="1">
            <a:spLocks noGrp="1"/>
          </p:cNvSpPr>
          <p:nvPr>
            <p:ph type="title"/>
          </p:nvPr>
        </p:nvSpPr>
        <p:spPr>
          <a:xfrm>
            <a:off x="1201406" y="37822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Chatbot Types</a:t>
            </a:r>
            <a:endParaRPr dirty="0"/>
          </a:p>
        </p:txBody>
      </p:sp>
      <p:pic>
        <p:nvPicPr>
          <p:cNvPr id="4" name="Picture 3">
            <a:extLst>
              <a:ext uri="{FF2B5EF4-FFF2-40B4-BE49-F238E27FC236}">
                <a16:creationId xmlns:a16="http://schemas.microsoft.com/office/drawing/2014/main" id="{364BA3E0-DE4A-4C60-B7C3-E41E4982021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49056" y="1307850"/>
            <a:ext cx="5943600" cy="3000375"/>
          </a:xfrm>
          <a:prstGeom prst="rect">
            <a:avLst/>
          </a:prstGeom>
          <a:noFill/>
          <a:ln>
            <a:noFill/>
          </a:ln>
        </p:spPr>
      </p:pic>
    </p:spTree>
    <p:extLst>
      <p:ext uri="{BB962C8B-B14F-4D97-AF65-F5344CB8AC3E}">
        <p14:creationId xmlns:p14="http://schemas.microsoft.com/office/powerpoint/2010/main" val="226771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4"/>
          <p:cNvSpPr txBox="1">
            <a:spLocks noGrp="1"/>
          </p:cNvSpPr>
          <p:nvPr>
            <p:ph type="title"/>
          </p:nvPr>
        </p:nvSpPr>
        <p:spPr>
          <a:xfrm>
            <a:off x="1201406" y="37822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Chatbot A</a:t>
            </a:r>
            <a:r>
              <a:rPr lang="en-IN" dirty="0" err="1"/>
              <a:t>rchitecture</a:t>
            </a:r>
            <a:endParaRPr dirty="0"/>
          </a:p>
        </p:txBody>
      </p:sp>
      <p:sp>
        <p:nvSpPr>
          <p:cNvPr id="7" name="Google Shape;140;p14">
            <a:extLst>
              <a:ext uri="{FF2B5EF4-FFF2-40B4-BE49-F238E27FC236}">
                <a16:creationId xmlns:a16="http://schemas.microsoft.com/office/drawing/2014/main" id="{667A49C0-EDF0-40C7-A1C2-712D8DF3525D}"/>
              </a:ext>
            </a:extLst>
          </p:cNvPr>
          <p:cNvSpPr txBox="1">
            <a:spLocks/>
          </p:cNvSpPr>
          <p:nvPr/>
        </p:nvSpPr>
        <p:spPr>
          <a:xfrm>
            <a:off x="1297500" y="1292325"/>
            <a:ext cx="7038900" cy="291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155417" indent="0" algn="just">
              <a:lnSpc>
                <a:spcPct val="95000"/>
              </a:lnSpc>
              <a:buSzPts val="1153"/>
              <a:buNone/>
            </a:pPr>
            <a:r>
              <a:rPr lang="en-US" sz="1500" b="1" dirty="0"/>
              <a:t>Client Module:</a:t>
            </a:r>
            <a:r>
              <a:rPr lang="en-US" sz="1500" dirty="0"/>
              <a:t> the part of the chatbot that the user interacts with along with all the applications the chatbot can control.</a:t>
            </a:r>
          </a:p>
          <a:p>
            <a:pPr marL="155417" indent="0" algn="just">
              <a:lnSpc>
                <a:spcPct val="95000"/>
              </a:lnSpc>
              <a:buSzPts val="1153"/>
              <a:buNone/>
            </a:pPr>
            <a:endParaRPr lang="en-US" sz="1500" dirty="0">
              <a:highlight>
                <a:schemeClr val="dk1"/>
              </a:highlight>
            </a:endParaRPr>
          </a:p>
          <a:p>
            <a:pPr marL="155417" indent="0" algn="just">
              <a:lnSpc>
                <a:spcPct val="95000"/>
              </a:lnSpc>
              <a:buSzPts val="1153"/>
              <a:buNone/>
            </a:pPr>
            <a:r>
              <a:rPr lang="en-US" sz="1500" b="1" dirty="0"/>
              <a:t>Communication Module:</a:t>
            </a:r>
            <a:r>
              <a:rPr lang="en-US" sz="1500" dirty="0"/>
              <a:t> the infrastructure that transmits user messages from the client module to the response generation module and from the response generation module to the database module.</a:t>
            </a:r>
          </a:p>
          <a:p>
            <a:pPr marL="155417" indent="0" algn="just">
              <a:lnSpc>
                <a:spcPct val="95000"/>
              </a:lnSpc>
              <a:buSzPts val="1153"/>
              <a:buNone/>
            </a:pPr>
            <a:endParaRPr lang="en-US" sz="1500" dirty="0"/>
          </a:p>
          <a:p>
            <a:pPr marL="155417" indent="0" algn="just">
              <a:lnSpc>
                <a:spcPct val="95000"/>
              </a:lnSpc>
              <a:buSzPts val="1153"/>
              <a:buNone/>
            </a:pPr>
            <a:r>
              <a:rPr lang="en-US" sz="1500" b="1" dirty="0"/>
              <a:t>Response Generation Module:</a:t>
            </a:r>
            <a:r>
              <a:rPr lang="en-US" sz="1500" dirty="0"/>
              <a:t> the program responsible for actually understanding the input message and generating an appropriate response for the user.</a:t>
            </a:r>
          </a:p>
          <a:p>
            <a:pPr marL="155417" indent="0" algn="just">
              <a:lnSpc>
                <a:spcPct val="95000"/>
              </a:lnSpc>
              <a:buSzPts val="1153"/>
              <a:buNone/>
            </a:pPr>
            <a:endParaRPr lang="en-US" sz="1500" dirty="0"/>
          </a:p>
          <a:p>
            <a:pPr marL="155417" indent="0" algn="just">
              <a:lnSpc>
                <a:spcPct val="95000"/>
              </a:lnSpc>
              <a:buSzPts val="1153"/>
              <a:buNone/>
            </a:pPr>
            <a:r>
              <a:rPr lang="en-US" sz="1500" b="1" dirty="0"/>
              <a:t>Database Module:</a:t>
            </a:r>
            <a:r>
              <a:rPr lang="en-US" sz="1500" dirty="0"/>
              <a:t> the place where all the data relevant to a conversation is stored, such as message history, photos, and user preferences.</a:t>
            </a:r>
            <a:endParaRPr lang="en-US" sz="1500" dirty="0">
              <a:highlight>
                <a:schemeClr val="dk1"/>
              </a:highlight>
            </a:endParaRPr>
          </a:p>
        </p:txBody>
      </p:sp>
    </p:spTree>
    <p:extLst>
      <p:ext uri="{BB962C8B-B14F-4D97-AF65-F5344CB8AC3E}">
        <p14:creationId xmlns:p14="http://schemas.microsoft.com/office/powerpoint/2010/main" val="2775348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4"/>
          <p:cNvSpPr txBox="1">
            <a:spLocks noGrp="1"/>
          </p:cNvSpPr>
          <p:nvPr>
            <p:ph type="title"/>
          </p:nvPr>
        </p:nvSpPr>
        <p:spPr>
          <a:xfrm>
            <a:off x="1201406" y="378225"/>
            <a:ext cx="7038900" cy="56175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Usage of Chatbots</a:t>
            </a:r>
            <a:endParaRPr dirty="0"/>
          </a:p>
        </p:txBody>
      </p:sp>
      <p:sp>
        <p:nvSpPr>
          <p:cNvPr id="7" name="Google Shape;140;p14">
            <a:extLst>
              <a:ext uri="{FF2B5EF4-FFF2-40B4-BE49-F238E27FC236}">
                <a16:creationId xmlns:a16="http://schemas.microsoft.com/office/drawing/2014/main" id="{667A49C0-EDF0-40C7-A1C2-712D8DF3525D}"/>
              </a:ext>
            </a:extLst>
          </p:cNvPr>
          <p:cNvSpPr txBox="1">
            <a:spLocks/>
          </p:cNvSpPr>
          <p:nvPr/>
        </p:nvSpPr>
        <p:spPr>
          <a:xfrm>
            <a:off x="1297500" y="1004288"/>
            <a:ext cx="7038900" cy="37185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a:lnSpc>
                <a:spcPct val="115000"/>
              </a:lnSpc>
              <a:spcBef>
                <a:spcPts val="1200"/>
              </a:spcBef>
              <a:spcAft>
                <a:spcPts val="1200"/>
              </a:spcAft>
            </a:pPr>
            <a:r>
              <a:rPr lang="en-IN" sz="1400" dirty="0">
                <a:latin typeface="Lato" panose="020F0502020204030203" pitchFamily="34" charset="0"/>
                <a:ea typeface="Lato" panose="020F0502020204030203" pitchFamily="34" charset="0"/>
                <a:cs typeface="Lato" panose="020F0502020204030203" pitchFamily="34" charset="0"/>
              </a:rPr>
              <a:t>In </a:t>
            </a:r>
            <a:r>
              <a:rPr lang="en-IN" sz="1400" dirty="0">
                <a:effectLst/>
                <a:latin typeface="Lato" panose="020F0502020204030203" pitchFamily="34" charset="0"/>
                <a:ea typeface="Lato" panose="020F0502020204030203" pitchFamily="34" charset="0"/>
                <a:cs typeface="Lato" panose="020F0502020204030203" pitchFamily="34" charset="0"/>
              </a:rPr>
              <a:t>Banking sector, Chatbots are used to handle customer queries (and FAQs) and give guidance on bank services and products. Examples: SIA, </a:t>
            </a:r>
            <a:r>
              <a:rPr lang="en-IN" sz="1400" dirty="0" err="1">
                <a:effectLst/>
                <a:latin typeface="Lato" panose="020F0502020204030203" pitchFamily="34" charset="0"/>
                <a:ea typeface="Lato" panose="020F0502020204030203" pitchFamily="34" charset="0"/>
                <a:cs typeface="Lato" panose="020F0502020204030203" pitchFamily="34" charset="0"/>
              </a:rPr>
              <a:t>iPal</a:t>
            </a:r>
            <a:r>
              <a:rPr lang="en-IN" sz="1400" dirty="0">
                <a:effectLst/>
                <a:latin typeface="Lato" panose="020F0502020204030203" pitchFamily="34" charset="0"/>
                <a:ea typeface="Lato" panose="020F0502020204030203" pitchFamily="34" charset="0"/>
                <a:cs typeface="Lato" panose="020F0502020204030203" pitchFamily="34" charset="0"/>
              </a:rPr>
              <a:t> and EVA </a:t>
            </a:r>
          </a:p>
          <a:p>
            <a:pPr>
              <a:lnSpc>
                <a:spcPct val="115000"/>
              </a:lnSpc>
              <a:spcBef>
                <a:spcPts val="1200"/>
              </a:spcBef>
              <a:spcAft>
                <a:spcPts val="1200"/>
              </a:spcAft>
            </a:pPr>
            <a:r>
              <a:rPr lang="en-IN" sz="1400" dirty="0">
                <a:effectLst/>
                <a:latin typeface="Lato" panose="020F0502020204030203" pitchFamily="34" charset="0"/>
                <a:ea typeface="Lato" panose="020F0502020204030203" pitchFamily="34" charset="0"/>
                <a:cs typeface="Lato" panose="020F0502020204030203" pitchFamily="34" charset="0"/>
              </a:rPr>
              <a:t>In Insurance sector, Chatbots are assisting customers in filing claims, getting policies, checking the status of their policies, and locating providers and their branches, as well as other service providers. Examples: Bajaj Allianz’s Boing, Birla Sunlife’s bot and PNB </a:t>
            </a:r>
            <a:r>
              <a:rPr lang="en-IN" sz="1400" dirty="0" err="1">
                <a:effectLst/>
                <a:latin typeface="Lato" panose="020F0502020204030203" pitchFamily="34" charset="0"/>
                <a:ea typeface="Lato" panose="020F0502020204030203" pitchFamily="34" charset="0"/>
                <a:cs typeface="Lato" panose="020F0502020204030203" pitchFamily="34" charset="0"/>
              </a:rPr>
              <a:t>Metlife’s</a:t>
            </a:r>
            <a:r>
              <a:rPr lang="en-IN" sz="1400" dirty="0">
                <a:effectLst/>
                <a:latin typeface="Lato" panose="020F0502020204030203" pitchFamily="34" charset="0"/>
                <a:ea typeface="Lato" panose="020F0502020204030203" pitchFamily="34" charset="0"/>
                <a:cs typeface="Lato" panose="020F0502020204030203" pitchFamily="34" charset="0"/>
              </a:rPr>
              <a:t> banking applications </a:t>
            </a:r>
          </a:p>
          <a:p>
            <a:pPr>
              <a:lnSpc>
                <a:spcPct val="115000"/>
              </a:lnSpc>
              <a:spcBef>
                <a:spcPts val="1200"/>
              </a:spcBef>
              <a:spcAft>
                <a:spcPts val="1200"/>
              </a:spcAft>
            </a:pPr>
            <a:r>
              <a:rPr lang="en-IN" sz="1400" dirty="0">
                <a:effectLst/>
                <a:latin typeface="Lato" panose="020F0502020204030203" pitchFamily="34" charset="0"/>
                <a:ea typeface="Lato" panose="020F0502020204030203" pitchFamily="34" charset="0"/>
                <a:cs typeface="Lato" panose="020F0502020204030203" pitchFamily="34" charset="0"/>
              </a:rPr>
              <a:t>In the transport sector, Chatbots are used to provide </a:t>
            </a:r>
            <a:r>
              <a:rPr lang="en-IN" sz="1400" dirty="0" err="1">
                <a:effectLst/>
                <a:latin typeface="Lato" panose="020F0502020204030203" pitchFamily="34" charset="0"/>
                <a:ea typeface="Lato" panose="020F0502020204030203" pitchFamily="34" charset="0"/>
                <a:cs typeface="Lato" panose="020F0502020204030203" pitchFamily="34" charset="0"/>
              </a:rPr>
              <a:t>realtime</a:t>
            </a:r>
            <a:r>
              <a:rPr lang="en-IN" sz="1400" dirty="0">
                <a:effectLst/>
                <a:latin typeface="Lato" panose="020F0502020204030203" pitchFamily="34" charset="0"/>
                <a:ea typeface="Lato" panose="020F0502020204030203" pitchFamily="34" charset="0"/>
                <a:cs typeface="Lato" panose="020F0502020204030203" pitchFamily="34" charset="0"/>
              </a:rPr>
              <a:t> cab details, flight bookings and verifications, and traffic analysis. Examples: Meru Cab and Yatra.com </a:t>
            </a:r>
          </a:p>
          <a:p>
            <a:pPr>
              <a:lnSpc>
                <a:spcPct val="115000"/>
              </a:lnSpc>
              <a:spcBef>
                <a:spcPts val="1200"/>
              </a:spcBef>
              <a:spcAft>
                <a:spcPts val="1200"/>
              </a:spcAft>
            </a:pPr>
            <a:r>
              <a:rPr lang="en-IN" sz="1400" dirty="0">
                <a:effectLst/>
                <a:latin typeface="Lato" panose="020F0502020204030203" pitchFamily="34" charset="0"/>
                <a:ea typeface="Lato" panose="020F0502020204030203" pitchFamily="34" charset="0"/>
                <a:cs typeface="Lato" panose="020F0502020204030203" pitchFamily="34" charset="0"/>
              </a:rPr>
              <a:t>In E-Commerce sector, Chatbots have been used in handling queries, tracking orders, making payments and raising customer complaints.</a:t>
            </a:r>
          </a:p>
          <a:p>
            <a:pPr marL="155417" indent="0" algn="just">
              <a:lnSpc>
                <a:spcPct val="95000"/>
              </a:lnSpc>
              <a:buSzPts val="1153"/>
              <a:buNone/>
            </a:pPr>
            <a:endParaRPr lang="en-US" sz="1400" dirty="0">
              <a:highlight>
                <a:schemeClr val="dk1"/>
              </a:highlight>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988726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4"/>
          <p:cNvSpPr txBox="1">
            <a:spLocks noGrp="1"/>
          </p:cNvSpPr>
          <p:nvPr>
            <p:ph type="title"/>
          </p:nvPr>
        </p:nvSpPr>
        <p:spPr>
          <a:xfrm>
            <a:off x="1201406" y="37822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dirty="0"/>
              <a:t>Problem Statement</a:t>
            </a:r>
            <a:endParaRPr dirty="0"/>
          </a:p>
        </p:txBody>
      </p:sp>
      <p:sp>
        <p:nvSpPr>
          <p:cNvPr id="7" name="Google Shape;140;p14">
            <a:extLst>
              <a:ext uri="{FF2B5EF4-FFF2-40B4-BE49-F238E27FC236}">
                <a16:creationId xmlns:a16="http://schemas.microsoft.com/office/drawing/2014/main" id="{667A49C0-EDF0-40C7-A1C2-712D8DF3525D}"/>
              </a:ext>
            </a:extLst>
          </p:cNvPr>
          <p:cNvSpPr txBox="1">
            <a:spLocks/>
          </p:cNvSpPr>
          <p:nvPr/>
        </p:nvSpPr>
        <p:spPr>
          <a:xfrm>
            <a:off x="1297500" y="1129292"/>
            <a:ext cx="7038900" cy="10184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155417" indent="0">
              <a:lnSpc>
                <a:spcPct val="100000"/>
              </a:lnSpc>
              <a:buSzPts val="1153"/>
              <a:buNone/>
            </a:pPr>
            <a:r>
              <a:rPr lang="en-IN" sz="1800" dirty="0"/>
              <a:t>One of the most important demography which has been conveniently ignored are the elders. Due to many compulsions it is not possible to sit with the elderly and have a good conservation. </a:t>
            </a:r>
          </a:p>
        </p:txBody>
      </p:sp>
      <p:sp>
        <p:nvSpPr>
          <p:cNvPr id="4" name="Google Shape;139;p14">
            <a:extLst>
              <a:ext uri="{FF2B5EF4-FFF2-40B4-BE49-F238E27FC236}">
                <a16:creationId xmlns:a16="http://schemas.microsoft.com/office/drawing/2014/main" id="{AFE2CD37-758F-49A2-AF0E-E720DDC5E9F8}"/>
              </a:ext>
            </a:extLst>
          </p:cNvPr>
          <p:cNvSpPr txBox="1">
            <a:spLocks/>
          </p:cNvSpPr>
          <p:nvPr/>
        </p:nvSpPr>
        <p:spPr>
          <a:xfrm>
            <a:off x="1201406" y="2898329"/>
            <a:ext cx="7038900" cy="65315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r>
              <a:rPr lang="en-IN" dirty="0"/>
              <a:t>Solution</a:t>
            </a:r>
          </a:p>
        </p:txBody>
      </p:sp>
      <p:sp>
        <p:nvSpPr>
          <p:cNvPr id="5" name="Google Shape;140;p14">
            <a:extLst>
              <a:ext uri="{FF2B5EF4-FFF2-40B4-BE49-F238E27FC236}">
                <a16:creationId xmlns:a16="http://schemas.microsoft.com/office/drawing/2014/main" id="{E843C733-FF7A-45BE-AE7D-1EB259BA5627}"/>
              </a:ext>
            </a:extLst>
          </p:cNvPr>
          <p:cNvSpPr txBox="1">
            <a:spLocks/>
          </p:cNvSpPr>
          <p:nvPr/>
        </p:nvSpPr>
        <p:spPr>
          <a:xfrm>
            <a:off x="1353807" y="3539200"/>
            <a:ext cx="7038900" cy="11219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155417" indent="0">
              <a:lnSpc>
                <a:spcPct val="100000"/>
              </a:lnSpc>
              <a:buSzPts val="1153"/>
              <a:buNone/>
            </a:pPr>
            <a:r>
              <a:rPr lang="en-IN" sz="1800" dirty="0"/>
              <a:t>So, we built a chatbot system which engages the elderly people in small talk and conversation. For this we used a dataset containing messages and its response pairs.</a:t>
            </a:r>
          </a:p>
          <a:p>
            <a:pPr marL="155417" indent="0">
              <a:lnSpc>
                <a:spcPct val="100000"/>
              </a:lnSpc>
              <a:buSzPts val="1153"/>
              <a:buNone/>
            </a:pPr>
            <a:endParaRPr lang="en-US" sz="1800" dirty="0"/>
          </a:p>
        </p:txBody>
      </p:sp>
    </p:spTree>
    <p:extLst>
      <p:ext uri="{BB962C8B-B14F-4D97-AF65-F5344CB8AC3E}">
        <p14:creationId xmlns:p14="http://schemas.microsoft.com/office/powerpoint/2010/main" val="1558254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893464" y="205562"/>
            <a:ext cx="7038900" cy="58833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Dataset</a:t>
            </a:r>
            <a:endParaRPr dirty="0"/>
          </a:p>
        </p:txBody>
      </p:sp>
      <p:pic>
        <p:nvPicPr>
          <p:cNvPr id="3" name="Picture 2">
            <a:extLst>
              <a:ext uri="{FF2B5EF4-FFF2-40B4-BE49-F238E27FC236}">
                <a16:creationId xmlns:a16="http://schemas.microsoft.com/office/drawing/2014/main" id="{42B068FF-1025-4159-ACF3-A26C647678BB}"/>
              </a:ext>
            </a:extLst>
          </p:cNvPr>
          <p:cNvPicPr>
            <a:picLocks noChangeAspect="1"/>
          </p:cNvPicPr>
          <p:nvPr/>
        </p:nvPicPr>
        <p:blipFill>
          <a:blip r:embed="rId3"/>
          <a:stretch>
            <a:fillRect/>
          </a:stretch>
        </p:blipFill>
        <p:spPr>
          <a:xfrm>
            <a:off x="3085167" y="1502512"/>
            <a:ext cx="5917839" cy="3492132"/>
          </a:xfrm>
          <a:prstGeom prst="rect">
            <a:avLst/>
          </a:prstGeom>
        </p:spPr>
      </p:pic>
      <p:sp>
        <p:nvSpPr>
          <p:cNvPr id="6" name="Google Shape;157;p17">
            <a:extLst>
              <a:ext uri="{FF2B5EF4-FFF2-40B4-BE49-F238E27FC236}">
                <a16:creationId xmlns:a16="http://schemas.microsoft.com/office/drawing/2014/main" id="{60BBAC1A-6AC3-4579-B249-6E3075FE247C}"/>
              </a:ext>
            </a:extLst>
          </p:cNvPr>
          <p:cNvSpPr txBox="1">
            <a:spLocks/>
          </p:cNvSpPr>
          <p:nvPr/>
        </p:nvSpPr>
        <p:spPr>
          <a:xfrm>
            <a:off x="1211636" y="691116"/>
            <a:ext cx="7038900" cy="669506"/>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a:lnSpc>
                <a:spcPct val="110000"/>
              </a:lnSpc>
            </a:pPr>
            <a:r>
              <a:rPr lang="en-US" sz="1800" dirty="0">
                <a:latin typeface="Lato"/>
                <a:ea typeface="Lato"/>
                <a:cs typeface="Lato"/>
                <a:sym typeface="Lato"/>
              </a:rPr>
              <a:t>movie</a:t>
            </a:r>
            <a:r>
              <a:rPr lang="en-US" sz="1800" dirty="0">
                <a:latin typeface="Lato"/>
                <a:ea typeface="Lato"/>
                <a:cs typeface="Lato"/>
              </a:rPr>
              <a:t>_lines.txt </a:t>
            </a:r>
          </a:p>
          <a:p>
            <a:pPr>
              <a:lnSpc>
                <a:spcPct val="110000"/>
              </a:lnSpc>
            </a:pPr>
            <a:r>
              <a:rPr lang="en-US" sz="1800" dirty="0">
                <a:latin typeface="Lato"/>
                <a:ea typeface="Lato"/>
                <a:cs typeface="Lato"/>
              </a:rPr>
              <a:t>   - contains the actual text of </a:t>
            </a:r>
            <a:r>
              <a:rPr lang="en-IN" sz="1800" dirty="0"/>
              <a:t>messages and its response pairs.</a:t>
            </a:r>
            <a:endParaRPr lang="en-IN" sz="1800" dirty="0">
              <a:latin typeface="Lato"/>
              <a:ea typeface="Lato"/>
              <a:cs typeface="Lato"/>
            </a:endParaRPr>
          </a:p>
        </p:txBody>
      </p:sp>
      <p:sp>
        <p:nvSpPr>
          <p:cNvPr id="2" name="TextBox 1">
            <a:extLst>
              <a:ext uri="{FF2B5EF4-FFF2-40B4-BE49-F238E27FC236}">
                <a16:creationId xmlns:a16="http://schemas.microsoft.com/office/drawing/2014/main" id="{5D19DDF1-5EB8-4F19-B10E-1FB7452913F4}"/>
              </a:ext>
            </a:extLst>
          </p:cNvPr>
          <p:cNvSpPr txBox="1"/>
          <p:nvPr/>
        </p:nvSpPr>
        <p:spPr>
          <a:xfrm>
            <a:off x="394010" y="1650380"/>
            <a:ext cx="2185639" cy="3123932"/>
          </a:xfrm>
          <a:prstGeom prst="rect">
            <a:avLst/>
          </a:prstGeom>
          <a:noFill/>
        </p:spPr>
        <p:txBody>
          <a:bodyPr wrap="square" rtlCol="0">
            <a:spAutoFit/>
          </a:bodyPr>
          <a:lstStyle/>
          <a:p>
            <a:r>
              <a:rPr lang="en-US" sz="1500" dirty="0">
                <a:solidFill>
                  <a:schemeClr val="lt1"/>
                </a:solidFill>
                <a:latin typeface="Lato"/>
                <a:ea typeface="Lato"/>
                <a:cs typeface="Lato"/>
                <a:sym typeface="Montserrat"/>
              </a:rPr>
              <a:t>This corpus contains a metadata-rich collection of fictional conversations extracted from raw movie scripts: - 220,579 conversational exchanges between 10,292 pairs of movie characters - involves 9,035 characters from 617 movies - in total</a:t>
            </a:r>
            <a:r>
              <a:rPr lang="en-US" sz="1700" dirty="0">
                <a:solidFill>
                  <a:schemeClr val="lt1"/>
                </a:solidFill>
                <a:latin typeface="Lato"/>
                <a:ea typeface="Lato"/>
                <a:cs typeface="Lato"/>
                <a:sym typeface="Montserrat"/>
              </a:rPr>
              <a:t> </a:t>
            </a:r>
            <a:r>
              <a:rPr lang="en-US" sz="1500" dirty="0">
                <a:solidFill>
                  <a:schemeClr val="lt1"/>
                </a:solidFill>
                <a:latin typeface="Lato"/>
                <a:ea typeface="Lato"/>
                <a:cs typeface="Lato"/>
                <a:sym typeface="Montserrat"/>
              </a:rPr>
              <a:t>304,713 utterances</a:t>
            </a:r>
            <a:endParaRPr lang="en-IN" sz="1500" dirty="0">
              <a:solidFill>
                <a:schemeClr val="lt1"/>
              </a:solidFill>
              <a:latin typeface="Lato"/>
              <a:ea typeface="Lato"/>
              <a:cs typeface="Lato"/>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2"/>
          <p:cNvSpPr txBox="1">
            <a:spLocks noGrp="1"/>
          </p:cNvSpPr>
          <p:nvPr>
            <p:ph type="title"/>
          </p:nvPr>
        </p:nvSpPr>
        <p:spPr>
          <a:xfrm>
            <a:off x="1052550" y="34041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Data Preprocessing</a:t>
            </a:r>
            <a:endParaRPr dirty="0"/>
          </a:p>
        </p:txBody>
      </p:sp>
      <p:sp>
        <p:nvSpPr>
          <p:cNvPr id="3" name="Google Shape;140;p14">
            <a:extLst>
              <a:ext uri="{FF2B5EF4-FFF2-40B4-BE49-F238E27FC236}">
                <a16:creationId xmlns:a16="http://schemas.microsoft.com/office/drawing/2014/main" id="{93521EB0-872D-40DD-9CB0-F3C4F60731A1}"/>
              </a:ext>
            </a:extLst>
          </p:cNvPr>
          <p:cNvSpPr txBox="1">
            <a:spLocks/>
          </p:cNvSpPr>
          <p:nvPr/>
        </p:nvSpPr>
        <p:spPr>
          <a:xfrm>
            <a:off x="1358460" y="1254510"/>
            <a:ext cx="7038900" cy="34438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155417" indent="0" algn="just">
              <a:lnSpc>
                <a:spcPct val="95000"/>
              </a:lnSpc>
              <a:buSzPts val="1153"/>
              <a:buNone/>
            </a:pPr>
            <a:r>
              <a:rPr lang="en-US" sz="1500" dirty="0">
                <a:highlight>
                  <a:schemeClr val="dk1"/>
                </a:highlight>
                <a:latin typeface="Lato" panose="020F0502020204030203" pitchFamily="34" charset="0"/>
                <a:ea typeface="Lato" panose="020F0502020204030203" pitchFamily="34" charset="0"/>
                <a:cs typeface="Lato" panose="020F0502020204030203" pitchFamily="34" charset="0"/>
              </a:rPr>
              <a:t>To keep the processing fast, set the maximum number of training samples to `MAX_SAMPLES=5000` and the maximum length of the sentence to be `MAX_LENGTH=40`.</a:t>
            </a:r>
          </a:p>
          <a:p>
            <a:pPr marL="155417" indent="0" algn="just">
              <a:lnSpc>
                <a:spcPct val="95000"/>
              </a:lnSpc>
              <a:buSzPts val="1153"/>
              <a:buNone/>
            </a:pPr>
            <a:endParaRPr lang="en-US" sz="1500" dirty="0">
              <a:highlight>
                <a:schemeClr val="dk1"/>
              </a:highlight>
              <a:latin typeface="Lato" panose="020F0502020204030203" pitchFamily="34" charset="0"/>
              <a:ea typeface="Lato" panose="020F0502020204030203" pitchFamily="34" charset="0"/>
              <a:cs typeface="Lato" panose="020F0502020204030203" pitchFamily="34" charset="0"/>
            </a:endParaRPr>
          </a:p>
          <a:p>
            <a:pPr marL="155417" indent="0" algn="just">
              <a:lnSpc>
                <a:spcPct val="95000"/>
              </a:lnSpc>
              <a:buSzPts val="1153"/>
              <a:buNone/>
            </a:pPr>
            <a:r>
              <a:rPr lang="en-US" sz="1500" dirty="0">
                <a:highlight>
                  <a:schemeClr val="dk1"/>
                </a:highlight>
                <a:latin typeface="Lato" panose="020F0502020204030203" pitchFamily="34" charset="0"/>
                <a:ea typeface="Lato" panose="020F0502020204030203" pitchFamily="34" charset="0"/>
                <a:cs typeface="Lato" panose="020F0502020204030203" pitchFamily="34" charset="0"/>
              </a:rPr>
              <a:t>The dataset is now preprocessed in the following order:</a:t>
            </a:r>
          </a:p>
          <a:p>
            <a:pPr marL="155417" indent="0" algn="just">
              <a:lnSpc>
                <a:spcPct val="95000"/>
              </a:lnSpc>
              <a:buSzPts val="1153"/>
              <a:buNone/>
            </a:pPr>
            <a:r>
              <a:rPr lang="en-US" sz="1500" dirty="0">
                <a:highlight>
                  <a:schemeClr val="dk1"/>
                </a:highlight>
                <a:latin typeface="Lato" panose="020F0502020204030203" pitchFamily="34" charset="0"/>
                <a:ea typeface="Lato" panose="020F0502020204030203" pitchFamily="34" charset="0"/>
                <a:cs typeface="Lato" panose="020F0502020204030203" pitchFamily="34" charset="0"/>
              </a:rPr>
              <a:t>* Extract `MAX_SAMPLES` conversation pairs into list of questions and </a:t>
            </a:r>
            <a:r>
              <a:rPr lang="en-US" sz="1500" dirty="0" err="1">
                <a:highlight>
                  <a:schemeClr val="dk1"/>
                </a:highlight>
                <a:latin typeface="Lato" panose="020F0502020204030203" pitchFamily="34" charset="0"/>
                <a:ea typeface="Lato" panose="020F0502020204030203" pitchFamily="34" charset="0"/>
                <a:cs typeface="Lato" panose="020F0502020204030203" pitchFamily="34" charset="0"/>
              </a:rPr>
              <a:t>anwers</a:t>
            </a:r>
            <a:r>
              <a:rPr lang="en-US" sz="1500" dirty="0">
                <a:highlight>
                  <a:schemeClr val="dk1"/>
                </a:highlight>
                <a:latin typeface="Lato" panose="020F0502020204030203" pitchFamily="34" charset="0"/>
                <a:ea typeface="Lato" panose="020F0502020204030203" pitchFamily="34" charset="0"/>
                <a:cs typeface="Lato" panose="020F0502020204030203" pitchFamily="34" charset="0"/>
              </a:rPr>
              <a:t>.</a:t>
            </a:r>
          </a:p>
          <a:p>
            <a:pPr marL="155417" indent="0" algn="just">
              <a:lnSpc>
                <a:spcPct val="95000"/>
              </a:lnSpc>
              <a:buSzPts val="1153"/>
              <a:buNone/>
            </a:pPr>
            <a:r>
              <a:rPr lang="en-US" sz="1500" dirty="0">
                <a:highlight>
                  <a:schemeClr val="dk1"/>
                </a:highlight>
                <a:latin typeface="Lato" panose="020F0502020204030203" pitchFamily="34" charset="0"/>
                <a:ea typeface="Lato" panose="020F0502020204030203" pitchFamily="34" charset="0"/>
                <a:cs typeface="Lato" panose="020F0502020204030203" pitchFamily="34" charset="0"/>
              </a:rPr>
              <a:t>* Preprocess each sentence by removing special characters in each sentence.</a:t>
            </a:r>
          </a:p>
          <a:p>
            <a:pPr marL="155417" indent="0" algn="just">
              <a:lnSpc>
                <a:spcPct val="95000"/>
              </a:lnSpc>
              <a:buSzPts val="1153"/>
              <a:buNone/>
            </a:pPr>
            <a:r>
              <a:rPr lang="en-US" sz="1500" dirty="0">
                <a:highlight>
                  <a:schemeClr val="dk1"/>
                </a:highlight>
                <a:latin typeface="Lato" panose="020F0502020204030203" pitchFamily="34" charset="0"/>
                <a:ea typeface="Lato" panose="020F0502020204030203" pitchFamily="34" charset="0"/>
                <a:cs typeface="Lato" panose="020F0502020204030203" pitchFamily="34" charset="0"/>
              </a:rPr>
              <a:t>* Build tokenizer (map text to ID and ID to text) using TensorFlow Datasets </a:t>
            </a:r>
            <a:r>
              <a:rPr lang="en-US" sz="1500" dirty="0" err="1">
                <a:highlight>
                  <a:schemeClr val="dk1"/>
                </a:highlight>
                <a:latin typeface="Lato" panose="020F0502020204030203" pitchFamily="34" charset="0"/>
                <a:ea typeface="Lato" panose="020F0502020204030203" pitchFamily="34" charset="0"/>
                <a:cs typeface="Lato" panose="020F0502020204030203" pitchFamily="34" charset="0"/>
              </a:rPr>
              <a:t>SubwordTextEncoder</a:t>
            </a:r>
            <a:r>
              <a:rPr lang="en-US" sz="1500" dirty="0">
                <a:highlight>
                  <a:schemeClr val="dk1"/>
                </a:highlight>
                <a:latin typeface="Lato" panose="020F0502020204030203" pitchFamily="34" charset="0"/>
                <a:ea typeface="Lato" panose="020F0502020204030203" pitchFamily="34" charset="0"/>
                <a:cs typeface="Lato" panose="020F0502020204030203" pitchFamily="34" charset="0"/>
              </a:rPr>
              <a:t>.</a:t>
            </a:r>
          </a:p>
          <a:p>
            <a:pPr marL="155417" indent="0" algn="just">
              <a:lnSpc>
                <a:spcPct val="95000"/>
              </a:lnSpc>
              <a:buSzPts val="1153"/>
              <a:buNone/>
            </a:pPr>
            <a:r>
              <a:rPr lang="en-US" sz="1500" dirty="0">
                <a:highlight>
                  <a:schemeClr val="dk1"/>
                </a:highlight>
                <a:latin typeface="Lato" panose="020F0502020204030203" pitchFamily="34" charset="0"/>
                <a:ea typeface="Lato" panose="020F0502020204030203" pitchFamily="34" charset="0"/>
                <a:cs typeface="Lato" panose="020F0502020204030203" pitchFamily="34" charset="0"/>
              </a:rPr>
              <a:t>* Tokenize each sentence and add `START_TOKEN` and `END_TOKEN` to indicate the start and end of each sentence.</a:t>
            </a:r>
          </a:p>
          <a:p>
            <a:pPr marL="155417" indent="0" algn="just">
              <a:lnSpc>
                <a:spcPct val="95000"/>
              </a:lnSpc>
              <a:buSzPts val="1153"/>
              <a:buNone/>
            </a:pPr>
            <a:r>
              <a:rPr lang="en-US" sz="1500" dirty="0">
                <a:highlight>
                  <a:schemeClr val="dk1"/>
                </a:highlight>
                <a:latin typeface="Lato" panose="020F0502020204030203" pitchFamily="34" charset="0"/>
                <a:ea typeface="Lato" panose="020F0502020204030203" pitchFamily="34" charset="0"/>
                <a:cs typeface="Lato" panose="020F0502020204030203" pitchFamily="34" charset="0"/>
              </a:rPr>
              <a:t>* Filter out sentence that has more than `MAX__LENGTH` tokens.</a:t>
            </a:r>
          </a:p>
          <a:p>
            <a:pPr marL="155417" indent="0" algn="just">
              <a:lnSpc>
                <a:spcPct val="95000"/>
              </a:lnSpc>
              <a:buSzPts val="1153"/>
              <a:buNone/>
            </a:pPr>
            <a:r>
              <a:rPr lang="en-US" sz="1500" dirty="0">
                <a:highlight>
                  <a:schemeClr val="dk1"/>
                </a:highlight>
                <a:latin typeface="Lato" panose="020F0502020204030203" pitchFamily="34" charset="0"/>
                <a:ea typeface="Lato" panose="020F0502020204030203" pitchFamily="34" charset="0"/>
                <a:cs typeface="Lato" panose="020F0502020204030203" pitchFamily="34" charset="0"/>
              </a:rPr>
              <a:t>* Pad tokenized sentences to `MAX_LENGTH`</a:t>
            </a:r>
          </a:p>
        </p:txBody>
      </p:sp>
    </p:spTree>
    <p:extLst>
      <p:ext uri="{BB962C8B-B14F-4D97-AF65-F5344CB8AC3E}">
        <p14:creationId xmlns:p14="http://schemas.microsoft.com/office/powerpoint/2010/main" val="1900070926"/>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TotalTime>
  <Words>895</Words>
  <Application>Microsoft Office PowerPoint</Application>
  <PresentationFormat>On-screen Show (16:9)</PresentationFormat>
  <Paragraphs>60</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Times New Roman</vt:lpstr>
      <vt:lpstr>Arial</vt:lpstr>
      <vt:lpstr>Montserrat</vt:lpstr>
      <vt:lpstr>Lato</vt:lpstr>
      <vt:lpstr>Focus</vt:lpstr>
      <vt:lpstr>Smart AI Chat Bot  </vt:lpstr>
      <vt:lpstr>Introduction</vt:lpstr>
      <vt:lpstr>What is a Chatbot ?</vt:lpstr>
      <vt:lpstr>Chatbot Types</vt:lpstr>
      <vt:lpstr>Chatbot Architecture</vt:lpstr>
      <vt:lpstr>Usage of Chatbots</vt:lpstr>
      <vt:lpstr>Problem Statement</vt:lpstr>
      <vt:lpstr>Dataset</vt:lpstr>
      <vt:lpstr>Data Preprocessing</vt:lpstr>
      <vt:lpstr>Fit the Model</vt:lpstr>
      <vt:lpstr>PowerPoint Presentation</vt:lpstr>
      <vt:lpstr>PowerPoint Presentation</vt:lpstr>
      <vt:lpstr>Making Predictions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AI Chat Bot</dc:title>
  <dc:creator>ABHISHEK KUMAR</dc:creator>
  <cp:lastModifiedBy>ABHISHEK KUMAR</cp:lastModifiedBy>
  <cp:revision>12</cp:revision>
  <dcterms:modified xsi:type="dcterms:W3CDTF">2021-11-20T15:00:00Z</dcterms:modified>
</cp:coreProperties>
</file>