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328" r:id="rId2"/>
    <p:sldId id="329" r:id="rId3"/>
    <p:sldId id="332" r:id="rId4"/>
    <p:sldId id="330" r:id="rId5"/>
    <p:sldId id="359" r:id="rId6"/>
    <p:sldId id="333" r:id="rId7"/>
    <p:sldId id="334" r:id="rId8"/>
    <p:sldId id="335" r:id="rId9"/>
    <p:sldId id="336" r:id="rId10"/>
    <p:sldId id="338" r:id="rId11"/>
    <p:sldId id="339" r:id="rId12"/>
    <p:sldId id="358" r:id="rId13"/>
    <p:sldId id="337" r:id="rId14"/>
    <p:sldId id="340" r:id="rId15"/>
    <p:sldId id="341" r:id="rId16"/>
    <p:sldId id="357" r:id="rId17"/>
    <p:sldId id="344" r:id="rId18"/>
    <p:sldId id="343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42" r:id="rId30"/>
    <p:sldId id="26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FFCC"/>
    <a:srgbClr val="66FF99"/>
    <a:srgbClr val="84F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94660"/>
  </p:normalViewPr>
  <p:slideViewPr>
    <p:cSldViewPr showGuides="1">
      <p:cViewPr varScale="1">
        <p:scale>
          <a:sx n="78" d="100"/>
          <a:sy n="78" d="100"/>
        </p:scale>
        <p:origin x="1915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8C360-1451-4FAC-96AE-AED9435A5117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F04D0-699D-4D6B-A94F-1A7A83CC396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47140-E761-4776-BB05-B90A68E34D64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:\1.PGPBA\01. Marketing\GL High Res Logos\Greatlearning Logo_160915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-25898"/>
            <a:ext cx="2362200" cy="32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 Diagonal Corner Rectangle 7"/>
          <p:cNvSpPr/>
          <p:nvPr userDrawn="1"/>
        </p:nvSpPr>
        <p:spPr>
          <a:xfrm>
            <a:off x="45026" y="842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Diagonal Corner Rectangle 8"/>
          <p:cNvSpPr/>
          <p:nvPr userDrawn="1"/>
        </p:nvSpPr>
        <p:spPr>
          <a:xfrm>
            <a:off x="45026" y="2373076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0293" y="3505200"/>
            <a:ext cx="4191001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Project Mentor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dirty="0"/>
              <a:t>Ms. Vibha Santhanam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Consultant</a:t>
            </a:r>
            <a:r>
              <a:rPr lang="en-US" sz="2800" dirty="0"/>
              <a:t>		       </a:t>
            </a:r>
            <a:r>
              <a:rPr lang="en-IN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	</a:t>
            </a:r>
            <a:endParaRPr lang="en-US" sz="2800" b="1" dirty="0"/>
          </a:p>
          <a:p>
            <a:pPr algn="ctr"/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50293" y="1066800"/>
            <a:ext cx="8077200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en-US" sz="4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Predictive Credit Risk Management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10200" y="3429000"/>
            <a:ext cx="3200400" cy="2946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Project Members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IN" sz="2000" dirty="0">
              <a:effectLst/>
            </a:endParaRPr>
          </a:p>
          <a:p>
            <a:pPr marL="0" algn="ctr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Abhishek M</a:t>
            </a:r>
          </a:p>
          <a:p>
            <a:pPr marL="0" algn="ctr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Anurag Singh</a:t>
            </a:r>
          </a:p>
          <a:p>
            <a:pPr marL="0" algn="ctr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Saravanan G</a:t>
            </a:r>
          </a:p>
          <a:p>
            <a:pPr marL="0" algn="ctr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0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+mn-cs"/>
              </a:rPr>
              <a:t>Sriharan</a:t>
            </a:r>
            <a:r>
              <a:rPr lang="en-IN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+mn-cs"/>
              </a:rPr>
              <a:t> T</a:t>
            </a:r>
          </a:p>
          <a:p>
            <a:pPr marL="0" algn="ctr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+mn-cs"/>
              </a:rPr>
              <a:t>Syed Shayan Abid Hussain</a:t>
            </a:r>
            <a:endParaRPr lang="en-I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733800" y="2642175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TEAM - 2</a:t>
            </a:r>
            <a:endParaRPr lang="en-IN" sz="3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aph with blue square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7640"/>
            <a:ext cx="7648025" cy="3276600"/>
          </a:xfrm>
          <a:prstGeom prst="rect">
            <a:avLst/>
          </a:prstGeom>
        </p:spPr>
      </p:pic>
      <p:pic>
        <p:nvPicPr>
          <p:cNvPr id="10" name="Picture 9" descr="A graph of a graph showing the average amt balance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630901"/>
            <a:ext cx="6039470" cy="32270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agram of a graph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13" y="1163780"/>
            <a:ext cx="7879774" cy="32719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2000" y="381063"/>
            <a:ext cx="75438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a typeface="굴림" panose="020B0600000101010101" pitchFamily="34" charset="-127"/>
              </a:rPr>
              <a:t>OUTLIER VISUALISATION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27033" y="4648200"/>
            <a:ext cx="7773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Outliers were present in our application data in some numerical columns, yeo-</a:t>
            </a:r>
            <a:r>
              <a:rPr lang="en-IN" dirty="0" err="1"/>
              <a:t>johnson</a:t>
            </a:r>
            <a:r>
              <a:rPr lang="en-IN" dirty="0"/>
              <a:t> transformation has been applied to reduce the effect of outliers.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Target encoding and one hot encoding were used to convert categorical columns into </a:t>
            </a:r>
            <a:r>
              <a:rPr lang="en-IN"/>
              <a:t>numerical columns.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2000" y="960629"/>
            <a:ext cx="78035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Numerical Columns – Mann-</a:t>
            </a:r>
            <a:r>
              <a:rPr lang="en-US" sz="1600" dirty="0" err="1"/>
              <a:t>whitney</a:t>
            </a:r>
            <a:r>
              <a:rPr lang="en-US" sz="1600" dirty="0"/>
              <a:t> Test</a:t>
            </a:r>
          </a:p>
          <a:p>
            <a:endParaRPr lang="en-US" sz="1600" dirty="0"/>
          </a:p>
          <a:p>
            <a:r>
              <a:rPr lang="en-US" sz="1600" dirty="0"/>
              <a:t>For Categorical Columns - Chi 2 Contingency Test</a:t>
            </a:r>
          </a:p>
          <a:p>
            <a:endParaRPr lang="en-US" sz="1600" dirty="0"/>
          </a:p>
          <a:p>
            <a:r>
              <a:rPr lang="en-US" sz="1600" dirty="0"/>
              <a:t>Top 5 Numerical statistically important columns</a:t>
            </a:r>
          </a:p>
          <a:p>
            <a:r>
              <a:rPr lang="en-US" sz="1600" dirty="0"/>
              <a:t>DAYS_ID_PUBLISH</a:t>
            </a:r>
          </a:p>
          <a:p>
            <a:r>
              <a:rPr lang="en-US" sz="1600" dirty="0"/>
              <a:t>REGION_RATING_CLIENT_W_CITY</a:t>
            </a:r>
          </a:p>
          <a:p>
            <a:r>
              <a:rPr lang="en-US" sz="1600" dirty="0"/>
              <a:t>REGION_RATING_CLIENT</a:t>
            </a:r>
          </a:p>
          <a:p>
            <a:r>
              <a:rPr lang="en-US" sz="1600" dirty="0"/>
              <a:t>DAYS_REGISTRATION</a:t>
            </a:r>
          </a:p>
          <a:p>
            <a:r>
              <a:rPr lang="en-US" sz="1600" dirty="0"/>
              <a:t>EXT_SOURCE_2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2" name="Text Box 1"/>
          <p:cNvSpPr txBox="1"/>
          <p:nvPr/>
        </p:nvSpPr>
        <p:spPr>
          <a:xfrm>
            <a:off x="810895" y="344805"/>
            <a:ext cx="55899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Statistical Test</a:t>
            </a:r>
          </a:p>
        </p:txBody>
      </p:sp>
    </p:spTree>
    <p:extLst>
      <p:ext uri="{BB962C8B-B14F-4D97-AF65-F5344CB8AC3E}">
        <p14:creationId xmlns:p14="http://schemas.microsoft.com/office/powerpoint/2010/main" val="1136983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2000" y="1143139"/>
            <a:ext cx="78035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 Young males with lower secondary education and of lower income group and staying with parents or in a rented house, applying for low-range cash contract, should be denied.</a:t>
            </a:r>
          </a:p>
          <a:p>
            <a:endParaRPr lang="en-US"/>
          </a:p>
          <a:p>
            <a:r>
              <a:rPr lang="en-US"/>
              <a:t>- Females are likely to repay but not if they are on maternity leave. Hence, bank can reduce the loan amount for female applicants who are on maternity leave.</a:t>
            </a:r>
          </a:p>
          <a:p>
            <a:endParaRPr lang="en-US"/>
          </a:p>
          <a:p>
            <a:r>
              <a:rPr lang="en-US"/>
              <a:t>- Since people taking cash loans for repairs and urgent needs are more likely to default, bank can refuse them.</a:t>
            </a:r>
          </a:p>
          <a:p>
            <a:endParaRPr lang="en-US"/>
          </a:p>
          <a:p>
            <a:r>
              <a:rPr lang="en-US"/>
              <a:t>- Since the people who have unused offers are more likely to default even though they have comparatively high total income, they can be offered loan at a higher interest rate.</a:t>
            </a:r>
          </a:p>
          <a:p>
            <a:endParaRPr lang="en-US"/>
          </a:p>
          <a:p>
            <a:r>
              <a:rPr lang="en-US"/>
              <a:t>- Banks can target businessmen, students and working class people with academic degree/ higher education as they have no difficulty in repayment.</a:t>
            </a:r>
          </a:p>
          <a:p>
            <a:endParaRPr lang="en-US"/>
          </a:p>
          <a:p>
            <a:r>
              <a:rPr lang="en-US"/>
              <a:t>- Bank can also approve loans taken on purpose for buying home or garage as there less chances of defaulting. </a:t>
            </a:r>
            <a:endParaRPr lang="en-US" dirty="0"/>
          </a:p>
        </p:txBody>
      </p:sp>
      <p:sp>
        <p:nvSpPr>
          <p:cNvPr id="2" name="Text Box 1"/>
          <p:cNvSpPr txBox="1"/>
          <p:nvPr/>
        </p:nvSpPr>
        <p:spPr>
          <a:xfrm>
            <a:off x="810895" y="344805"/>
            <a:ext cx="55899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Some Important EDA Inferences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4235" y="483298"/>
            <a:ext cx="7543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Any challenges expected/addressed</a:t>
            </a:r>
            <a:r>
              <a:rPr lang="en-IN" b="1" dirty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9808" y="1281886"/>
            <a:ext cx="78486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The dataset was very huge containing 3 lakh rows in all of them.</a:t>
            </a: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 rot="10800000" flipV="1">
            <a:off x="743712" y="1651218"/>
            <a:ext cx="7543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Missing Data: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Significant missing values, particularly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OCCUPATION_TYPE (31%)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​​. Columns with over 40% missing data were dropped, but this led to information loss.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3712" y="2174439"/>
            <a:ext cx="778459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Imbalanced Target: The dataset was heavily imbalanced, with ~92% non-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defaultersThis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made it challenging to train models without overfitting.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Skewed Data: Features like AMT_INCOME_TOTAL and AMT_CREDIT were highly skewed due to outliers, complicating model performance​.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Negative Values: Time-related columns (e.g., DAYS_EMPLOYED) had negative values, which had to be converted to absolute values for clarity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Categorical Variables: Variables like ORGANIZATION_TYPE had many levels, increasing complexity in encoding​.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Multicollinearity: High correlation between variables (e.g., AMT_CREDIT and AMT_GOODS_PRICE) needed careful handling​.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Outliers: Extreme values in columns like DAYS_EMPLOYED (e.g., 365,243 days) distorted model predictions​.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Feature Engineering: Creating new features like CREDIT_INCOME_PERCENT was complex but necessary to improve model performance.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55A0"/>
                </a:solidFill>
              </a:rPr>
              <a:t>Algorithms considered with pros and cons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600201"/>
          <a:ext cx="8077200" cy="4873537"/>
        </p:xfrm>
        <a:graphic>
          <a:graphicData uri="http://schemas.openxmlformats.org/drawingml/2006/table">
            <a:tbl>
              <a:tblPr/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000" b="1"/>
                        <a:t>Model/Technique</a:t>
                      </a:r>
                      <a:endParaRPr lang="en-IN" sz="1000"/>
                    </a:p>
                  </a:txBody>
                  <a:tcPr marL="27430" marR="27430" marT="13715" marB="13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1"/>
                        <a:t>ROC-AUC Score</a:t>
                      </a:r>
                      <a:endParaRPr lang="en-IN" sz="1000"/>
                    </a:p>
                  </a:txBody>
                  <a:tcPr marL="27430" marR="27430" marT="13715" marB="13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1"/>
                        <a:t>Pros</a:t>
                      </a:r>
                      <a:endParaRPr lang="en-IN" sz="1000"/>
                    </a:p>
                  </a:txBody>
                  <a:tcPr marL="27430" marR="27430" marT="13715" marB="13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1"/>
                        <a:t>Cons</a:t>
                      </a:r>
                      <a:endParaRPr lang="en-IN" sz="1000"/>
                    </a:p>
                  </a:txBody>
                  <a:tcPr marL="27430" marR="27430" marT="13715" marB="13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171">
                <a:tc>
                  <a:txBody>
                    <a:bodyPr/>
                    <a:lstStyle/>
                    <a:p>
                      <a:r>
                        <a:rPr lang="en-IN" sz="1000" b="1" dirty="0"/>
                        <a:t>Logistic Regression - Base Model</a:t>
                      </a:r>
                      <a:endParaRPr lang="en-IN" sz="1000" dirty="0"/>
                    </a:p>
                  </a:txBody>
                  <a:tcPr marL="27430" marR="27430" marT="13715" marB="13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0.60</a:t>
                      </a:r>
                    </a:p>
                  </a:txBody>
                  <a:tcPr marL="27430" marR="27430" marT="13715" marB="13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- Simple to implement</a:t>
                      </a:r>
                      <a:br>
                        <a:rPr lang="en-US" sz="1000"/>
                      </a:br>
                      <a:r>
                        <a:rPr lang="en-US" sz="1000"/>
                        <a:t>- Interpretable model</a:t>
                      </a:r>
                      <a:br>
                        <a:rPr lang="en-US" sz="1000"/>
                      </a:br>
                      <a:r>
                        <a:rPr lang="en-US" sz="1000"/>
                        <a:t>- Good for binary classification</a:t>
                      </a:r>
                    </a:p>
                  </a:txBody>
                  <a:tcPr marL="27430" marR="27430" marT="13715" marB="13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- Struggles with complex, non-linear relationships</a:t>
                      </a:r>
                      <a:br>
                        <a:rPr lang="en-US" sz="1000"/>
                      </a:br>
                      <a:r>
                        <a:rPr lang="en-US" sz="1000"/>
                        <a:t>- Low performance in this case (ROC-AUC = 0.60)</a:t>
                      </a:r>
                    </a:p>
                  </a:txBody>
                  <a:tcPr marL="27430" marR="27430" marT="13715" marB="13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171">
                <a:tc>
                  <a:txBody>
                    <a:bodyPr/>
                    <a:lstStyle/>
                    <a:p>
                      <a:r>
                        <a:rPr lang="en-IN" sz="1000" b="1" dirty="0"/>
                        <a:t>Decision Tree (Base)</a:t>
                      </a:r>
                      <a:endParaRPr lang="en-IN" sz="1000" dirty="0"/>
                    </a:p>
                  </a:txBody>
                  <a:tcPr marL="27430" marR="27430" marT="13715" marB="13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0.54</a:t>
                      </a:r>
                    </a:p>
                  </a:txBody>
                  <a:tcPr marL="27430" marR="27430" marT="13715" marB="13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- Easy to visualize</a:t>
                      </a:r>
                      <a:br>
                        <a:rPr lang="en-US" sz="1000"/>
                      </a:br>
                      <a:r>
                        <a:rPr lang="en-US" sz="1000"/>
                        <a:t>- Handles both numerical and categorical data well</a:t>
                      </a:r>
                    </a:p>
                  </a:txBody>
                  <a:tcPr marL="27430" marR="27430" marT="13715" marB="13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- Prone to overfitting</a:t>
                      </a:r>
                      <a:br>
                        <a:rPr lang="en-US" sz="1000"/>
                      </a:br>
                      <a:r>
                        <a:rPr lang="en-US" sz="1000"/>
                        <a:t>- Performance lower than Logistic Regression (ROC-AUC = 0.54)</a:t>
                      </a:r>
                    </a:p>
                  </a:txBody>
                  <a:tcPr marL="27430" marR="27430" marT="13715" marB="13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171">
                <a:tc>
                  <a:txBody>
                    <a:bodyPr/>
                    <a:lstStyle/>
                    <a:p>
                      <a:r>
                        <a:rPr lang="en-IN" sz="1000" b="1"/>
                        <a:t>Decision Tree (Tuned)</a:t>
                      </a:r>
                      <a:endParaRPr lang="en-IN" sz="1000"/>
                    </a:p>
                  </a:txBody>
                  <a:tcPr marL="27430" marR="27430" marT="13715" marB="13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0.71</a:t>
                      </a:r>
                    </a:p>
                  </a:txBody>
                  <a:tcPr marL="27430" marR="27430" marT="13715" marB="13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- Improved performance after tuning</a:t>
                      </a:r>
                      <a:br>
                        <a:rPr lang="en-US" sz="1000"/>
                      </a:br>
                      <a:r>
                        <a:rPr lang="en-US" sz="1000"/>
                        <a:t>- Handles overfitting better than base</a:t>
                      </a:r>
                    </a:p>
                  </a:txBody>
                  <a:tcPr marL="27430" marR="27430" marT="13715" marB="13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- Still subject to overfitting for large, complex datasets</a:t>
                      </a:r>
                    </a:p>
                  </a:txBody>
                  <a:tcPr marL="27430" marR="27430" marT="13715" marB="13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752">
                <a:tc>
                  <a:txBody>
                    <a:bodyPr/>
                    <a:lstStyle/>
                    <a:p>
                      <a:r>
                        <a:rPr lang="en-IN" sz="1000" b="1"/>
                        <a:t>Bagging (Random Forest)</a:t>
                      </a:r>
                      <a:endParaRPr lang="en-IN" sz="1000"/>
                    </a:p>
                  </a:txBody>
                  <a:tcPr marL="27430" marR="27430" marT="13715" marB="13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0.73</a:t>
                      </a:r>
                    </a:p>
                  </a:txBody>
                  <a:tcPr marL="27430" marR="27430" marT="13715" marB="13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- Reduces overfitting</a:t>
                      </a:r>
                      <a:br>
                        <a:rPr lang="en-US" sz="1000"/>
                      </a:br>
                      <a:r>
                        <a:rPr lang="en-US" sz="1000"/>
                        <a:t>- Improves generalization by combining multiple trees</a:t>
                      </a:r>
                      <a:br>
                        <a:rPr lang="en-US" sz="1000"/>
                      </a:br>
                      <a:r>
                        <a:rPr lang="en-US" sz="1000"/>
                        <a:t>- Robust and less prone to variance</a:t>
                      </a:r>
                    </a:p>
                  </a:txBody>
                  <a:tcPr marL="27430" marR="27430" marT="13715" marB="13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- Computationally expensive</a:t>
                      </a:r>
                      <a:br>
                        <a:rPr lang="en-US" sz="1000"/>
                      </a:br>
                      <a:r>
                        <a:rPr lang="en-US" sz="1000"/>
                        <a:t>- Requires tuning to achieve optimal performance</a:t>
                      </a:r>
                    </a:p>
                  </a:txBody>
                  <a:tcPr marL="27430" marR="27430" marT="13715" marB="13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881">
                <a:tc>
                  <a:txBody>
                    <a:bodyPr/>
                    <a:lstStyle/>
                    <a:p>
                      <a:r>
                        <a:rPr lang="en-IN" sz="1000" b="1"/>
                        <a:t>Random Forest (Tuned)</a:t>
                      </a:r>
                      <a:endParaRPr lang="en-IN" sz="1000"/>
                    </a:p>
                  </a:txBody>
                  <a:tcPr marL="27430" marR="27430" marT="13715" marB="13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0.747</a:t>
                      </a:r>
                    </a:p>
                  </a:txBody>
                  <a:tcPr marL="27430" marR="27430" marT="13715" marB="13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- Better handling of overfitting</a:t>
                      </a:r>
                      <a:br>
                        <a:rPr lang="en-US" sz="1000"/>
                      </a:br>
                      <a:r>
                        <a:rPr lang="en-US" sz="1000"/>
                        <a:t>- Improved recall and accuracy after tuning</a:t>
                      </a:r>
                    </a:p>
                  </a:txBody>
                  <a:tcPr marL="27430" marR="27430" marT="13715" marB="13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- Lower recall for class 1 compared to Decision Tree model</a:t>
                      </a:r>
                    </a:p>
                  </a:txBody>
                  <a:tcPr marL="27430" marR="27430" marT="13715" marB="13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5752">
                <a:tc>
                  <a:txBody>
                    <a:bodyPr/>
                    <a:lstStyle/>
                    <a:p>
                      <a:r>
                        <a:rPr lang="en-IN" sz="1000" b="1"/>
                        <a:t>Boosting (XGBoost)</a:t>
                      </a:r>
                      <a:endParaRPr lang="en-IN" sz="1000"/>
                    </a:p>
                  </a:txBody>
                  <a:tcPr marL="27430" marR="27430" marT="13715" marB="13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0.756</a:t>
                      </a:r>
                    </a:p>
                  </a:txBody>
                  <a:tcPr marL="27430" marR="27430" marT="13715" marB="13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- Works well with imbalanced datasets</a:t>
                      </a:r>
                      <a:br>
                        <a:rPr lang="en-US" sz="1000"/>
                      </a:br>
                      <a:r>
                        <a:rPr lang="en-US" sz="1000"/>
                        <a:t>- Strong performance improvements with boosting techniques</a:t>
                      </a:r>
                    </a:p>
                  </a:txBody>
                  <a:tcPr marL="27430" marR="27430" marT="13715" marB="13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- Susceptible to overfitting if not properly tuned</a:t>
                      </a:r>
                      <a:br>
                        <a:rPr lang="en-US" sz="1000"/>
                      </a:br>
                      <a:r>
                        <a:rPr lang="en-US" sz="1000"/>
                        <a:t>- Computationally expensive</a:t>
                      </a:r>
                    </a:p>
                  </a:txBody>
                  <a:tcPr marL="27430" marR="27430" marT="13715" marB="13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1171">
                <a:tc>
                  <a:txBody>
                    <a:bodyPr/>
                    <a:lstStyle/>
                    <a:p>
                      <a:r>
                        <a:rPr lang="en-IN" sz="1000" b="1"/>
                        <a:t>Boosting (LightGBM)</a:t>
                      </a:r>
                      <a:endParaRPr lang="en-IN" sz="1000"/>
                    </a:p>
                  </a:txBody>
                  <a:tcPr marL="27430" marR="27430" marT="13715" marB="13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0.76</a:t>
                      </a:r>
                    </a:p>
                  </a:txBody>
                  <a:tcPr marL="27430" marR="27430" marT="13715" marB="13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- Handles large datasets efficiently</a:t>
                      </a:r>
                      <a:br>
                        <a:rPr lang="en-US" sz="1000"/>
                      </a:br>
                      <a:r>
                        <a:rPr lang="en-US" sz="1000"/>
                        <a:t>- Fast training</a:t>
                      </a:r>
                      <a:br>
                        <a:rPr lang="en-US" sz="1000"/>
                      </a:br>
                      <a:r>
                        <a:rPr lang="en-US" sz="1000"/>
                        <a:t>- Best performance (ROC-AUC = 0.76)</a:t>
                      </a:r>
                    </a:p>
                  </a:txBody>
                  <a:tcPr marL="27430" marR="27430" marT="13715" marB="13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- Requires careful hyperparameter tuning</a:t>
                      </a:r>
                      <a:br>
                        <a:rPr lang="en-IN" sz="1000"/>
                      </a:br>
                      <a:r>
                        <a:rPr lang="en-IN" sz="1000"/>
                        <a:t>- Harder to interpret than simpler models</a:t>
                      </a:r>
                    </a:p>
                  </a:txBody>
                  <a:tcPr marL="27430" marR="27430" marT="13715" marB="13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1171">
                <a:tc>
                  <a:txBody>
                    <a:bodyPr/>
                    <a:lstStyle/>
                    <a:p>
                      <a:r>
                        <a:rPr lang="en-IN" sz="1000" b="1"/>
                        <a:t>Computational Limitations</a:t>
                      </a:r>
                      <a:endParaRPr lang="en-IN" sz="1000"/>
                    </a:p>
                  </a:txBody>
                  <a:tcPr marL="27430" marR="27430" marT="13715" marB="13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N/A</a:t>
                      </a:r>
                    </a:p>
                  </a:txBody>
                  <a:tcPr marL="27430" marR="27430" marT="13715" marB="13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- Acknowledged the challenge in running hyperparameter optimization due to large dataset size</a:t>
                      </a:r>
                    </a:p>
                  </a:txBody>
                  <a:tcPr marL="27430" marR="27430" marT="13715" marB="13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 Prevented full model optimization via </a:t>
                      </a:r>
                      <a:r>
                        <a:rPr lang="en-US" sz="1000" dirty="0" err="1"/>
                        <a:t>GridSearchCV</a:t>
                      </a:r>
                      <a:r>
                        <a:rPr lang="en-US" sz="1000" dirty="0"/>
                        <a:t> due to constraints</a:t>
                      </a:r>
                    </a:p>
                  </a:txBody>
                  <a:tcPr marL="27430" marR="27430" marT="13715" marB="13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14401"/>
            <a:ext cx="8257142" cy="556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Model Evaluation and Improvement Process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Logistic Regression - Base Model</a:t>
            </a:r>
          </a:p>
          <a:p>
            <a:pPr lvl="1" algn="l"/>
            <a:r>
              <a:rPr lang="en-US" sz="1800" dirty="0">
                <a:solidFill>
                  <a:schemeClr val="tx1"/>
                </a:solidFill>
              </a:rPr>
              <a:t>We initially trained a Logistic Regression model, achieving an ROC-AUC score of 0.60 on our Kaggle dataset. This score indicated room for improvement in our model’s performance.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Ensemble Techniques</a:t>
            </a:r>
          </a:p>
          <a:p>
            <a:pPr lvl="1" algn="l"/>
            <a:r>
              <a:rPr lang="en-US" sz="1800" dirty="0">
                <a:solidFill>
                  <a:schemeClr val="tx1"/>
                </a:solidFill>
              </a:rPr>
              <a:t>To enhance our model, we decided to explore ensemble techniques, starting with Decision Trees as our base model.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Decision Tree Performance </a:t>
            </a:r>
          </a:p>
          <a:p>
            <a:pPr lvl="1" algn="l"/>
            <a:r>
              <a:rPr lang="en-US" sz="1800" dirty="0">
                <a:solidFill>
                  <a:schemeClr val="tx1"/>
                </a:solidFill>
              </a:rPr>
              <a:t>The Decision Tree model yielded a disappointing ROC-AUC score of 0.54, which was lower than our Logistic Regression model. However, after hyperparameter tuning, we improved the ROC-AUC score to 0.71, with recall scores of 0.65 for class 1 and 0.66 for class 0.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Addressing Overfitting</a:t>
            </a:r>
          </a:p>
          <a:p>
            <a:pPr lvl="1" algn="l"/>
            <a:r>
              <a:rPr lang="en-US" sz="1800" dirty="0">
                <a:solidFill>
                  <a:schemeClr val="tx1"/>
                </a:solidFill>
              </a:rPr>
              <a:t>Given that our Decision Tree model exhibited slight overfitting (with a training accuracy of 0.67 and a test accuracy of 0.66), we opted to implement a Bagging technique using Random Forest Classification to mitigate this issue.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3600" dirty="0">
              <a:solidFill>
                <a:srgbClr val="0055A0"/>
              </a:solidFill>
            </a:endParaRPr>
          </a:p>
          <a:p>
            <a:pPr algn="l"/>
            <a:endParaRPr lang="en-IN" dirty="0">
              <a:solidFill>
                <a:srgbClr val="0055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ea typeface="굴림" panose="020B0600000101010101" pitchFamily="34" charset="-127"/>
              </a:rPr>
              <a:t>Algorithms, Solution and Conclusions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38906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36798-D7B2-C564-25B2-55C35325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80486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55A0"/>
                </a:solidFill>
              </a:rPr>
              <a:t>Model Evaluation and Improvement Process</a:t>
            </a:r>
            <a:br>
              <a:rPr lang="en-US" sz="3200" dirty="0">
                <a:solidFill>
                  <a:srgbClr val="0055A0"/>
                </a:solidFill>
              </a:rPr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80D85-DCE7-6721-DF1C-8A9A9AFE2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2743200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/>
              <a:t>Random Forest Performance</a:t>
            </a:r>
          </a:p>
          <a:p>
            <a:pPr marL="400050" lvl="1" indent="0">
              <a:buNone/>
            </a:pPr>
            <a:r>
              <a:rPr lang="en-US" sz="1800" dirty="0"/>
              <a:t>With default hyperparameters, the Random Forest model achieved a ROC-AUC score of 0.73.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/>
              <a:t>Hyperparameter Tuning for Random Forest</a:t>
            </a:r>
          </a:p>
          <a:p>
            <a:pPr marL="400050" lvl="1" indent="0">
              <a:buNone/>
            </a:pPr>
            <a:r>
              <a:rPr lang="en-US" sz="1800" dirty="0"/>
              <a:t>After tuning the hyperparameters of the Random Forest model, we obtained a ROC-AUC score of 0.747, along with improved recall scores of 0.73 for class 0 and 0.64 for class 1. However, the recall for class 1 was still lower compared to the Decision Tree.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900" dirty="0"/>
              <a:t>Boosting Techniques</a:t>
            </a:r>
          </a:p>
          <a:p>
            <a:pPr marL="400050" lvl="1" indent="0">
              <a:buNone/>
            </a:pPr>
            <a:r>
              <a:rPr lang="en-US" sz="1700" dirty="0"/>
              <a:t>To further improve performance, particularly given the imbalanced nature of our target variable, we explored boosting techniques. We implemented </a:t>
            </a:r>
            <a:r>
              <a:rPr lang="en-US" sz="1700" dirty="0" err="1"/>
              <a:t>XGBoost</a:t>
            </a:r>
            <a:r>
              <a:rPr lang="en-US" sz="1700" dirty="0"/>
              <a:t>, which resulted in a ROC-AUC score of 0.756, with recall scores of 0.69 for both classes.</a:t>
            </a:r>
            <a:endParaRPr lang="en-US" sz="15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900" dirty="0" err="1"/>
              <a:t>LightGBM</a:t>
            </a:r>
            <a:r>
              <a:rPr lang="en-US" sz="1900" dirty="0"/>
              <a:t> Implementation</a:t>
            </a:r>
          </a:p>
          <a:p>
            <a:pPr marL="457200" lvl="1" indent="0" algn="l">
              <a:buNone/>
            </a:pPr>
            <a:r>
              <a:rPr lang="en-US" sz="1700" dirty="0"/>
              <a:t>Finally, we employed </a:t>
            </a:r>
            <a:r>
              <a:rPr lang="en-US" sz="1700" dirty="0" err="1"/>
              <a:t>LightGBM</a:t>
            </a:r>
            <a:r>
              <a:rPr lang="en-US" sz="1700" dirty="0"/>
              <a:t>, which is well-suited for large datasets. This model achieved the highest ROC-AUC score of 0.76, with a recall of 0.69 for class 1, outperforming the other models.</a:t>
            </a:r>
            <a:endParaRPr lang="en-US" sz="15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900" dirty="0"/>
              <a:t>Computational Limitations</a:t>
            </a:r>
          </a:p>
          <a:p>
            <a:pPr marL="400050" lvl="1" indent="0">
              <a:buNone/>
            </a:pPr>
            <a:r>
              <a:rPr lang="en-US" sz="1700" dirty="0"/>
              <a:t>Due to the large size of our dataset, we faced computational constraints that prevented us from performing </a:t>
            </a:r>
            <a:r>
              <a:rPr lang="en-US" sz="1700" dirty="0" err="1"/>
              <a:t>GridSearchCV</a:t>
            </a:r>
            <a:r>
              <a:rPr lang="en-US" sz="1700" dirty="0"/>
              <a:t> for hyperparameter optimization</a:t>
            </a:r>
            <a:r>
              <a:rPr lang="en-US" sz="1700" dirty="0">
                <a:solidFill>
                  <a:srgbClr val="0055A0"/>
                </a:solidFill>
              </a:rPr>
              <a:t>.</a:t>
            </a:r>
            <a:endParaRPr lang="en-IN" sz="1700" dirty="0">
              <a:solidFill>
                <a:srgbClr val="0055A0"/>
              </a:solidFill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07712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en-US"/>
              <a:t>Logistic regression is a simple yet powerful algorithm for binary classification, making it ideal for predicting loan defaulters.</a:t>
            </a:r>
          </a:p>
          <a:p>
            <a:r>
              <a:rPr lang="en-US"/>
              <a:t>Logistic regression serves as a strong baseline model for classification tasks, and it’s easy to implement.</a:t>
            </a:r>
          </a:p>
          <a:p>
            <a:r>
              <a:rPr lang="en-US"/>
              <a:t>It’s faster than many complex models, allowing quick iterations and evaluations</a:t>
            </a:r>
          </a:p>
          <a:p>
            <a:r>
              <a:rPr lang="en-US"/>
              <a:t>The coefficients can help understand the importance of different features, useful for making data-driven decisions.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ea typeface="굴림" panose="020B0600000101010101" pitchFamily="34" charset="-127"/>
              </a:rPr>
              <a:t>Algorithms, Solution and Conclusions</a:t>
            </a:r>
            <a:endParaRPr lang="en-US" sz="4000" b="1" dirty="0"/>
          </a:p>
        </p:txBody>
      </p:sp>
      <p:sp>
        <p:nvSpPr>
          <p:cNvPr id="7" name="Text Box 6"/>
          <p:cNvSpPr txBox="1"/>
          <p:nvPr/>
        </p:nvSpPr>
        <p:spPr>
          <a:xfrm>
            <a:off x="685800" y="914400"/>
            <a:ext cx="5791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Logistic Regression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685800"/>
            <a:ext cx="4391660" cy="31083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45845" y="4086860"/>
            <a:ext cx="771715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After fitting the logistic regression model it gave ROC AUC score as 0.60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It gave a recall for defaulters as 0.55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This score indicates that the model has limited ability to distinguish between defaulters and non-defaulters.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recall of 0.55 means that the model correctly identifies 55% of the defaulters, which implies it misses 45% of the actual defaulters.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/>
          <p:nvPr/>
        </p:nvSpPr>
        <p:spPr>
          <a:xfrm>
            <a:off x="429658" y="980501"/>
            <a:ext cx="8485742" cy="5648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Challenge</a:t>
            </a:r>
            <a:r>
              <a:rPr lang="en-US" sz="2400" dirty="0">
                <a:solidFill>
                  <a:schemeClr val="tx1"/>
                </a:solidFill>
              </a:rPr>
              <a:t>: Many individuals with limited or no credit history struggle to access fair loans, often falling victim to untrustworthy lenders.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Objective</a:t>
            </a:r>
            <a:r>
              <a:rPr lang="en-US" sz="2400" dirty="0">
                <a:solidFill>
                  <a:schemeClr val="tx1"/>
                </a:solidFill>
              </a:rPr>
              <a:t>: Home Credit aims to broaden financial inclusion for the unbanked population by using </a:t>
            </a:r>
            <a:r>
              <a:rPr lang="en-US" sz="2400" b="1" dirty="0">
                <a:solidFill>
                  <a:schemeClr val="tx1"/>
                </a:solidFill>
              </a:rPr>
              <a:t>alternative data</a:t>
            </a:r>
            <a:r>
              <a:rPr lang="en-US" sz="2400" dirty="0">
                <a:solidFill>
                  <a:schemeClr val="tx1"/>
                </a:solidFill>
              </a:rPr>
              <a:t> (telco, transactional info) to assess borrowers’ repayment abilities and provide safer, tailored loan options.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Home Credit is seeking help to Enhance predictive models for better loan approval decisions and Ensure </a:t>
            </a:r>
            <a:r>
              <a:rPr lang="en-US" sz="2400" b="1" dirty="0">
                <a:solidFill>
                  <a:schemeClr val="tx1"/>
                </a:solidFill>
              </a:rPr>
              <a:t>fair access</a:t>
            </a:r>
            <a:r>
              <a:rPr lang="en-US" sz="2400" dirty="0">
                <a:solidFill>
                  <a:schemeClr val="tx1"/>
                </a:solidFill>
              </a:rPr>
              <a:t> for borrowers who can repay.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a typeface="굴림" panose="020B0600000101010101" pitchFamily="34" charset="-127"/>
              </a:rPr>
              <a:t>Problem Definition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en-US"/>
              <a:t>Decision trees can model complex, non-linear relationships between features and the target variable</a:t>
            </a:r>
          </a:p>
          <a:p>
            <a:r>
              <a:rPr lang="en-US"/>
              <a:t>No Assumption of Linearity and it Handles Missing Data</a:t>
            </a:r>
          </a:p>
          <a:p>
            <a:r>
              <a:rPr lang="en-US"/>
              <a:t>Decision trees can easily overfit the training data, especially with large datasets, unless pruning or limiting tree depth is applied.</a:t>
            </a:r>
          </a:p>
          <a:p>
            <a:r>
              <a:rPr lang="en-US"/>
              <a:t> For very large datasets, decision trees can become slower to train and more memory-intensive compared to logistic regression</a:t>
            </a:r>
          </a:p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ea typeface="굴림" panose="020B0600000101010101" pitchFamily="34" charset="-127"/>
              </a:rPr>
              <a:t>Algorithms, Solution and Conclusions</a:t>
            </a:r>
            <a:endParaRPr lang="en-US" sz="4000" b="1" dirty="0"/>
          </a:p>
        </p:txBody>
      </p:sp>
      <p:sp>
        <p:nvSpPr>
          <p:cNvPr id="7" name="Text Box 6"/>
          <p:cNvSpPr txBox="1"/>
          <p:nvPr/>
        </p:nvSpPr>
        <p:spPr>
          <a:xfrm>
            <a:off x="685800" y="914400"/>
            <a:ext cx="5791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Decision Tree Classifier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ea typeface="굴림" panose="020B0600000101010101" pitchFamily="34" charset="-127"/>
              </a:rPr>
              <a:t>Algorithms, Solution and Conclusions</a:t>
            </a:r>
            <a:endParaRPr lang="en-US" sz="4000" b="1" dirty="0"/>
          </a:p>
        </p:txBody>
      </p:sp>
      <p:sp>
        <p:nvSpPr>
          <p:cNvPr id="7" name="Text Box 6"/>
          <p:cNvSpPr txBox="1"/>
          <p:nvPr/>
        </p:nvSpPr>
        <p:spPr>
          <a:xfrm>
            <a:off x="432108" y="674370"/>
            <a:ext cx="5791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Decision Tree Classifier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00" y="1135523"/>
            <a:ext cx="5140960" cy="302387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54231" y="3810000"/>
            <a:ext cx="8247380" cy="2659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sym typeface="+mn-ea"/>
              </a:rPr>
              <a:t>Results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After fitting the Decision tree model it gave ROC AUC score as 0.71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hyper </a:t>
            </a:r>
            <a:r>
              <a:rPr lang="en-US" dirty="0" err="1"/>
              <a:t>parameteers</a:t>
            </a:r>
            <a:r>
              <a:rPr lang="en-US" dirty="0"/>
              <a:t> criterion=</a:t>
            </a:r>
            <a:r>
              <a:rPr lang="en-US" dirty="0" err="1"/>
              <a:t>gini</a:t>
            </a:r>
            <a:r>
              <a:rPr lang="en-US" dirty="0"/>
              <a:t>',</a:t>
            </a:r>
            <a:r>
              <a:rPr lang="en-US" dirty="0" err="1"/>
              <a:t>max_depth</a:t>
            </a:r>
            <a:r>
              <a:rPr lang="en-US" dirty="0"/>
              <a:t>=9,min_samples_split=3,min_samples_leaf=3</a:t>
            </a:r>
            <a:r>
              <a:rPr lang="en-US" dirty="0">
                <a:sym typeface="+mn-ea"/>
              </a:rPr>
              <a:t>,class_weight='balanced'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It gave a recall for defaulters as 0.65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This is an improvement over the logistic regression model (which had a ROC AUC of 0.60), suggesting that the Decision Tree captures more complex patterns in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The recall of 0.65 means that the model correctly identifies 65% of the defaulters, which implies it misses 35% of the actual defaulters.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Random Forest combines the predictions of multiple decision trees, reducing overfitting and capturing more complex patterns in the data.</a:t>
            </a:r>
          </a:p>
          <a:p>
            <a:r>
              <a:rPr lang="en-US"/>
              <a:t>By averaging multiple trees, Random Forest reduces the risk of overfitting, making it more robust for complex datasets.</a:t>
            </a:r>
          </a:p>
          <a:p>
            <a:r>
              <a:rPr lang="en-US"/>
              <a:t> Random Forest handles missing data better and is more effective with imbalanced datasets, especially with class weighting or sampling techniques.</a:t>
            </a:r>
          </a:p>
          <a:p>
            <a:r>
              <a:rPr lang="en-US"/>
              <a:t>Random Forests require more time and computational resources to train, especially with large datasets like Home Credit.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ea typeface="굴림" panose="020B0600000101010101" pitchFamily="34" charset="-127"/>
              </a:rPr>
              <a:t>Algorithms, Solution and Conclusions</a:t>
            </a:r>
            <a:endParaRPr lang="en-US" sz="4000" b="1" dirty="0"/>
          </a:p>
        </p:txBody>
      </p:sp>
      <p:sp>
        <p:nvSpPr>
          <p:cNvPr id="7" name="Text Box 6"/>
          <p:cNvSpPr txBox="1"/>
          <p:nvPr/>
        </p:nvSpPr>
        <p:spPr>
          <a:xfrm>
            <a:off x="685800" y="914400"/>
            <a:ext cx="5791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Random Forest Classifier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ea typeface="굴림" panose="020B0600000101010101" pitchFamily="34" charset="-127"/>
              </a:rPr>
              <a:t>Algorithms, Solution and Conclusions</a:t>
            </a:r>
            <a:endParaRPr lang="en-US" sz="4000" b="1" dirty="0"/>
          </a:p>
        </p:txBody>
      </p:sp>
      <p:sp>
        <p:nvSpPr>
          <p:cNvPr id="7" name="Text Box 6"/>
          <p:cNvSpPr txBox="1"/>
          <p:nvPr/>
        </p:nvSpPr>
        <p:spPr>
          <a:xfrm>
            <a:off x="685800" y="914400"/>
            <a:ext cx="5791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ym typeface="+mn-ea"/>
              </a:rPr>
              <a:t>Random Forest Classifier</a:t>
            </a:r>
            <a:endParaRPr lang="en-US" sz="2800" b="1"/>
          </a:p>
        </p:txBody>
      </p:sp>
      <p:sp>
        <p:nvSpPr>
          <p:cNvPr id="3" name="Text Box 2"/>
          <p:cNvSpPr txBox="1"/>
          <p:nvPr/>
        </p:nvSpPr>
        <p:spPr>
          <a:xfrm>
            <a:off x="577215" y="4038600"/>
            <a:ext cx="8247380" cy="2659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>
                <a:sym typeface="+mn-ea"/>
              </a:rPr>
              <a:t>Results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After fitting the Random forest model it gave ROC AUC score as 0.747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hyper parameteers n_estimators=500,  criterion=</a:t>
            </a:r>
            <a:r>
              <a:rPr lang="en-US">
                <a:sym typeface="+mn-ea"/>
              </a:rPr>
              <a:t>entropy</a:t>
            </a:r>
            <a:r>
              <a:rPr lang="en-US"/>
              <a:t>,max_depth=9,min_samples_split=5,min_samples_leaf=2</a:t>
            </a:r>
            <a:r>
              <a:rPr lang="en-US">
                <a:sym typeface="+mn-ea"/>
              </a:rPr>
              <a:t>,class_weight='balanced'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It gave a recall for defaulters as 0.64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This is an improvement over the Decision tree model (which had a ROC AUC of 0.71), suggesting that Random forest captures more complex patterns in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The recall of 0.64 means that the model correctly identifies 65% of the defaulters, which implies it misses 36% of the actual defaulters.</a:t>
            </a:r>
            <a:endParaRPr lang="en-US"/>
          </a:p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00" y="1752600"/>
            <a:ext cx="3726180" cy="219837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XGBoost is a powerful boosting algorithm that often outperforms simpler models like logistic regression on structured/tabular data.</a:t>
            </a:r>
          </a:p>
          <a:p>
            <a:r>
              <a:rPr lang="en-US"/>
              <a:t>XGBoost uses boosting to improve prediction performance by sequentially building trees that focus on correcting errors from previous iterations, leading to better accuracy.</a:t>
            </a:r>
          </a:p>
          <a:p>
            <a:r>
              <a:rPr lang="en-US"/>
              <a:t> XGBoost can handle class imbalance better by using techniques like custom loss functions or adjusting the scale_pos_weight parameter.</a:t>
            </a:r>
          </a:p>
          <a:p>
            <a:r>
              <a:rPr lang="en-US"/>
              <a:t>XGBoost has a large number of hyperparameters (e.g., learning rate, max_depth, subsample, etc.), and optimizing them can be time-consuming and complex.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ea typeface="굴림" panose="020B0600000101010101" pitchFamily="34" charset="-127"/>
              </a:rPr>
              <a:t>Algorithms, Solution and Conclusions</a:t>
            </a:r>
            <a:endParaRPr lang="en-US" sz="4000" b="1" dirty="0"/>
          </a:p>
        </p:txBody>
      </p:sp>
      <p:sp>
        <p:nvSpPr>
          <p:cNvPr id="7" name="Text Box 6"/>
          <p:cNvSpPr txBox="1"/>
          <p:nvPr/>
        </p:nvSpPr>
        <p:spPr>
          <a:xfrm>
            <a:off x="685800" y="914400"/>
            <a:ext cx="5791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XG Boost Classifier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3315" y="-905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a typeface="굴림" panose="020B0600000101010101" pitchFamily="34" charset="-127"/>
              </a:rPr>
              <a:t>Algorithms, Solution and Conclusions</a:t>
            </a:r>
            <a:endParaRPr lang="en-US" sz="4000" b="1" dirty="0"/>
          </a:p>
        </p:txBody>
      </p:sp>
      <p:sp>
        <p:nvSpPr>
          <p:cNvPr id="7" name="Text Box 6"/>
          <p:cNvSpPr txBox="1"/>
          <p:nvPr/>
        </p:nvSpPr>
        <p:spPr>
          <a:xfrm>
            <a:off x="605528" y="635663"/>
            <a:ext cx="5791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ym typeface="+mn-ea"/>
              </a:rPr>
              <a:t>XG Boost Classifier	</a:t>
            </a:r>
            <a:endParaRPr lang="en-US" sz="2800" b="1" dirty="0"/>
          </a:p>
        </p:txBody>
      </p:sp>
      <p:sp>
        <p:nvSpPr>
          <p:cNvPr id="3" name="Text Box 2"/>
          <p:cNvSpPr txBox="1"/>
          <p:nvPr/>
        </p:nvSpPr>
        <p:spPr>
          <a:xfrm>
            <a:off x="583343" y="3201726"/>
            <a:ext cx="8247380" cy="2659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sym typeface="+mn-ea"/>
              </a:rPr>
              <a:t>Results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After fitting the XG Boost model it gave ROC AUC score as 0.7565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It gave a recall for defaulters as 0.69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This is an improvement over the Random forest model (which had a ROC AUC of 0.747), suggesting that XG Boost captures more complex patterns in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The recall of 0.69 means that the model correctly identifies 69% of the defaulters, which implies it misses 31% of the actual defaulters.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/>
              <a:t>Best_params</a:t>
            </a:r>
            <a:r>
              <a:rPr lang="en-IN" b="1" dirty="0"/>
              <a:t> = { 'objective': '</a:t>
            </a:r>
            <a:r>
              <a:rPr lang="en-IN" b="1" dirty="0" err="1"/>
              <a:t>binary:logistic</a:t>
            </a:r>
            <a:r>
              <a:rPr lang="en-IN" b="1" dirty="0"/>
              <a:t>', '</a:t>
            </a:r>
            <a:r>
              <a:rPr lang="en-IN" b="1" dirty="0" err="1"/>
              <a:t>scale_pos_weight</a:t>
            </a:r>
            <a:r>
              <a:rPr lang="en-IN" b="1" dirty="0"/>
              <a:t>': sum(</a:t>
            </a:r>
            <a:r>
              <a:rPr lang="en-IN" b="1" dirty="0" err="1"/>
              <a:t>ytrain</a:t>
            </a:r>
            <a:r>
              <a:rPr lang="en-IN" b="1" dirty="0"/>
              <a:t> == 0) / sum(</a:t>
            </a:r>
            <a:r>
              <a:rPr lang="en-IN" b="1" dirty="0" err="1"/>
              <a:t>ytrain</a:t>
            </a:r>
            <a:r>
              <a:rPr lang="en-IN" b="1" dirty="0"/>
              <a:t> == 1), # Handle imbalance '</a:t>
            </a:r>
            <a:r>
              <a:rPr lang="en-IN" b="1" dirty="0" err="1"/>
              <a:t>eval_metric</a:t>
            </a:r>
            <a:r>
              <a:rPr lang="en-IN" b="1" dirty="0"/>
              <a:t>': '</a:t>
            </a:r>
            <a:r>
              <a:rPr lang="en-IN" b="1" dirty="0" err="1"/>
              <a:t>aucpr</a:t>
            </a:r>
            <a:r>
              <a:rPr lang="en-IN" b="1" dirty="0"/>
              <a:t>', # Precision-Recall AUC '</a:t>
            </a:r>
            <a:r>
              <a:rPr lang="en-IN" b="1" dirty="0" err="1"/>
              <a:t>max_depth</a:t>
            </a:r>
            <a:r>
              <a:rPr lang="en-IN" b="1" dirty="0"/>
              <a:t>': 3, # Control overfitting '</a:t>
            </a:r>
            <a:r>
              <a:rPr lang="en-IN" b="1" dirty="0" err="1"/>
              <a:t>min_child_weight</a:t>
            </a:r>
            <a:r>
              <a:rPr lang="en-IN" b="1" dirty="0"/>
              <a:t>': 6, # Regularization 'gamma’ # Prevents overfitting (pruning) : 4, # Regularization 'lambda': 1.0, # L2 regularization '</a:t>
            </a:r>
            <a:r>
              <a:rPr lang="en-IN" b="1" dirty="0" err="1"/>
              <a:t>learning_rate</a:t>
            </a:r>
            <a:r>
              <a:rPr lang="en-IN" b="1" dirty="0"/>
              <a:t>': 0.1, # Lower learning rate for better generalization '</a:t>
            </a:r>
            <a:r>
              <a:rPr lang="en-IN" b="1" dirty="0" err="1"/>
              <a:t>n_estimators</a:t>
            </a:r>
            <a:r>
              <a:rPr lang="en-IN" b="1" dirty="0"/>
              <a:t>': 100 }</a:t>
            </a:r>
            <a:endParaRPr lang="en-US" b="1" dirty="0">
              <a:sym typeface="+mn-ea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6200" y="538982"/>
            <a:ext cx="4196080" cy="2692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LightGBM is specifically optimized for efficiency and speed on large datasets.</a:t>
            </a:r>
          </a:p>
          <a:p>
            <a:r>
              <a:rPr lang="en-US"/>
              <a:t>LightGBM is highly optimized for speed and can handle large datasets with many features and samples much faster than logistic regression and even XGBoost.</a:t>
            </a:r>
          </a:p>
          <a:p>
            <a:r>
              <a:rPr lang="en-US"/>
              <a:t>LightGBM has built-in handling for imbalanced datasets, allowing you to adjust for class imbalance without extensive preprocessing</a:t>
            </a:r>
          </a:p>
          <a:p>
            <a:r>
              <a:rPr lang="en-US"/>
              <a:t>If not carefully tuned or regularized, LightGBM can overfit, particularly when the dataset is small or noisy. Regularization techniques and early stopping are often necessary.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ea typeface="굴림" panose="020B0600000101010101" pitchFamily="34" charset="-127"/>
              </a:rPr>
              <a:t>Algorithms, Solution and Conclusions</a:t>
            </a:r>
            <a:endParaRPr lang="en-US" sz="4000" b="1" dirty="0"/>
          </a:p>
        </p:txBody>
      </p:sp>
      <p:sp>
        <p:nvSpPr>
          <p:cNvPr id="7" name="Text Box 6"/>
          <p:cNvSpPr txBox="1"/>
          <p:nvPr/>
        </p:nvSpPr>
        <p:spPr>
          <a:xfrm>
            <a:off x="762000" y="920115"/>
            <a:ext cx="5791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Lightgbm Classifier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ea typeface="굴림" panose="020B0600000101010101" pitchFamily="34" charset="-127"/>
              </a:rPr>
              <a:t>Algorithms, Solution and Conclusions</a:t>
            </a:r>
            <a:endParaRPr lang="en-US" sz="4000" b="1" dirty="0"/>
          </a:p>
        </p:txBody>
      </p:sp>
      <p:sp>
        <p:nvSpPr>
          <p:cNvPr id="7" name="Text Box 6"/>
          <p:cNvSpPr txBox="1"/>
          <p:nvPr/>
        </p:nvSpPr>
        <p:spPr>
          <a:xfrm>
            <a:off x="577215" y="762000"/>
            <a:ext cx="5791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ym typeface="+mn-ea"/>
              </a:rPr>
              <a:t>Lightgbm</a:t>
            </a:r>
            <a:r>
              <a:rPr lang="en-US" sz="2800" b="1" dirty="0">
                <a:sym typeface="+mn-ea"/>
              </a:rPr>
              <a:t> Classifier	</a:t>
            </a:r>
            <a:endParaRPr lang="en-US" sz="2800" b="1" dirty="0"/>
          </a:p>
        </p:txBody>
      </p:sp>
      <p:sp>
        <p:nvSpPr>
          <p:cNvPr id="3" name="Text Box 2"/>
          <p:cNvSpPr txBox="1"/>
          <p:nvPr/>
        </p:nvSpPr>
        <p:spPr>
          <a:xfrm>
            <a:off x="577215" y="3670105"/>
            <a:ext cx="8247380" cy="2895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sym typeface="+mn-ea"/>
              </a:rPr>
              <a:t>Results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After fitting the XG Boost model it gave ROC AUC score as 0.76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It gave a recall for defaulters as 0.69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This is an improvement over the XG Boost model (which had a ROC AUC of 0.75), suggesting that </a:t>
            </a:r>
            <a:r>
              <a:rPr lang="en-US" dirty="0" err="1">
                <a:sym typeface="+mn-ea"/>
              </a:rPr>
              <a:t>Lightgbm</a:t>
            </a:r>
            <a:r>
              <a:rPr lang="en-US" dirty="0">
                <a:sym typeface="+mn-ea"/>
              </a:rPr>
              <a:t> captures more complex patterns in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The recall of 0.69 means that the model correctly identifies 69% of the defaulters, which implies it misses 31% of the actual defaulters.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Best Parameters: {'</a:t>
            </a:r>
            <a:r>
              <a:rPr lang="en-US" b="1" dirty="0" err="1"/>
              <a:t>learning_rate</a:t>
            </a:r>
            <a:r>
              <a:rPr lang="en-US" b="1" dirty="0"/>
              <a:t>': 0.05, '</a:t>
            </a:r>
            <a:r>
              <a:rPr lang="en-US" b="1" dirty="0" err="1"/>
              <a:t>max_depth</a:t>
            </a:r>
            <a:r>
              <a:rPr lang="en-US" b="1" dirty="0"/>
              <a:t>': -1, '</a:t>
            </a:r>
            <a:r>
              <a:rPr lang="en-US" b="1" dirty="0" err="1"/>
              <a:t>min_child_samples</a:t>
            </a:r>
            <a:r>
              <a:rPr lang="en-US" b="1" dirty="0"/>
              <a:t>': 40, '</a:t>
            </a:r>
            <a:r>
              <a:rPr lang="en-US" b="1" dirty="0" err="1"/>
              <a:t>n_estimators</a:t>
            </a:r>
            <a:r>
              <a:rPr lang="en-US" b="1" dirty="0"/>
              <a:t>': 200(no of boosting iterations), '</a:t>
            </a:r>
            <a:r>
              <a:rPr lang="en-US" b="1" dirty="0" err="1"/>
              <a:t>num_leaves</a:t>
            </a:r>
            <a:r>
              <a:rPr lang="en-US" b="1" dirty="0"/>
              <a:t>': 31(</a:t>
            </a:r>
            <a:r>
              <a:rPr lang="en-US" b="1" dirty="0" err="1"/>
              <a:t>no.of</a:t>
            </a:r>
            <a:r>
              <a:rPr lang="en-US" b="1" dirty="0"/>
              <a:t> leaves each tree should have)}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Best AUC Score: 0.7580634277326599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955972"/>
            <a:ext cx="3834765" cy="269938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454025"/>
            <a:ext cx="8229600" cy="530606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굴림" panose="020B0600000101010101" pitchFamily="34" charset="-127"/>
                <a:sym typeface="+mn-ea"/>
              </a:rPr>
              <a:t>Conclusions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Best Model: LightGBM is the top-performing model with the highest ROC AUC, making it the best choice for predicting loan defaulters efficiently.</a:t>
            </a:r>
          </a:p>
          <a:p>
            <a:r>
              <a:rPr lang="en-IN" dirty="0"/>
              <a:t>Both Random Forest and XGBoost also perform well, with ROC AUC scores of 0.75. They are reliable choices if interpretability is less of a concern.</a:t>
            </a:r>
          </a:p>
          <a:p>
            <a:r>
              <a:rPr lang="en-IN" dirty="0"/>
              <a:t>Business Impact: LightGBM, along with Random Forest and XGBoost, enhances the ability to identify defaulters, improving risk management and financial decision-making. They outperform simpler models by effectively modeling complex data relationships.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728662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ea typeface="굴림" panose="020B0600000101010101" pitchFamily="34" charset="-127"/>
              </a:rPr>
              <a:t>Problem 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717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it is a important problem?</a:t>
            </a:r>
            <a:endParaRPr lang="en-US" sz="2000" b="1" dirty="0"/>
          </a:p>
          <a:p>
            <a:r>
              <a:rPr lang="en-US" sz="2400" b="1" dirty="0"/>
              <a:t>The Importance of Accurate Loan Decisions : </a:t>
            </a:r>
            <a:r>
              <a:rPr lang="en-US" sz="2400" dirty="0"/>
              <a:t>Inaccurate loan decisions can have serious financial consequences for banks.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Approving loans for defaulters</a:t>
            </a:r>
            <a:r>
              <a:rPr lang="en-US" sz="2400" dirty="0"/>
              <a:t> can lead to significant losses and potentially push the bank towards bankruptcy.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Conversely, </a:t>
            </a:r>
            <a:r>
              <a:rPr lang="en-US" sz="2400" b="1" dirty="0"/>
              <a:t>denying loans to trustworthy customers</a:t>
            </a:r>
            <a:r>
              <a:rPr lang="en-US" sz="2400" dirty="0"/>
              <a:t> not only harms the clients but also results in a loss of valuable customers for the bank, impacting long-term profitability.</a:t>
            </a:r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3042062" y="1958439"/>
            <a:ext cx="4730338" cy="1546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IN" sz="4000" dirty="0">
              <a:solidFill>
                <a:srgbClr val="0055A0"/>
              </a:solidFill>
            </a:endParaRPr>
          </a:p>
          <a:p>
            <a:pPr lvl="1" algn="l"/>
            <a:r>
              <a:rPr lang="en-IN" sz="4000" dirty="0">
                <a:solidFill>
                  <a:srgbClr val="0055A0"/>
                </a:solidFill>
              </a:rPr>
              <a:t>Thanks!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/>
          <p:nvPr/>
        </p:nvSpPr>
        <p:spPr>
          <a:xfrm>
            <a:off x="429658" y="980501"/>
            <a:ext cx="8485742" cy="5648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tx1"/>
                </a:solidFill>
              </a:rPr>
              <a:t>Suggested solution for the defined problem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Leveraged Exploratory Data Analysis (EDA) to identify patterns in customer behaviour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Developed a machine learning model to accurately predict loan defaulters and timely payers, improving risk management and decision-making processes.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tx1"/>
                </a:solidFill>
              </a:rPr>
              <a:t>Data sets considered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IN" sz="2000" dirty="0" err="1">
                <a:solidFill>
                  <a:schemeClr val="tx1"/>
                </a:solidFill>
              </a:rPr>
              <a:t>application_data</a:t>
            </a:r>
            <a:endParaRPr lang="en-IN" sz="2000" dirty="0">
              <a:solidFill>
                <a:schemeClr val="tx1"/>
              </a:solidFill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IN" sz="2000" dirty="0" err="1">
                <a:solidFill>
                  <a:schemeClr val="tx1"/>
                </a:solidFill>
              </a:rPr>
              <a:t>previous_application</a:t>
            </a:r>
            <a:endParaRPr lang="en-IN" sz="2000" dirty="0">
              <a:solidFill>
                <a:schemeClr val="tx1"/>
              </a:solidFill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IN" sz="2000" dirty="0" err="1">
                <a:solidFill>
                  <a:schemeClr val="tx1"/>
                </a:solidFill>
              </a:rPr>
              <a:t>POS_CASH_balance</a:t>
            </a:r>
            <a:endParaRPr lang="en-IN" sz="2000" dirty="0">
              <a:solidFill>
                <a:schemeClr val="tx1"/>
              </a:solidFill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IN" sz="2000" dirty="0" err="1">
                <a:solidFill>
                  <a:schemeClr val="tx1"/>
                </a:solidFill>
              </a:rPr>
              <a:t>credit_card_balance</a:t>
            </a:r>
            <a:endParaRPr lang="en-IN" sz="2000" dirty="0">
              <a:solidFill>
                <a:schemeClr val="tx1"/>
              </a:solidFill>
            </a:endParaRPr>
          </a:p>
          <a:p>
            <a:pPr algn="l"/>
            <a:endParaRPr lang="en-IN" sz="2400" dirty="0">
              <a:solidFill>
                <a:srgbClr val="0055A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a typeface="굴림" panose="020B0600000101010101" pitchFamily="34" charset="-127"/>
              </a:rPr>
              <a:t>Suggested Solution and EDA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1DD66-E6DA-B8DD-5BFC-26E6F44A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E91C3-C2B7-BDDF-0197-2E288605F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168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/>
          <p:nvPr/>
        </p:nvSpPr>
        <p:spPr>
          <a:xfrm>
            <a:off x="429658" y="980501"/>
            <a:ext cx="8485742" cy="5648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tx1"/>
                </a:solidFill>
              </a:rPr>
              <a:t>Exploratory data analytics done</a:t>
            </a:r>
          </a:p>
          <a:p>
            <a:pPr lvl="1" algn="l"/>
            <a:r>
              <a:rPr lang="en-IN" sz="2000" dirty="0">
                <a:solidFill>
                  <a:schemeClr val="tx1"/>
                </a:solidFill>
              </a:rPr>
              <a:t>Extensive EDA has been done for all the datasets and useful inferences obtained will help us to find out the behavioural patterns of the clients thus </a:t>
            </a:r>
            <a:r>
              <a:rPr lang="en-US" sz="2000" dirty="0">
                <a:solidFill>
                  <a:schemeClr val="tx1"/>
                </a:solidFill>
              </a:rPr>
              <a:t>assisting in classifying potential defaulters effectively.</a:t>
            </a:r>
          </a:p>
          <a:p>
            <a:pPr lvl="1" algn="l"/>
            <a:endParaRPr lang="en-US" sz="2000" b="1" dirty="0">
              <a:solidFill>
                <a:schemeClr val="tx1"/>
              </a:solidFill>
            </a:endParaRPr>
          </a:p>
          <a:p>
            <a:pPr lvl="1" algn="l"/>
            <a:r>
              <a:rPr lang="en-US" sz="2000" b="1" dirty="0">
                <a:solidFill>
                  <a:schemeClr val="tx1"/>
                </a:solidFill>
              </a:rPr>
              <a:t>Shape of Application Data : </a:t>
            </a:r>
            <a:r>
              <a:rPr lang="en-US" sz="2000" dirty="0">
                <a:solidFill>
                  <a:schemeClr val="tx1"/>
                </a:solidFill>
              </a:rPr>
              <a:t>Rows – 307511, Features - 122</a:t>
            </a:r>
          </a:p>
          <a:p>
            <a:pPr lvl="1" algn="l"/>
            <a:r>
              <a:rPr lang="en-US" sz="2000" b="1" dirty="0">
                <a:solidFill>
                  <a:schemeClr val="tx1"/>
                </a:solidFill>
              </a:rPr>
              <a:t>Shape of Previous Application: </a:t>
            </a:r>
            <a:r>
              <a:rPr lang="en-US" sz="2000" dirty="0">
                <a:solidFill>
                  <a:schemeClr val="tx1"/>
                </a:solidFill>
              </a:rPr>
              <a:t>Rows –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1670214, Features – 37</a:t>
            </a:r>
          </a:p>
          <a:p>
            <a:pPr lvl="1" algn="l"/>
            <a:r>
              <a:rPr lang="en-US" sz="2000" b="1" dirty="0">
                <a:solidFill>
                  <a:schemeClr val="tx1"/>
                </a:solidFill>
              </a:rPr>
              <a:t>Shape of POS Cash Balance: </a:t>
            </a:r>
            <a:r>
              <a:rPr lang="en-US" sz="2000" dirty="0">
                <a:solidFill>
                  <a:schemeClr val="tx1"/>
                </a:solidFill>
              </a:rPr>
              <a:t>Rows –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10001358, Features – 8</a:t>
            </a:r>
          </a:p>
          <a:p>
            <a:pPr lvl="1" algn="l"/>
            <a:r>
              <a:rPr lang="en-US" sz="2000" b="1" dirty="0">
                <a:solidFill>
                  <a:schemeClr val="tx1"/>
                </a:solidFill>
              </a:rPr>
              <a:t>Shape of </a:t>
            </a:r>
            <a:r>
              <a:rPr lang="en-IN" sz="2000" b="1" dirty="0">
                <a:solidFill>
                  <a:schemeClr val="tx1"/>
                </a:solidFill>
              </a:rPr>
              <a:t>Credit Card Balance</a:t>
            </a:r>
            <a:r>
              <a:rPr lang="en-US" sz="2000" b="1" dirty="0">
                <a:solidFill>
                  <a:schemeClr val="tx1"/>
                </a:solidFill>
              </a:rPr>
              <a:t>: </a:t>
            </a:r>
            <a:r>
              <a:rPr lang="en-US" sz="2000" dirty="0">
                <a:solidFill>
                  <a:schemeClr val="tx1"/>
                </a:solidFill>
              </a:rPr>
              <a:t>Rows – 3840312, Features – 23</a:t>
            </a:r>
          </a:p>
          <a:p>
            <a:pPr lvl="1" algn="l"/>
            <a:endParaRPr lang="en-US" sz="2000" dirty="0">
              <a:solidFill>
                <a:schemeClr val="tx1"/>
              </a:solidFill>
            </a:endParaRPr>
          </a:p>
          <a:p>
            <a:pPr lvl="1" algn="l"/>
            <a:r>
              <a:rPr lang="en-US" sz="2000" b="1" dirty="0">
                <a:solidFill>
                  <a:schemeClr val="tx1"/>
                </a:solidFill>
              </a:rPr>
              <a:t>Null values Treatment:</a:t>
            </a:r>
          </a:p>
          <a:p>
            <a:pPr lvl="1" algn="l"/>
            <a:r>
              <a:rPr lang="en-US" sz="2000" dirty="0">
                <a:solidFill>
                  <a:schemeClr val="tx1"/>
                </a:solidFill>
              </a:rPr>
              <a:t>	Columns with more than 40% null values were removed.</a:t>
            </a:r>
          </a:p>
          <a:p>
            <a:pPr lvl="1" algn="l"/>
            <a:r>
              <a:rPr lang="en-US" sz="2000" dirty="0">
                <a:solidFill>
                  <a:schemeClr val="tx1"/>
                </a:solidFill>
              </a:rPr>
              <a:t>	Remaining were imputed with median</a:t>
            </a:r>
          </a:p>
          <a:p>
            <a:pPr lvl="1" algn="l"/>
            <a:r>
              <a:rPr lang="en-US" sz="2000" dirty="0">
                <a:solidFill>
                  <a:schemeClr val="tx1"/>
                </a:solidFill>
              </a:rPr>
              <a:t>Univariate, Bi-variate, Multi-variate analysis had been done.</a:t>
            </a:r>
            <a:endParaRPr lang="en-IN" sz="2400" dirty="0">
              <a:solidFill>
                <a:schemeClr val="tx1"/>
              </a:solidFill>
            </a:endParaRPr>
          </a:p>
          <a:p>
            <a:pPr algn="l"/>
            <a:endParaRPr lang="en-IN" sz="2400" dirty="0">
              <a:solidFill>
                <a:srgbClr val="0055A0"/>
              </a:solidFill>
            </a:endParaRPr>
          </a:p>
          <a:p>
            <a:pPr algn="l"/>
            <a:endParaRPr lang="en-IN" sz="2400" dirty="0">
              <a:solidFill>
                <a:srgbClr val="0055A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a typeface="굴림" panose="020B0600000101010101" pitchFamily="34" charset="-127"/>
              </a:rPr>
              <a:t>Suggested Solution and EDA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a typeface="굴림" panose="020B0600000101010101" pitchFamily="34" charset="-127"/>
              </a:rPr>
              <a:t>Suggested Solution and EDA</a:t>
            </a:r>
            <a:endParaRPr lang="en-US" sz="4000" b="1" dirty="0"/>
          </a:p>
        </p:txBody>
      </p:sp>
      <p:pic>
        <p:nvPicPr>
          <p:cNvPr id="6" name="Picture 5" descr="A graph with numbers and a bar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22" y="747252"/>
            <a:ext cx="3038678" cy="2827737"/>
          </a:xfrm>
          <a:prstGeom prst="rect">
            <a:avLst/>
          </a:prstGeom>
        </p:spPr>
      </p:pic>
      <p:pic>
        <p:nvPicPr>
          <p:cNvPr id="8" name="Picture 7" descr="A graph with red and green squares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91" y="747252"/>
            <a:ext cx="2714861" cy="2812989"/>
          </a:xfrm>
          <a:prstGeom prst="rect">
            <a:avLst/>
          </a:prstGeom>
        </p:spPr>
      </p:pic>
      <p:pic>
        <p:nvPicPr>
          <p:cNvPr id="10" name="Picture 9" descr="A graph of a blue and green bar chart&#10;&#10;Description automatically generate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394" y="762000"/>
            <a:ext cx="2687163" cy="2827738"/>
          </a:xfrm>
          <a:prstGeom prst="rect">
            <a:avLst/>
          </a:prstGeom>
        </p:spPr>
      </p:pic>
      <p:pic>
        <p:nvPicPr>
          <p:cNvPr id="12" name="Picture 11" descr="A graph of a number of different colored bars&#10;&#10;Description automatically generated with medium confidenc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581400"/>
            <a:ext cx="782489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a bar graph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34" y="240891"/>
            <a:ext cx="7696200" cy="3114199"/>
          </a:xfrm>
          <a:prstGeom prst="rect">
            <a:avLst/>
          </a:prstGeom>
        </p:spPr>
      </p:pic>
      <p:pic>
        <p:nvPicPr>
          <p:cNvPr id="9" name="Picture 8" descr="A graph of a bar chart&#10;&#10;Description automatically generated with medium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86" y="3485704"/>
            <a:ext cx="7696200" cy="32768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 screen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762000"/>
            <a:ext cx="7010400" cy="39963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2665</Words>
  <Application>Microsoft Office PowerPoint</Application>
  <PresentationFormat>On-screen Show (4:3)</PresentationFormat>
  <Paragraphs>223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굴림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Problem 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Algorithms considered with pros and cons</vt:lpstr>
      <vt:lpstr>PowerPoint Presentation</vt:lpstr>
      <vt:lpstr>Model Evaluation and Improvement Process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Saravanan G</cp:lastModifiedBy>
  <cp:revision>313</cp:revision>
  <dcterms:created xsi:type="dcterms:W3CDTF">2017-03-30T12:09:00Z</dcterms:created>
  <dcterms:modified xsi:type="dcterms:W3CDTF">2024-10-04T05:07:11Z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B676EEA1F25345449BD483508A028831_13</vt:lpwstr>
  </property>
  <property fmtid="{D5CDD505-2E9C-101B-9397-08002B2CF9AE}" pid="3" name="KSOProductBuildVer">
    <vt:lpwstr>1033-12.2.0.13472</vt:lpwstr>
  </property>
</Properties>
</file>