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j0TxKGeDOF7d3+ATqoWoOBU6+c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0C7FBB-AE4F-4E97-948A-E71BD9077EEA}">
  <a:tblStyle styleId="{C30C7FBB-AE4F-4E97-948A-E71BD9077E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ialBlack-regular.fntdata"/><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1pPr>
            <a:lvl2pPr indent="-228600" lvl="1" marL="9144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2pPr>
            <a:lvl3pPr indent="-228600" lvl="2" marL="13716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3pPr>
            <a:lvl4pPr indent="-228600" lvl="3" marL="18288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4pPr>
            <a:lvl5pPr indent="-228600" lvl="4" marL="22860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a:ea typeface="Times"/>
                <a:cs typeface="Times"/>
                <a:sym typeface="Times"/>
              </a:rPr>
              <a:t>‹#›</a:t>
            </a:fld>
            <a:endParaRPr b="0" i="0" sz="1200" u="none" cap="none" strike="noStrike">
              <a:solidFill>
                <a:schemeClr val="dk1"/>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5" name="Google Shape;10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376ab52f7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a376ab52f7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g1a376ab52f7_0_6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376ab52f7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a376ab52f7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To check the reliability of our trained model on unlabelled data. Kappa Score uses prediction of two models to check how much they agree on, thus check reliability.</a:t>
            </a:r>
            <a:endParaRPr/>
          </a:p>
        </p:txBody>
      </p:sp>
      <p:sp>
        <p:nvSpPr>
          <p:cNvPr id="191" name="Google Shape;191;g1a376ab52f7_0_8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a376ab52f7_2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a376ab52f7_2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g1a376ab52f7_2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a376ab52f7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a376ab52f7_0_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g1a376ab52f7_0_7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a376ab52f7_5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a376ab52f7_5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3" name="Google Shape;213;g1a376ab52f7_5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376ab52f7_4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a376ab52f7_4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Cat   —</a:t>
            </a:r>
            <a:endParaRPr/>
          </a:p>
        </p:txBody>
      </p:sp>
      <p:sp>
        <p:nvSpPr>
          <p:cNvPr id="223" name="Google Shape;223;g1a376ab52f7_4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a376ab52f7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a376ab52f7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[rf,svc,cat,mlp] [accuracy, precision, recall, f1]</a:t>
            </a:r>
            <a:endParaRPr/>
          </a:p>
        </p:txBody>
      </p:sp>
      <p:sp>
        <p:nvSpPr>
          <p:cNvPr id="233" name="Google Shape;233;g1a376ab52f7_0_1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a376ab52f7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a376ab52f7_0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0" name="Google Shape;240;g1a376ab52f7_0_1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a376ab52f7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a376ab52f7_0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g1a376ab52f7_0_1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a376ab52f7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a376ab52f7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4" name="Google Shape;254;g1a376ab52f7_0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376ab52f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376ab52f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1a376ab52f7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342900" rtl="0" algn="l">
              <a:spcBef>
                <a:spcPts val="0"/>
              </a:spcBef>
              <a:spcAft>
                <a:spcPts val="0"/>
              </a:spcAft>
              <a:buClr>
                <a:schemeClr val="dk1"/>
              </a:buClr>
              <a:buSzPts val="1100"/>
              <a:buChar char="•"/>
            </a:pPr>
            <a:r>
              <a:rPr lang="en-US" sz="1100">
                <a:latin typeface="Arial"/>
                <a:ea typeface="Arial"/>
                <a:cs typeface="Arial"/>
                <a:sym typeface="Arial"/>
              </a:rPr>
              <a:t>The data is already split into 80% training and 20% testing data. For our project experiment  we have used all the training dataset as we didn’t have the output of the test dataset.</a:t>
            </a:r>
            <a:endParaRPr sz="1100">
              <a:latin typeface="Arial"/>
              <a:ea typeface="Arial"/>
              <a:cs typeface="Arial"/>
              <a:sym typeface="Arial"/>
            </a:endParaRPr>
          </a:p>
          <a:p>
            <a:pPr indent="-285750" lvl="0" marL="342900" rtl="0" algn="l">
              <a:spcBef>
                <a:spcPts val="0"/>
              </a:spcBef>
              <a:spcAft>
                <a:spcPts val="0"/>
              </a:spcAft>
              <a:buClr>
                <a:schemeClr val="dk1"/>
              </a:buClr>
              <a:buSzPts val="1100"/>
              <a:buFont typeface="Arial"/>
              <a:buChar char="•"/>
            </a:pPr>
            <a:r>
              <a:t/>
            </a:r>
            <a:endParaRPr sz="1100">
              <a:latin typeface="Arial"/>
              <a:ea typeface="Arial"/>
              <a:cs typeface="Arial"/>
              <a:sym typeface="Arial"/>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31" name="Google Shape;13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a376ab52f7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a376ab52f7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8" name="Google Shape;138;g1a376ab52f7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376ab52f7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376ab52f7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04800" lvl="0" marL="457200" rtl="0" algn="l">
              <a:spcBef>
                <a:spcPts val="360"/>
              </a:spcBef>
              <a:spcAft>
                <a:spcPts val="0"/>
              </a:spcAft>
              <a:buSzPts val="1200"/>
              <a:buAutoNum type="arabicPeriod"/>
            </a:pPr>
            <a:r>
              <a:rPr lang="en-US">
                <a:latin typeface="Arial"/>
                <a:ea typeface="Arial"/>
                <a:cs typeface="Arial"/>
                <a:sym typeface="Arial"/>
              </a:rPr>
              <a:t>C</a:t>
            </a:r>
            <a:r>
              <a:rPr lang="en-US">
                <a:latin typeface="Arial"/>
                <a:ea typeface="Arial"/>
                <a:cs typeface="Arial"/>
                <a:sym typeface="Arial"/>
              </a:rPr>
              <a:t>an </a:t>
            </a:r>
            <a:r>
              <a:rPr lang="en-US">
                <a:latin typeface="Arial"/>
                <a:ea typeface="Arial"/>
                <a:cs typeface="Arial"/>
                <a:sym typeface="Arial"/>
              </a:rPr>
              <a:t>lead to denial of service, steal confidential data, and make irreversible changes to the system. </a:t>
            </a:r>
            <a:endParaRPr>
              <a:latin typeface="Arial"/>
              <a:ea typeface="Arial"/>
              <a:cs typeface="Arial"/>
              <a:sym typeface="Arial"/>
            </a:endParaRPr>
          </a:p>
          <a:p>
            <a:pPr indent="-304800" lvl="0" marL="457200" rtl="0" algn="just">
              <a:spcBef>
                <a:spcPts val="0"/>
              </a:spcBef>
              <a:spcAft>
                <a:spcPts val="0"/>
              </a:spcAft>
              <a:buClr>
                <a:schemeClr val="dk1"/>
              </a:buClr>
              <a:buSzPts val="1200"/>
              <a:buAutoNum type="arabicPeriod"/>
            </a:pPr>
            <a:r>
              <a:t/>
            </a:r>
            <a:endParaRPr>
              <a:latin typeface="Arial"/>
              <a:ea typeface="Arial"/>
              <a:cs typeface="Arial"/>
              <a:sym typeface="Arial"/>
            </a:endParaRPr>
          </a:p>
          <a:p>
            <a:pPr indent="-304800" lvl="0" marL="457200" rtl="0" algn="just">
              <a:spcBef>
                <a:spcPts val="0"/>
              </a:spcBef>
              <a:spcAft>
                <a:spcPts val="0"/>
              </a:spcAft>
              <a:buClr>
                <a:schemeClr val="dk1"/>
              </a:buClr>
              <a:buSzPts val="1200"/>
              <a:buAutoNum type="arabicPeriod"/>
            </a:pPr>
            <a:r>
              <a:rPr lang="en-US">
                <a:latin typeface="Arial"/>
                <a:ea typeface="Arial"/>
                <a:cs typeface="Arial"/>
                <a:sym typeface="Arial"/>
              </a:rPr>
              <a:t>Thus in this, </a:t>
            </a:r>
            <a:r>
              <a:rPr lang="en-US">
                <a:latin typeface="Arial"/>
                <a:ea typeface="Arial"/>
                <a:cs typeface="Arial"/>
                <a:sym typeface="Arial"/>
              </a:rPr>
              <a:t>The use of machine learning techniques is quite widespread and does not involve much hard labour. Machine learning can learn some feature information that cannot be manually learnt due to its great learning capabilities</a:t>
            </a:r>
            <a:endParaRPr>
              <a:latin typeface="Arial"/>
              <a:ea typeface="Arial"/>
              <a:cs typeface="Arial"/>
              <a:sym typeface="Arial"/>
            </a:endParaRPr>
          </a:p>
          <a:p>
            <a:pPr indent="-317500" lvl="0" marL="457200" rtl="0" algn="l">
              <a:spcBef>
                <a:spcPts val="0"/>
              </a:spcBef>
              <a:spcAft>
                <a:spcPts val="0"/>
              </a:spcAft>
              <a:buSzPts val="1400"/>
              <a:buAutoNum type="arabicPeriod"/>
            </a:pPr>
            <a:r>
              <a:t/>
            </a:r>
            <a:endParaRPr/>
          </a:p>
        </p:txBody>
      </p:sp>
      <p:sp>
        <p:nvSpPr>
          <p:cNvPr id="147" name="Google Shape;147;g1a376ab52f7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376ab52f7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376ab52f7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g1a376ab52f7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a376ab52f7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a376ab52f7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solidFill>
                  <a:srgbClr val="202124"/>
                </a:solidFill>
                <a:highlight>
                  <a:srgbClr val="FFFFFF"/>
                </a:highlight>
                <a:latin typeface="Arial"/>
                <a:ea typeface="Arial"/>
                <a:cs typeface="Arial"/>
                <a:sym typeface="Arial"/>
              </a:rPr>
              <a:t>A Cuckoo Sandbox is a tool that is used </a:t>
            </a:r>
            <a:r>
              <a:rPr b="1" lang="en-US">
                <a:solidFill>
                  <a:srgbClr val="202124"/>
                </a:solidFill>
                <a:highlight>
                  <a:srgbClr val="FFFFFF"/>
                </a:highlight>
                <a:latin typeface="Arial"/>
                <a:ea typeface="Arial"/>
                <a:cs typeface="Arial"/>
                <a:sym typeface="Arial"/>
              </a:rPr>
              <a:t>to launch malware in a secure and isolated environment</a:t>
            </a:r>
            <a:r>
              <a:rPr lang="en-US">
                <a:solidFill>
                  <a:srgbClr val="202124"/>
                </a:solidFill>
                <a:highlight>
                  <a:srgbClr val="FFFFFF"/>
                </a:highlight>
                <a:latin typeface="Arial"/>
                <a:ea typeface="Arial"/>
                <a:cs typeface="Arial"/>
                <a:sym typeface="Arial"/>
              </a:rPr>
              <a:t>, the idea is the sandbox fools the malware into thinking it has infected a genuine host.</a:t>
            </a:r>
            <a:endParaRPr/>
          </a:p>
        </p:txBody>
      </p:sp>
      <p:sp>
        <p:nvSpPr>
          <p:cNvPr id="161" name="Google Shape;161;g1a376ab52f7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376ab52f7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376ab52f7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g1a376ab52f7_0_10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376ab52f7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a376ab52f7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Holdout Method - train_test_split() 80:20 Split</a:t>
            </a:r>
            <a:endParaRPr/>
          </a:p>
          <a:p>
            <a:pPr indent="0" lvl="0" marL="0" rtl="0" algn="l">
              <a:spcBef>
                <a:spcPts val="360"/>
              </a:spcBef>
              <a:spcAft>
                <a:spcPts val="0"/>
              </a:spcAft>
              <a:buNone/>
            </a:pPr>
            <a:r>
              <a:rPr lang="en-US"/>
              <a:t>Scaling- Min Max Scalar </a:t>
            </a:r>
            <a:endParaRPr/>
          </a:p>
          <a:p>
            <a:pPr indent="0" lvl="0" marL="0" rtl="0" algn="l">
              <a:spcBef>
                <a:spcPts val="360"/>
              </a:spcBef>
              <a:spcAft>
                <a:spcPts val="0"/>
              </a:spcAft>
              <a:buNone/>
            </a:pPr>
            <a:r>
              <a:rPr lang="en-US"/>
              <a:t>SMOTE for Oversampling</a:t>
            </a:r>
            <a:endParaRPr/>
          </a:p>
          <a:p>
            <a:pPr indent="0" lvl="0" marL="0" rtl="0" algn="l">
              <a:spcBef>
                <a:spcPts val="360"/>
              </a:spcBef>
              <a:spcAft>
                <a:spcPts val="0"/>
              </a:spcAft>
              <a:buNone/>
            </a:pPr>
            <a:r>
              <a:rPr lang="en-US"/>
              <a:t>PCA</a:t>
            </a:r>
            <a:endParaRPr/>
          </a:p>
          <a:p>
            <a:pPr indent="0" lvl="0" marL="0" rtl="0" algn="l">
              <a:spcBef>
                <a:spcPts val="360"/>
              </a:spcBef>
              <a:spcAft>
                <a:spcPts val="0"/>
              </a:spcAft>
              <a:buNone/>
            </a:pPr>
            <a:r>
              <a:rPr lang="en-US"/>
              <a:t>Mutual Information for Feature selection</a:t>
            </a:r>
            <a:endParaRPr/>
          </a:p>
          <a:p>
            <a:pPr indent="0" lvl="0" marL="0" rtl="0" algn="l">
              <a:spcBef>
                <a:spcPts val="360"/>
              </a:spcBef>
              <a:spcAft>
                <a:spcPts val="0"/>
              </a:spcAft>
              <a:buNone/>
            </a:pPr>
            <a:r>
              <a:rPr lang="en-US"/>
              <a:t>Hyper parameter using GridSearchCV</a:t>
            </a:r>
            <a:endParaRPr/>
          </a:p>
          <a:p>
            <a:pPr indent="0" lvl="0" marL="0" rtl="0" algn="l">
              <a:spcBef>
                <a:spcPts val="360"/>
              </a:spcBef>
              <a:spcAft>
                <a:spcPts val="0"/>
              </a:spcAft>
              <a:buNone/>
            </a:pPr>
            <a:r>
              <a:t/>
            </a:r>
            <a:endParaRPr/>
          </a:p>
        </p:txBody>
      </p:sp>
      <p:sp>
        <p:nvSpPr>
          <p:cNvPr id="176" name="Google Shape;176;g1a376ab52f7_0_6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mt="0"/>
          </a:blip>
          <a:stretch>
            <a:fillRect/>
          </a:stretch>
        </a:blipFill>
      </p:bgPr>
    </p:bg>
    <p:spTree>
      <p:nvGrpSpPr>
        <p:cNvPr id="13" name="Shape 13"/>
        <p:cNvGrpSpPr/>
        <p:nvPr/>
      </p:nvGrpSpPr>
      <p:grpSpPr>
        <a:xfrm>
          <a:off x="0" y="0"/>
          <a:ext cx="0" cy="0"/>
          <a:chOff x="0" y="0"/>
          <a:chExt cx="0" cy="0"/>
        </a:xfrm>
      </p:grpSpPr>
      <p:pic>
        <p:nvPicPr>
          <p:cNvPr id="14" name="Google Shape;14;p7"/>
          <p:cNvPicPr preferRelativeResize="0"/>
          <p:nvPr/>
        </p:nvPicPr>
        <p:blipFill rotWithShape="1">
          <a:blip r:embed="rId3">
            <a:alphaModFix/>
          </a:blip>
          <a:srcRect b="0" l="0" r="0" t="0"/>
          <a:stretch/>
        </p:blipFill>
        <p:spPr>
          <a:xfrm>
            <a:off x="-14941" y="6652164"/>
            <a:ext cx="9166412" cy="213307"/>
          </a:xfrm>
          <a:prstGeom prst="rect">
            <a:avLst/>
          </a:prstGeom>
          <a:noFill/>
          <a:ln>
            <a:noFill/>
          </a:ln>
        </p:spPr>
      </p:pic>
      <p:sp>
        <p:nvSpPr>
          <p:cNvPr id="15" name="Google Shape;15;p7"/>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16" name="Google Shape;16;p7"/>
          <p:cNvPicPr preferRelativeResize="0"/>
          <p:nvPr/>
        </p:nvPicPr>
        <p:blipFill rotWithShape="1">
          <a:blip r:embed="rId4">
            <a:alphaModFix/>
          </a:blip>
          <a:srcRect b="0" l="0" r="0" t="0"/>
          <a:stretch/>
        </p:blipFill>
        <p:spPr>
          <a:xfrm>
            <a:off x="-1" y="-1866"/>
            <a:ext cx="9144002" cy="384305"/>
          </a:xfrm>
          <a:prstGeom prst="rect">
            <a:avLst/>
          </a:prstGeom>
          <a:noFill/>
          <a:ln>
            <a:noFill/>
          </a:ln>
        </p:spPr>
      </p:pic>
      <p:sp>
        <p:nvSpPr>
          <p:cNvPr id="17" name="Google Shape;17;p7"/>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a:solidFill>
                  <a:srgbClr val="A69C95"/>
                </a:solidFill>
                <a:latin typeface="Arial"/>
                <a:ea typeface="Arial"/>
                <a:cs typeface="Arial"/>
                <a:sym typeface="Arial"/>
              </a:rPr>
              <a:t>uOttawa.ca</a:t>
            </a:r>
            <a:endParaRPr b="1" i="0" sz="1200">
              <a:solidFill>
                <a:srgbClr val="A69C95"/>
              </a:solidFill>
              <a:latin typeface="Arial"/>
              <a:ea typeface="Arial"/>
              <a:cs typeface="Arial"/>
              <a:sym typeface="Arial"/>
            </a:endParaRPr>
          </a:p>
        </p:txBody>
      </p:sp>
      <p:pic>
        <p:nvPicPr>
          <p:cNvPr descr="uOttawa_HOR_WG7.png" id="18" name="Google Shape;18;p7"/>
          <p:cNvPicPr preferRelativeResize="0"/>
          <p:nvPr/>
        </p:nvPicPr>
        <p:blipFill rotWithShape="1">
          <a:blip r:embed="rId5">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6"/>
          <p:cNvSpPr txBox="1"/>
          <p:nvPr>
            <p:ph type="title"/>
          </p:nvPr>
        </p:nvSpPr>
        <p:spPr>
          <a:xfrm>
            <a:off x="685800" y="381000"/>
            <a:ext cx="65532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6"/>
          <p:cNvSpPr txBox="1"/>
          <p:nvPr>
            <p:ph idx="1" type="body"/>
          </p:nvPr>
        </p:nvSpPr>
        <p:spPr>
          <a:xfrm rot="5400000">
            <a:off x="2628900" y="-419100"/>
            <a:ext cx="3886200" cy="7772400"/>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Clr>
                <a:schemeClr val="dk1"/>
              </a:buClr>
              <a:buSzPts val="2000"/>
              <a:buFont typeface="Arial"/>
              <a:buChar char="•"/>
              <a:defRPr>
                <a:latin typeface="Arial"/>
                <a:ea typeface="Arial"/>
                <a:cs typeface="Arial"/>
                <a:sym typeface="Arial"/>
              </a:defRPr>
            </a:lvl1pPr>
            <a:lvl2pPr indent="-355600" lvl="1" marL="914400" algn="l">
              <a:spcBef>
                <a:spcPts val="400"/>
              </a:spcBef>
              <a:spcAft>
                <a:spcPts val="0"/>
              </a:spcAft>
              <a:buClr>
                <a:schemeClr val="dk1"/>
              </a:buClr>
              <a:buSzPts val="2000"/>
              <a:buFont typeface="Arial"/>
              <a:buChar char="–"/>
              <a:defRPr>
                <a:latin typeface="Arial"/>
                <a:ea typeface="Arial"/>
                <a:cs typeface="Arial"/>
                <a:sym typeface="Arial"/>
              </a:defRPr>
            </a:lvl2pPr>
            <a:lvl3pPr indent="-355600" lvl="2" marL="1371600" algn="l">
              <a:spcBef>
                <a:spcPts val="400"/>
              </a:spcBef>
              <a:spcAft>
                <a:spcPts val="0"/>
              </a:spcAft>
              <a:buClr>
                <a:schemeClr val="dk1"/>
              </a:buClr>
              <a:buSzPts val="2000"/>
              <a:buFont typeface="Arial"/>
              <a:buChar char="•"/>
              <a:defRPr>
                <a:latin typeface="Arial"/>
                <a:ea typeface="Arial"/>
                <a:cs typeface="Arial"/>
                <a:sym typeface="Arial"/>
              </a:defRPr>
            </a:lvl3pPr>
            <a:lvl4pPr indent="-355600" lvl="3" marL="1828800" algn="l">
              <a:spcBef>
                <a:spcPts val="400"/>
              </a:spcBef>
              <a:spcAft>
                <a:spcPts val="0"/>
              </a:spcAft>
              <a:buClr>
                <a:schemeClr val="dk1"/>
              </a:buClr>
              <a:buSzPts val="2000"/>
              <a:buFont typeface="Arial"/>
              <a:buChar char="–"/>
              <a:defRPr>
                <a:latin typeface="Arial"/>
                <a:ea typeface="Arial"/>
                <a:cs typeface="Arial"/>
                <a:sym typeface="Arial"/>
              </a:defRPr>
            </a:lvl4pPr>
            <a:lvl5pPr indent="-355600" lvl="4" marL="2286000" algn="l">
              <a:spcBef>
                <a:spcPts val="400"/>
              </a:spcBef>
              <a:spcAft>
                <a:spcPts val="0"/>
              </a:spcAft>
              <a:buClr>
                <a:schemeClr val="dk1"/>
              </a:buClr>
              <a:buSzPts val="2000"/>
              <a:buFont typeface="Arial"/>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89" name="Google Shape;89;p16"/>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90" name="Google Shape;90;p16"/>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91" name="Google Shape;91;p16"/>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92" name="Google Shape;92;p16"/>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a:solidFill>
                  <a:srgbClr val="A69C95"/>
                </a:solidFill>
                <a:latin typeface="Arial"/>
                <a:ea typeface="Arial"/>
                <a:cs typeface="Arial"/>
                <a:sym typeface="Arial"/>
              </a:rPr>
              <a:t>uOttawa.ca</a:t>
            </a:r>
            <a:endParaRPr b="1" i="0" sz="1200">
              <a:solidFill>
                <a:srgbClr val="A69C95"/>
              </a:solidFill>
              <a:latin typeface="Arial"/>
              <a:ea typeface="Arial"/>
              <a:cs typeface="Arial"/>
              <a:sym typeface="Arial"/>
            </a:endParaRPr>
          </a:p>
        </p:txBody>
      </p:sp>
      <p:pic>
        <p:nvPicPr>
          <p:cNvPr descr="uOttawa_HOR_WG7.png" id="93" name="Google Shape;93;p16"/>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7"/>
          <p:cNvSpPr txBox="1"/>
          <p:nvPr>
            <p:ph type="title"/>
          </p:nvPr>
        </p:nvSpPr>
        <p:spPr>
          <a:xfrm rot="5400000">
            <a:off x="4972050" y="1924050"/>
            <a:ext cx="5029200" cy="1943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7"/>
          <p:cNvSpPr txBox="1"/>
          <p:nvPr>
            <p:ph idx="1" type="body"/>
          </p:nvPr>
        </p:nvSpPr>
        <p:spPr>
          <a:xfrm rot="5400000">
            <a:off x="1009650" y="57150"/>
            <a:ext cx="5029200" cy="5676900"/>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Clr>
                <a:schemeClr val="dk1"/>
              </a:buClr>
              <a:buSzPts val="2000"/>
              <a:buFont typeface="Arial"/>
              <a:buChar char="•"/>
              <a:defRPr>
                <a:latin typeface="Arial"/>
                <a:ea typeface="Arial"/>
                <a:cs typeface="Arial"/>
                <a:sym typeface="Arial"/>
              </a:defRPr>
            </a:lvl1pPr>
            <a:lvl2pPr indent="-355600" lvl="1" marL="914400" algn="l">
              <a:spcBef>
                <a:spcPts val="400"/>
              </a:spcBef>
              <a:spcAft>
                <a:spcPts val="0"/>
              </a:spcAft>
              <a:buClr>
                <a:schemeClr val="dk1"/>
              </a:buClr>
              <a:buSzPts val="2000"/>
              <a:buFont typeface="Arial"/>
              <a:buChar char="–"/>
              <a:defRPr>
                <a:latin typeface="Arial"/>
                <a:ea typeface="Arial"/>
                <a:cs typeface="Arial"/>
                <a:sym typeface="Arial"/>
              </a:defRPr>
            </a:lvl2pPr>
            <a:lvl3pPr indent="-355600" lvl="2" marL="1371600" algn="l">
              <a:spcBef>
                <a:spcPts val="400"/>
              </a:spcBef>
              <a:spcAft>
                <a:spcPts val="0"/>
              </a:spcAft>
              <a:buClr>
                <a:schemeClr val="dk1"/>
              </a:buClr>
              <a:buSzPts val="2000"/>
              <a:buFont typeface="Arial"/>
              <a:buChar char="•"/>
              <a:defRPr>
                <a:latin typeface="Arial"/>
                <a:ea typeface="Arial"/>
                <a:cs typeface="Arial"/>
                <a:sym typeface="Arial"/>
              </a:defRPr>
            </a:lvl3pPr>
            <a:lvl4pPr indent="-355600" lvl="3" marL="1828800" algn="l">
              <a:spcBef>
                <a:spcPts val="400"/>
              </a:spcBef>
              <a:spcAft>
                <a:spcPts val="0"/>
              </a:spcAft>
              <a:buClr>
                <a:schemeClr val="dk1"/>
              </a:buClr>
              <a:buSzPts val="2000"/>
              <a:buFont typeface="Arial"/>
              <a:buChar char="–"/>
              <a:defRPr>
                <a:latin typeface="Arial"/>
                <a:ea typeface="Arial"/>
                <a:cs typeface="Arial"/>
                <a:sym typeface="Arial"/>
              </a:defRPr>
            </a:lvl4pPr>
            <a:lvl5pPr indent="-355600" lvl="4" marL="2286000" algn="l">
              <a:spcBef>
                <a:spcPts val="400"/>
              </a:spcBef>
              <a:spcAft>
                <a:spcPts val="0"/>
              </a:spcAft>
              <a:buClr>
                <a:schemeClr val="dk1"/>
              </a:buClr>
              <a:buSzPts val="2000"/>
              <a:buFont typeface="Arial"/>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7" name="Google Shape;97;p17"/>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98" name="Google Shape;98;p17"/>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99" name="Google Shape;99;p17"/>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100" name="Google Shape;100;p17"/>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a:solidFill>
                  <a:srgbClr val="A69C95"/>
                </a:solidFill>
                <a:latin typeface="Arial"/>
                <a:ea typeface="Arial"/>
                <a:cs typeface="Arial"/>
                <a:sym typeface="Arial"/>
              </a:rPr>
              <a:t>uOttawa.ca</a:t>
            </a:r>
            <a:endParaRPr b="1" i="0" sz="1200">
              <a:solidFill>
                <a:srgbClr val="A69C95"/>
              </a:solidFill>
              <a:latin typeface="Arial"/>
              <a:ea typeface="Arial"/>
              <a:cs typeface="Arial"/>
              <a:sym typeface="Arial"/>
            </a:endParaRPr>
          </a:p>
        </p:txBody>
      </p:sp>
      <p:pic>
        <p:nvPicPr>
          <p:cNvPr descr="uOttawa_HOR_WG7.png" id="101" name="Google Shape;101;p17"/>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8"/>
          <p:cNvSpPr txBox="1"/>
          <p:nvPr>
            <p:ph type="title"/>
          </p:nvPr>
        </p:nvSpPr>
        <p:spPr>
          <a:xfrm>
            <a:off x="412750" y="692696"/>
            <a:ext cx="7774632" cy="8640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 type="body"/>
          </p:nvPr>
        </p:nvSpPr>
        <p:spPr>
          <a:xfrm>
            <a:off x="395536" y="1700808"/>
            <a:ext cx="7772400" cy="375354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2" name="Google Shape;22;p8"/>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23" name="Google Shape;23;p8"/>
          <p:cNvSpPr/>
          <p:nvPr/>
        </p:nvSpPr>
        <p:spPr>
          <a:xfrm>
            <a:off x="-6643" y="5768214"/>
            <a:ext cx="9150643"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24" name="Google Shape;24;p8"/>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25" name="Google Shape;25;p8"/>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a:solidFill>
                  <a:srgbClr val="A69C95"/>
                </a:solidFill>
                <a:latin typeface="Arial"/>
                <a:ea typeface="Arial"/>
                <a:cs typeface="Arial"/>
                <a:sym typeface="Arial"/>
              </a:rPr>
              <a:t>uOttawa.ca</a:t>
            </a:r>
            <a:endParaRPr b="1" i="0" sz="1200">
              <a:solidFill>
                <a:srgbClr val="A69C95"/>
              </a:solidFill>
              <a:latin typeface="Arial"/>
              <a:ea typeface="Arial"/>
              <a:cs typeface="Arial"/>
              <a:sym typeface="Arial"/>
            </a:endParaRPr>
          </a:p>
        </p:txBody>
      </p:sp>
      <p:pic>
        <p:nvPicPr>
          <p:cNvPr descr="uOttawa_HOR_WG7.png" id="26" name="Google Shape;26;p8"/>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722313" y="4281115"/>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
          <p:cNvSpPr txBox="1"/>
          <p:nvPr>
            <p:ph idx="1" type="body"/>
          </p:nvPr>
        </p:nvSpPr>
        <p:spPr>
          <a:xfrm>
            <a:off x="722313" y="2780928"/>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Verdana"/>
              <a:buNone/>
              <a:defRPr sz="1800"/>
            </a:lvl2pPr>
            <a:lvl3pPr indent="-228600" lvl="2" marL="1371600" algn="l">
              <a:spcBef>
                <a:spcPts val="320"/>
              </a:spcBef>
              <a:spcAft>
                <a:spcPts val="0"/>
              </a:spcAft>
              <a:buClr>
                <a:schemeClr val="dk1"/>
              </a:buClr>
              <a:buSzPts val="1600"/>
              <a:buFont typeface="Verdana"/>
              <a:buNone/>
              <a:defRPr sz="1600"/>
            </a:lvl3pPr>
            <a:lvl4pPr indent="-228600" lvl="3" marL="1828800" algn="l">
              <a:spcBef>
                <a:spcPts val="280"/>
              </a:spcBef>
              <a:spcAft>
                <a:spcPts val="0"/>
              </a:spcAft>
              <a:buClr>
                <a:schemeClr val="dk1"/>
              </a:buClr>
              <a:buSzPts val="1400"/>
              <a:buFont typeface="Verdana"/>
              <a:buNone/>
              <a:defRPr sz="1400"/>
            </a:lvl4pPr>
            <a:lvl5pPr indent="-228600" lvl="4" marL="2286000" algn="l">
              <a:spcBef>
                <a:spcPts val="280"/>
              </a:spcBef>
              <a:spcAft>
                <a:spcPts val="0"/>
              </a:spcAft>
              <a:buClr>
                <a:schemeClr val="dk1"/>
              </a:buClr>
              <a:buSzPts val="1400"/>
              <a:buFont typeface="Verdana"/>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pic>
        <p:nvPicPr>
          <p:cNvPr id="30" name="Google Shape;30;p9"/>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31" name="Google Shape;31;p9"/>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32" name="Google Shape;32;p9"/>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33" name="Google Shape;33;p9"/>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a:solidFill>
                  <a:srgbClr val="A69C95"/>
                </a:solidFill>
                <a:latin typeface="Arial"/>
                <a:ea typeface="Arial"/>
                <a:cs typeface="Arial"/>
                <a:sym typeface="Arial"/>
              </a:rPr>
              <a:t>uOttawa.ca</a:t>
            </a:r>
            <a:endParaRPr b="1" i="0" sz="1200">
              <a:solidFill>
                <a:srgbClr val="A69C95"/>
              </a:solidFill>
              <a:latin typeface="Arial"/>
              <a:ea typeface="Arial"/>
              <a:cs typeface="Arial"/>
              <a:sym typeface="Arial"/>
            </a:endParaRPr>
          </a:p>
        </p:txBody>
      </p:sp>
      <p:pic>
        <p:nvPicPr>
          <p:cNvPr descr="uOttawa_HOR_WG7.png" id="34" name="Google Shape;34;p9"/>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0"/>
          <p:cNvSpPr txBox="1"/>
          <p:nvPr>
            <p:ph type="title"/>
          </p:nvPr>
        </p:nvSpPr>
        <p:spPr>
          <a:xfrm>
            <a:off x="685800" y="381000"/>
            <a:ext cx="65532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 type="body"/>
          </p:nvPr>
        </p:nvSpPr>
        <p:spPr>
          <a:xfrm>
            <a:off x="685800" y="1524000"/>
            <a:ext cx="3810000" cy="3886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atin typeface="Arial"/>
                <a:ea typeface="Arial"/>
                <a:cs typeface="Arial"/>
                <a:sym typeface="Arial"/>
              </a:defRPr>
            </a:lvl1pPr>
            <a:lvl2pPr indent="-381000" lvl="1" marL="914400" algn="l">
              <a:spcBef>
                <a:spcPts val="480"/>
              </a:spcBef>
              <a:spcAft>
                <a:spcPts val="0"/>
              </a:spcAft>
              <a:buClr>
                <a:schemeClr val="dk1"/>
              </a:buClr>
              <a:buSzPts val="2400"/>
              <a:buFont typeface="Arial"/>
              <a:buChar char="–"/>
              <a:defRPr sz="2400">
                <a:latin typeface="Arial"/>
                <a:ea typeface="Arial"/>
                <a:cs typeface="Arial"/>
                <a:sym typeface="Arial"/>
              </a:defRPr>
            </a:lvl2pPr>
            <a:lvl3pPr indent="-355600" lvl="2" marL="1371600" algn="l">
              <a:spcBef>
                <a:spcPts val="400"/>
              </a:spcBef>
              <a:spcAft>
                <a:spcPts val="0"/>
              </a:spcAft>
              <a:buClr>
                <a:schemeClr val="dk1"/>
              </a:buClr>
              <a:buSzPts val="2000"/>
              <a:buFont typeface="Arial"/>
              <a:buChar char="•"/>
              <a:defRPr sz="2000">
                <a:latin typeface="Arial"/>
                <a:ea typeface="Arial"/>
                <a:cs typeface="Arial"/>
                <a:sym typeface="Arial"/>
              </a:defRPr>
            </a:lvl3pPr>
            <a:lvl4pPr indent="-342900" lvl="3" marL="1828800" algn="l">
              <a:spcBef>
                <a:spcPts val="360"/>
              </a:spcBef>
              <a:spcAft>
                <a:spcPts val="0"/>
              </a:spcAft>
              <a:buClr>
                <a:schemeClr val="dk1"/>
              </a:buClr>
              <a:buSzPts val="1800"/>
              <a:buFont typeface="Arial"/>
              <a:buChar char="–"/>
              <a:defRPr sz="1800">
                <a:latin typeface="Arial"/>
                <a:ea typeface="Arial"/>
                <a:cs typeface="Arial"/>
                <a:sym typeface="Arial"/>
              </a:defRPr>
            </a:lvl4pPr>
            <a:lvl5pPr indent="-342900" lvl="4" marL="2286000" algn="l">
              <a:spcBef>
                <a:spcPts val="360"/>
              </a:spcBef>
              <a:spcAft>
                <a:spcPts val="0"/>
              </a:spcAft>
              <a:buClr>
                <a:schemeClr val="dk1"/>
              </a:buClr>
              <a:buSzPts val="1800"/>
              <a:buFont typeface="Arial"/>
              <a:buChar char="»"/>
              <a:defRPr sz="1800">
                <a:latin typeface="Arial"/>
                <a:ea typeface="Arial"/>
                <a:cs typeface="Arial"/>
                <a:sym typeface="Arial"/>
              </a:defRPr>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8" name="Google Shape;38;p10"/>
          <p:cNvSpPr txBox="1"/>
          <p:nvPr>
            <p:ph idx="2" type="body"/>
          </p:nvPr>
        </p:nvSpPr>
        <p:spPr>
          <a:xfrm>
            <a:off x="4648200" y="1524000"/>
            <a:ext cx="3810000" cy="3886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atin typeface="Arial"/>
                <a:ea typeface="Arial"/>
                <a:cs typeface="Arial"/>
                <a:sym typeface="Arial"/>
              </a:defRPr>
            </a:lvl1pPr>
            <a:lvl2pPr indent="-381000" lvl="1" marL="914400" algn="l">
              <a:spcBef>
                <a:spcPts val="480"/>
              </a:spcBef>
              <a:spcAft>
                <a:spcPts val="0"/>
              </a:spcAft>
              <a:buClr>
                <a:schemeClr val="dk1"/>
              </a:buClr>
              <a:buSzPts val="2400"/>
              <a:buFont typeface="Arial"/>
              <a:buChar char="–"/>
              <a:defRPr sz="2400">
                <a:latin typeface="Arial"/>
                <a:ea typeface="Arial"/>
                <a:cs typeface="Arial"/>
                <a:sym typeface="Arial"/>
              </a:defRPr>
            </a:lvl2pPr>
            <a:lvl3pPr indent="-355600" lvl="2" marL="1371600" algn="l">
              <a:spcBef>
                <a:spcPts val="400"/>
              </a:spcBef>
              <a:spcAft>
                <a:spcPts val="0"/>
              </a:spcAft>
              <a:buClr>
                <a:schemeClr val="dk1"/>
              </a:buClr>
              <a:buSzPts val="2000"/>
              <a:buFont typeface="Arial"/>
              <a:buChar char="•"/>
              <a:defRPr sz="2000">
                <a:latin typeface="Arial"/>
                <a:ea typeface="Arial"/>
                <a:cs typeface="Arial"/>
                <a:sym typeface="Arial"/>
              </a:defRPr>
            </a:lvl3pPr>
            <a:lvl4pPr indent="-342900" lvl="3" marL="1828800" algn="l">
              <a:spcBef>
                <a:spcPts val="360"/>
              </a:spcBef>
              <a:spcAft>
                <a:spcPts val="0"/>
              </a:spcAft>
              <a:buClr>
                <a:schemeClr val="dk1"/>
              </a:buClr>
              <a:buSzPts val="1800"/>
              <a:buFont typeface="Arial"/>
              <a:buChar char="–"/>
              <a:defRPr sz="1800">
                <a:latin typeface="Arial"/>
                <a:ea typeface="Arial"/>
                <a:cs typeface="Arial"/>
                <a:sym typeface="Arial"/>
              </a:defRPr>
            </a:lvl4pPr>
            <a:lvl5pPr indent="-342900" lvl="4" marL="2286000" algn="l">
              <a:spcBef>
                <a:spcPts val="360"/>
              </a:spcBef>
              <a:spcAft>
                <a:spcPts val="0"/>
              </a:spcAft>
              <a:buClr>
                <a:schemeClr val="dk1"/>
              </a:buClr>
              <a:buSzPts val="1800"/>
              <a:buFont typeface="Arial"/>
              <a:buChar char="»"/>
              <a:defRPr sz="1800">
                <a:latin typeface="Arial"/>
                <a:ea typeface="Arial"/>
                <a:cs typeface="Arial"/>
                <a:sym typeface="Arial"/>
              </a:defRPr>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pic>
        <p:nvPicPr>
          <p:cNvPr id="39" name="Google Shape;39;p10"/>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40" name="Google Shape;40;p10"/>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41" name="Google Shape;41;p10"/>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42" name="Google Shape;42;p10"/>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a:solidFill>
                  <a:srgbClr val="A69C95"/>
                </a:solidFill>
                <a:latin typeface="Arial"/>
                <a:ea typeface="Arial"/>
                <a:cs typeface="Arial"/>
                <a:sym typeface="Arial"/>
              </a:rPr>
              <a:t>uOttawa.ca</a:t>
            </a:r>
            <a:endParaRPr b="1" i="0" sz="1200">
              <a:solidFill>
                <a:srgbClr val="A69C95"/>
              </a:solidFill>
              <a:latin typeface="Arial"/>
              <a:ea typeface="Arial"/>
              <a:cs typeface="Arial"/>
              <a:sym typeface="Arial"/>
            </a:endParaRPr>
          </a:p>
        </p:txBody>
      </p:sp>
      <p:pic>
        <p:nvPicPr>
          <p:cNvPr descr="uOttawa_HOR_WG7.png" id="43" name="Google Shape;43;p10"/>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7" name="Google Shape;47;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atin typeface="Arial"/>
                <a:ea typeface="Arial"/>
                <a:cs typeface="Arial"/>
                <a:sym typeface="Arial"/>
              </a:defRPr>
            </a:lvl1pPr>
            <a:lvl2pPr indent="-355600" lvl="1" marL="914400" algn="l">
              <a:spcBef>
                <a:spcPts val="400"/>
              </a:spcBef>
              <a:spcAft>
                <a:spcPts val="0"/>
              </a:spcAft>
              <a:buClr>
                <a:schemeClr val="dk1"/>
              </a:buClr>
              <a:buSzPts val="2000"/>
              <a:buFont typeface="Arial"/>
              <a:buChar char="–"/>
              <a:defRPr sz="2000">
                <a:latin typeface="Arial"/>
                <a:ea typeface="Arial"/>
                <a:cs typeface="Arial"/>
                <a:sym typeface="Arial"/>
              </a:defRPr>
            </a:lvl2pPr>
            <a:lvl3pPr indent="-342900" lvl="2" marL="1371600" algn="l">
              <a:spcBef>
                <a:spcPts val="360"/>
              </a:spcBef>
              <a:spcAft>
                <a:spcPts val="0"/>
              </a:spcAft>
              <a:buClr>
                <a:schemeClr val="dk1"/>
              </a:buClr>
              <a:buSzPts val="1800"/>
              <a:buFont typeface="Arial"/>
              <a:buChar char="•"/>
              <a:defRPr sz="1800">
                <a:latin typeface="Arial"/>
                <a:ea typeface="Arial"/>
                <a:cs typeface="Arial"/>
                <a:sym typeface="Arial"/>
              </a:defRPr>
            </a:lvl3pPr>
            <a:lvl4pPr indent="-330200" lvl="3" marL="1828800" algn="l">
              <a:spcBef>
                <a:spcPts val="320"/>
              </a:spcBef>
              <a:spcAft>
                <a:spcPts val="0"/>
              </a:spcAft>
              <a:buClr>
                <a:schemeClr val="dk1"/>
              </a:buClr>
              <a:buSzPts val="1600"/>
              <a:buFont typeface="Arial"/>
              <a:buChar char="–"/>
              <a:defRPr sz="1600">
                <a:latin typeface="Arial"/>
                <a:ea typeface="Arial"/>
                <a:cs typeface="Arial"/>
                <a:sym typeface="Arial"/>
              </a:defRPr>
            </a:lvl4pPr>
            <a:lvl5pPr indent="-330200" lvl="4" marL="2286000" algn="l">
              <a:spcBef>
                <a:spcPts val="320"/>
              </a:spcBef>
              <a:spcAft>
                <a:spcPts val="0"/>
              </a:spcAft>
              <a:buClr>
                <a:schemeClr val="dk1"/>
              </a:buClr>
              <a:buSzPts val="1600"/>
              <a:buFont typeface="Arial"/>
              <a:buChar char="»"/>
              <a:defRPr sz="1600">
                <a:latin typeface="Arial"/>
                <a:ea typeface="Arial"/>
                <a:cs typeface="Arial"/>
                <a:sym typeface="Arial"/>
              </a:defRPr>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8" name="Google Shape;48;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9" name="Google Shape;49;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atin typeface="Arial"/>
                <a:ea typeface="Arial"/>
                <a:cs typeface="Arial"/>
                <a:sym typeface="Arial"/>
              </a:defRPr>
            </a:lvl1pPr>
            <a:lvl2pPr indent="-355600" lvl="1" marL="914400" algn="l">
              <a:spcBef>
                <a:spcPts val="400"/>
              </a:spcBef>
              <a:spcAft>
                <a:spcPts val="0"/>
              </a:spcAft>
              <a:buClr>
                <a:schemeClr val="dk1"/>
              </a:buClr>
              <a:buSzPts val="2000"/>
              <a:buFont typeface="Arial"/>
              <a:buChar char="–"/>
              <a:defRPr sz="2000">
                <a:latin typeface="Arial"/>
                <a:ea typeface="Arial"/>
                <a:cs typeface="Arial"/>
                <a:sym typeface="Arial"/>
              </a:defRPr>
            </a:lvl2pPr>
            <a:lvl3pPr indent="-342900" lvl="2" marL="1371600" algn="l">
              <a:spcBef>
                <a:spcPts val="360"/>
              </a:spcBef>
              <a:spcAft>
                <a:spcPts val="0"/>
              </a:spcAft>
              <a:buClr>
                <a:schemeClr val="dk1"/>
              </a:buClr>
              <a:buSzPts val="1800"/>
              <a:buFont typeface="Arial"/>
              <a:buChar char="•"/>
              <a:defRPr sz="1800">
                <a:latin typeface="Arial"/>
                <a:ea typeface="Arial"/>
                <a:cs typeface="Arial"/>
                <a:sym typeface="Arial"/>
              </a:defRPr>
            </a:lvl3pPr>
            <a:lvl4pPr indent="-330200" lvl="3" marL="1828800" algn="l">
              <a:spcBef>
                <a:spcPts val="320"/>
              </a:spcBef>
              <a:spcAft>
                <a:spcPts val="0"/>
              </a:spcAft>
              <a:buClr>
                <a:schemeClr val="dk1"/>
              </a:buClr>
              <a:buSzPts val="1600"/>
              <a:buFont typeface="Arial"/>
              <a:buChar char="–"/>
              <a:defRPr sz="1600">
                <a:latin typeface="Arial"/>
                <a:ea typeface="Arial"/>
                <a:cs typeface="Arial"/>
                <a:sym typeface="Arial"/>
              </a:defRPr>
            </a:lvl4pPr>
            <a:lvl5pPr indent="-330200" lvl="4" marL="2286000" algn="l">
              <a:spcBef>
                <a:spcPts val="320"/>
              </a:spcBef>
              <a:spcAft>
                <a:spcPts val="0"/>
              </a:spcAft>
              <a:buClr>
                <a:schemeClr val="dk1"/>
              </a:buClr>
              <a:buSzPts val="1600"/>
              <a:buFont typeface="Arial"/>
              <a:buChar char="»"/>
              <a:defRPr sz="1600">
                <a:latin typeface="Arial"/>
                <a:ea typeface="Arial"/>
                <a:cs typeface="Arial"/>
                <a:sym typeface="Arial"/>
              </a:defRPr>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pic>
        <p:nvPicPr>
          <p:cNvPr id="50" name="Google Shape;50;p11"/>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51" name="Google Shape;51;p11"/>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52" name="Google Shape;52;p11"/>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53" name="Google Shape;53;p11"/>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a:solidFill>
                  <a:srgbClr val="A69C95"/>
                </a:solidFill>
                <a:latin typeface="Arial"/>
                <a:ea typeface="Arial"/>
                <a:cs typeface="Arial"/>
                <a:sym typeface="Arial"/>
              </a:rPr>
              <a:t>uOttawa.ca</a:t>
            </a:r>
            <a:endParaRPr b="1" i="0" sz="1200">
              <a:solidFill>
                <a:srgbClr val="A69C95"/>
              </a:solidFill>
              <a:latin typeface="Arial"/>
              <a:ea typeface="Arial"/>
              <a:cs typeface="Arial"/>
              <a:sym typeface="Arial"/>
            </a:endParaRPr>
          </a:p>
        </p:txBody>
      </p:sp>
      <p:pic>
        <p:nvPicPr>
          <p:cNvPr descr="uOttawa_HOR_WG7.png" id="54" name="Google Shape;54;p11"/>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2"/>
          <p:cNvSpPr txBox="1"/>
          <p:nvPr>
            <p:ph type="title"/>
          </p:nvPr>
        </p:nvSpPr>
        <p:spPr>
          <a:xfrm>
            <a:off x="685800" y="381000"/>
            <a:ext cx="65532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7" name="Google Shape;57;p12"/>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58" name="Google Shape;58;p12"/>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59" name="Google Shape;59;p12"/>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60" name="Google Shape;60;p12"/>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a:solidFill>
                  <a:srgbClr val="A69C95"/>
                </a:solidFill>
                <a:latin typeface="Arial"/>
                <a:ea typeface="Arial"/>
                <a:cs typeface="Arial"/>
                <a:sym typeface="Arial"/>
              </a:rPr>
              <a:t>uOttawa.ca</a:t>
            </a:r>
            <a:endParaRPr b="1" i="0" sz="1200">
              <a:solidFill>
                <a:srgbClr val="A69C95"/>
              </a:solidFill>
              <a:latin typeface="Arial"/>
              <a:ea typeface="Arial"/>
              <a:cs typeface="Arial"/>
              <a:sym typeface="Arial"/>
            </a:endParaRPr>
          </a:p>
        </p:txBody>
      </p:sp>
      <p:pic>
        <p:nvPicPr>
          <p:cNvPr descr="uOttawa_HOR_WG7.png" id="61" name="Google Shape;61;p12"/>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pic>
        <p:nvPicPr>
          <p:cNvPr id="63" name="Google Shape;63;p13"/>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64" name="Google Shape;64;p13"/>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65" name="Google Shape;65;p13"/>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66" name="Google Shape;66;p13"/>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a:solidFill>
                  <a:srgbClr val="A69C95"/>
                </a:solidFill>
                <a:latin typeface="Arial"/>
                <a:ea typeface="Arial"/>
                <a:cs typeface="Arial"/>
                <a:sym typeface="Arial"/>
              </a:rPr>
              <a:t>uOttawa.ca</a:t>
            </a:r>
            <a:endParaRPr b="1" i="0" sz="1200">
              <a:solidFill>
                <a:srgbClr val="A69C95"/>
              </a:solidFill>
              <a:latin typeface="Arial"/>
              <a:ea typeface="Arial"/>
              <a:cs typeface="Arial"/>
              <a:sym typeface="Arial"/>
            </a:endParaRPr>
          </a:p>
        </p:txBody>
      </p:sp>
      <p:pic>
        <p:nvPicPr>
          <p:cNvPr descr="uOttawa_HOR_WG7.png" id="67" name="Google Shape;67;p13"/>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4"/>
          <p:cNvSpPr txBox="1"/>
          <p:nvPr>
            <p:ph type="title"/>
          </p:nvPr>
        </p:nvSpPr>
        <p:spPr>
          <a:xfrm>
            <a:off x="457200" y="404664"/>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 type="body"/>
          </p:nvPr>
        </p:nvSpPr>
        <p:spPr>
          <a:xfrm>
            <a:off x="3575050" y="404664"/>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atin typeface="Arial"/>
                <a:ea typeface="Arial"/>
                <a:cs typeface="Arial"/>
                <a:sym typeface="Arial"/>
              </a:defRPr>
            </a:lvl1pPr>
            <a:lvl2pPr indent="-406400" lvl="1" marL="914400" algn="l">
              <a:spcBef>
                <a:spcPts val="560"/>
              </a:spcBef>
              <a:spcAft>
                <a:spcPts val="0"/>
              </a:spcAft>
              <a:buClr>
                <a:schemeClr val="dk1"/>
              </a:buClr>
              <a:buSzPts val="2800"/>
              <a:buFont typeface="Arial"/>
              <a:buChar char="–"/>
              <a:defRPr sz="2800">
                <a:latin typeface="Arial"/>
                <a:ea typeface="Arial"/>
                <a:cs typeface="Arial"/>
                <a:sym typeface="Arial"/>
              </a:defRPr>
            </a:lvl2pPr>
            <a:lvl3pPr indent="-381000" lvl="2" marL="1371600" algn="l">
              <a:spcBef>
                <a:spcPts val="480"/>
              </a:spcBef>
              <a:spcAft>
                <a:spcPts val="0"/>
              </a:spcAft>
              <a:buClr>
                <a:schemeClr val="dk1"/>
              </a:buClr>
              <a:buSzPts val="2400"/>
              <a:buFont typeface="Arial"/>
              <a:buChar char="•"/>
              <a:defRPr sz="2400">
                <a:latin typeface="Arial"/>
                <a:ea typeface="Arial"/>
                <a:cs typeface="Arial"/>
                <a:sym typeface="Arial"/>
              </a:defRPr>
            </a:lvl3pPr>
            <a:lvl4pPr indent="-355600" lvl="3" marL="1828800" algn="l">
              <a:spcBef>
                <a:spcPts val="400"/>
              </a:spcBef>
              <a:spcAft>
                <a:spcPts val="0"/>
              </a:spcAft>
              <a:buClr>
                <a:schemeClr val="dk1"/>
              </a:buClr>
              <a:buSzPts val="2000"/>
              <a:buFont typeface="Arial"/>
              <a:buChar char="–"/>
              <a:defRPr sz="2000">
                <a:latin typeface="Arial"/>
                <a:ea typeface="Arial"/>
                <a:cs typeface="Arial"/>
                <a:sym typeface="Arial"/>
              </a:defRPr>
            </a:lvl4pPr>
            <a:lvl5pPr indent="-355600" lvl="4" marL="2286000" algn="l">
              <a:spcBef>
                <a:spcPts val="400"/>
              </a:spcBef>
              <a:spcAft>
                <a:spcPts val="0"/>
              </a:spcAft>
              <a:buClr>
                <a:schemeClr val="dk1"/>
              </a:buClr>
              <a:buSzPts val="2000"/>
              <a:buFont typeface="Arial"/>
              <a:buChar char="»"/>
              <a:defRPr sz="2000">
                <a:latin typeface="Arial"/>
                <a:ea typeface="Arial"/>
                <a:cs typeface="Arial"/>
                <a:sym typeface="Arial"/>
              </a:defRPr>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71" name="Google Shape;71;p14"/>
          <p:cNvSpPr txBox="1"/>
          <p:nvPr>
            <p:ph idx="2" type="body"/>
          </p:nvPr>
        </p:nvSpPr>
        <p:spPr>
          <a:xfrm>
            <a:off x="457200" y="1772816"/>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pic>
        <p:nvPicPr>
          <p:cNvPr id="72" name="Google Shape;72;p14"/>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73" name="Google Shape;73;p14"/>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74" name="Google Shape;74;p14"/>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75" name="Google Shape;75;p14"/>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a:solidFill>
                  <a:srgbClr val="A69C95"/>
                </a:solidFill>
                <a:latin typeface="Arial"/>
                <a:ea typeface="Arial"/>
                <a:cs typeface="Arial"/>
                <a:sym typeface="Arial"/>
              </a:rPr>
              <a:t>uOttawa.ca</a:t>
            </a:r>
            <a:endParaRPr b="1" i="0" sz="1200">
              <a:solidFill>
                <a:srgbClr val="A69C95"/>
              </a:solidFill>
              <a:latin typeface="Arial"/>
              <a:ea typeface="Arial"/>
              <a:cs typeface="Arial"/>
              <a:sym typeface="Arial"/>
            </a:endParaRPr>
          </a:p>
        </p:txBody>
      </p:sp>
      <p:pic>
        <p:nvPicPr>
          <p:cNvPr descr="uOttawa_HOR_WG7.png" id="76" name="Google Shape;76;p14"/>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5"/>
          <p:cNvSpPr txBox="1"/>
          <p:nvPr>
            <p:ph type="title"/>
          </p:nvPr>
        </p:nvSpPr>
        <p:spPr>
          <a:xfrm>
            <a:off x="1792288" y="4302422"/>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p:nvPr>
            <p:ph idx="2" type="pic"/>
          </p:nvPr>
        </p:nvSpPr>
        <p:spPr>
          <a:xfrm>
            <a:off x="1792288" y="612775"/>
            <a:ext cx="5486400" cy="3536305"/>
          </a:xfrm>
          <a:prstGeom prst="rect">
            <a:avLst/>
          </a:prstGeom>
          <a:noFill/>
          <a:ln>
            <a:noFill/>
          </a:ln>
        </p:spPr>
      </p:sp>
      <p:sp>
        <p:nvSpPr>
          <p:cNvPr id="80" name="Google Shape;80;p15"/>
          <p:cNvSpPr txBox="1"/>
          <p:nvPr>
            <p:ph idx="1" type="body"/>
          </p:nvPr>
        </p:nvSpPr>
        <p:spPr>
          <a:xfrm>
            <a:off x="1792288" y="4869160"/>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pic>
        <p:nvPicPr>
          <p:cNvPr id="81" name="Google Shape;81;p15"/>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82" name="Google Shape;82;p15"/>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83" name="Google Shape;83;p15"/>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84" name="Google Shape;84;p15"/>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a:solidFill>
                  <a:srgbClr val="A69C95"/>
                </a:solidFill>
                <a:latin typeface="Arial"/>
                <a:ea typeface="Arial"/>
                <a:cs typeface="Arial"/>
                <a:sym typeface="Arial"/>
              </a:rPr>
              <a:t>uOttawa.ca</a:t>
            </a:r>
            <a:endParaRPr b="1" i="0" sz="1200">
              <a:solidFill>
                <a:srgbClr val="A69C95"/>
              </a:solidFill>
              <a:latin typeface="Arial"/>
              <a:ea typeface="Arial"/>
              <a:cs typeface="Arial"/>
              <a:sym typeface="Arial"/>
            </a:endParaRPr>
          </a:p>
        </p:txBody>
      </p:sp>
      <p:pic>
        <p:nvPicPr>
          <p:cNvPr descr="uOttawa_HOR_WG7.png" id="85" name="Google Shape;85;p15"/>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0"/>
          </a:blip>
          <a:stretch>
            <a:fillRect/>
          </a:stretch>
        </a:blip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685800" y="381000"/>
            <a:ext cx="6553200" cy="914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rgbClr val="990000"/>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rgbClr val="990000"/>
                </a:solidFill>
                <a:latin typeface="Verdana"/>
                <a:ea typeface="Verdana"/>
                <a:cs typeface="Verdana"/>
                <a:sym typeface="Verdana"/>
              </a:defRPr>
            </a:lvl2pPr>
            <a:lvl3pPr lvl="2" marR="0" rtl="0" algn="l">
              <a:spcBef>
                <a:spcPts val="0"/>
              </a:spcBef>
              <a:spcAft>
                <a:spcPts val="0"/>
              </a:spcAft>
              <a:buSzPts val="1400"/>
              <a:buNone/>
              <a:defRPr b="0" i="0" sz="2800" u="none" cap="none" strike="noStrike">
                <a:solidFill>
                  <a:srgbClr val="990000"/>
                </a:solidFill>
                <a:latin typeface="Verdana"/>
                <a:ea typeface="Verdana"/>
                <a:cs typeface="Verdana"/>
                <a:sym typeface="Verdana"/>
              </a:defRPr>
            </a:lvl3pPr>
            <a:lvl4pPr lvl="3" marR="0" rtl="0" algn="l">
              <a:spcBef>
                <a:spcPts val="0"/>
              </a:spcBef>
              <a:spcAft>
                <a:spcPts val="0"/>
              </a:spcAft>
              <a:buSzPts val="1400"/>
              <a:buNone/>
              <a:defRPr b="0" i="0" sz="2800" u="none" cap="none" strike="noStrike">
                <a:solidFill>
                  <a:srgbClr val="990000"/>
                </a:solidFill>
                <a:latin typeface="Verdana"/>
                <a:ea typeface="Verdana"/>
                <a:cs typeface="Verdana"/>
                <a:sym typeface="Verdana"/>
              </a:defRPr>
            </a:lvl4pPr>
            <a:lvl5pPr lvl="4" marR="0" rtl="0" algn="l">
              <a:spcBef>
                <a:spcPts val="0"/>
              </a:spcBef>
              <a:spcAft>
                <a:spcPts val="0"/>
              </a:spcAft>
              <a:buSzPts val="1400"/>
              <a:buNone/>
              <a:defRPr b="0" i="0" sz="2800" u="none" cap="none" strike="noStrike">
                <a:solidFill>
                  <a:srgbClr val="990000"/>
                </a:solidFill>
                <a:latin typeface="Verdana"/>
                <a:ea typeface="Verdana"/>
                <a:cs typeface="Verdana"/>
                <a:sym typeface="Verdana"/>
              </a:defRPr>
            </a:lvl5pPr>
            <a:lvl6pPr lvl="5" marR="0" rtl="0" algn="l">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6pPr>
            <a:lvl7pPr lvl="6" marR="0" rtl="0" algn="l">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7pPr>
            <a:lvl8pPr lvl="7" marR="0" rtl="0" algn="l">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8pPr>
            <a:lvl9pPr lvl="8" marR="0" rtl="0" algn="l">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9pPr>
          </a:lstStyle>
          <a:p/>
        </p:txBody>
      </p:sp>
      <p:sp>
        <p:nvSpPr>
          <p:cNvPr id="11" name="Google Shape;11;p6"/>
          <p:cNvSpPr txBox="1"/>
          <p:nvPr>
            <p:ph idx="1" type="body"/>
          </p:nvPr>
        </p:nvSpPr>
        <p:spPr>
          <a:xfrm>
            <a:off x="685800" y="1524000"/>
            <a:ext cx="7772400" cy="38862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6"/>
          <p:cNvSpPr txBox="1"/>
          <p:nvPr/>
        </p:nvSpPr>
        <p:spPr>
          <a:xfrm>
            <a:off x="8663717" y="200778"/>
            <a:ext cx="43204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0" i="0" lang="en-US" sz="1000" u="none" cap="none" strike="noStrike">
                <a:solidFill>
                  <a:schemeClr val="lt2"/>
                </a:solidFill>
                <a:latin typeface="Arial;"/>
                <a:ea typeface="Arial;"/>
                <a:cs typeface="Arial;"/>
                <a:sym typeface="Arial;"/>
              </a:rPr>
              <a:t>‹#›</a:t>
            </a:fld>
            <a:endParaRPr sz="1000">
              <a:solidFill>
                <a:schemeClr val="lt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csmining.org/cdmc2022/index.php?id=5" TargetMode="External"/><Relationship Id="rId4" Type="http://schemas.openxmlformats.org/officeDocument/2006/relationships/hyperlink" Target="https://www.cisco.com/c/en/us/products/security/advanced-malware-protection/what-is-malware.html" TargetMode="External"/><Relationship Id="rId5" Type="http://schemas.openxmlformats.org/officeDocument/2006/relationships/hyperlink" Target="https://www.kdnuggets.com/2018/06/right-metric-evaluating-machine-learning-models-2.html" TargetMode="External"/><Relationship Id="rId6" Type="http://schemas.openxmlformats.org/officeDocument/2006/relationships/hyperlink" Target="https://neptune.ai/blog/performance-metrics-in-machine-learning-complete-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buse.ch/" TargetMode="Externa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
          <p:cNvPicPr preferRelativeResize="0"/>
          <p:nvPr/>
        </p:nvPicPr>
        <p:blipFill rotWithShape="1">
          <a:blip r:embed="rId3">
            <a:alphaModFix/>
          </a:blip>
          <a:srcRect b="0" l="1858" r="4031" t="0"/>
          <a:stretch/>
        </p:blipFill>
        <p:spPr>
          <a:xfrm>
            <a:off x="0" y="116632"/>
            <a:ext cx="9144000" cy="6578751"/>
          </a:xfrm>
          <a:prstGeom prst="rect">
            <a:avLst/>
          </a:prstGeom>
          <a:noFill/>
          <a:ln>
            <a:noFill/>
          </a:ln>
        </p:spPr>
      </p:pic>
      <p:grpSp>
        <p:nvGrpSpPr>
          <p:cNvPr id="108" name="Google Shape;108;p1"/>
          <p:cNvGrpSpPr/>
          <p:nvPr/>
        </p:nvGrpSpPr>
        <p:grpSpPr>
          <a:xfrm>
            <a:off x="-14941" y="-1866"/>
            <a:ext cx="9173882" cy="6867337"/>
            <a:chOff x="-14941" y="-1866"/>
            <a:chExt cx="9173882" cy="6867337"/>
          </a:xfrm>
        </p:grpSpPr>
        <p:pic>
          <p:nvPicPr>
            <p:cNvPr id="109" name="Google Shape;109;p1"/>
            <p:cNvPicPr preferRelativeResize="0"/>
            <p:nvPr/>
          </p:nvPicPr>
          <p:blipFill rotWithShape="1">
            <a:blip r:embed="rId4">
              <a:alphaModFix/>
            </a:blip>
            <a:srcRect b="0" l="0" r="0" t="0"/>
            <a:stretch/>
          </p:blipFill>
          <p:spPr>
            <a:xfrm>
              <a:off x="-14941" y="6652164"/>
              <a:ext cx="9166412" cy="213307"/>
            </a:xfrm>
            <a:prstGeom prst="rect">
              <a:avLst/>
            </a:prstGeom>
            <a:noFill/>
            <a:ln>
              <a:noFill/>
            </a:ln>
          </p:spPr>
        </p:pic>
        <p:sp>
          <p:nvSpPr>
            <p:cNvPr id="110" name="Google Shape;110;p1"/>
            <p:cNvSpPr/>
            <p:nvPr/>
          </p:nvSpPr>
          <p:spPr>
            <a:xfrm>
              <a:off x="-6643" y="5768214"/>
              <a:ext cx="9165584" cy="886711"/>
            </a:xfrm>
            <a:prstGeom prst="rect">
              <a:avLst/>
            </a:prstGeom>
            <a:solidFill>
              <a:schemeClr val="dk1">
                <a:alpha val="74901"/>
              </a:schemeClr>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uOttawa_HOR_WHITE.png" id="111" name="Google Shape;111;p1"/>
            <p:cNvPicPr preferRelativeResize="0"/>
            <p:nvPr/>
          </p:nvPicPr>
          <p:blipFill rotWithShape="1">
            <a:blip r:embed="rId5">
              <a:alphaModFix/>
            </a:blip>
            <a:srcRect b="0" l="0" r="0" t="0"/>
            <a:stretch/>
          </p:blipFill>
          <p:spPr>
            <a:xfrm>
              <a:off x="7213600" y="5949280"/>
              <a:ext cx="1693389" cy="452922"/>
            </a:xfrm>
            <a:prstGeom prst="rect">
              <a:avLst/>
            </a:prstGeom>
            <a:noFill/>
            <a:ln>
              <a:noFill/>
            </a:ln>
          </p:spPr>
        </p:pic>
        <p:pic>
          <p:nvPicPr>
            <p:cNvPr descr="top.png" id="112" name="Google Shape;112;p1"/>
            <p:cNvPicPr preferRelativeResize="0"/>
            <p:nvPr/>
          </p:nvPicPr>
          <p:blipFill rotWithShape="1">
            <a:blip r:embed="rId6">
              <a:alphaModFix/>
            </a:blip>
            <a:srcRect b="0" l="0" r="0" t="0"/>
            <a:stretch/>
          </p:blipFill>
          <p:spPr>
            <a:xfrm>
              <a:off x="-1" y="-1866"/>
              <a:ext cx="9144002" cy="384305"/>
            </a:xfrm>
            <a:prstGeom prst="rect">
              <a:avLst/>
            </a:prstGeom>
            <a:noFill/>
            <a:ln>
              <a:noFill/>
            </a:ln>
          </p:spPr>
        </p:pic>
      </p:grpSp>
      <p:sp>
        <p:nvSpPr>
          <p:cNvPr id="113" name="Google Shape;113;p1"/>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uOttawa.ca</a:t>
            </a:r>
            <a:endParaRPr b="1" sz="1200">
              <a:solidFill>
                <a:schemeClr val="lt1"/>
              </a:solidFill>
              <a:latin typeface="Arial"/>
              <a:ea typeface="Arial"/>
              <a:cs typeface="Arial"/>
              <a:sym typeface="Arial"/>
            </a:endParaRPr>
          </a:p>
        </p:txBody>
      </p:sp>
      <p:sp>
        <p:nvSpPr>
          <p:cNvPr id="114" name="Google Shape;114;p1"/>
          <p:cNvSpPr/>
          <p:nvPr/>
        </p:nvSpPr>
        <p:spPr>
          <a:xfrm>
            <a:off x="1763688" y="4149080"/>
            <a:ext cx="7380312" cy="321320"/>
          </a:xfrm>
          <a:prstGeom prst="rect">
            <a:avLst/>
          </a:prstGeom>
          <a:solidFill>
            <a:schemeClr val="dk1">
              <a:alpha val="74901"/>
            </a:schemeClr>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
        <p:nvSpPr>
          <p:cNvPr id="115" name="Google Shape;115;p1"/>
          <p:cNvSpPr/>
          <p:nvPr/>
        </p:nvSpPr>
        <p:spPr>
          <a:xfrm>
            <a:off x="1688353" y="4149080"/>
            <a:ext cx="78510" cy="321320"/>
          </a:xfrm>
          <a:prstGeom prst="rect">
            <a:avLst/>
          </a:prstGeom>
          <a:solidFill>
            <a:srgbClr val="8F001A"/>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A69C95"/>
              </a:buClr>
              <a:buSzPts val="2400"/>
              <a:buFont typeface="Times"/>
              <a:buNone/>
            </a:pPr>
            <a:r>
              <a:rPr b="0" i="0" lang="en-US" sz="2400" u="none" cap="none" strike="noStrike">
                <a:solidFill>
                  <a:srgbClr val="A69C95"/>
                </a:solidFill>
                <a:latin typeface="Times"/>
                <a:ea typeface="Times"/>
                <a:cs typeface="Times"/>
                <a:sym typeface="Times"/>
              </a:rPr>
              <a:t> </a:t>
            </a:r>
            <a:endParaRPr b="0" i="0" sz="2400" u="none" cap="none" strike="noStrike">
              <a:solidFill>
                <a:srgbClr val="A69C95"/>
              </a:solidFill>
              <a:latin typeface="Times"/>
              <a:ea typeface="Times"/>
              <a:cs typeface="Times"/>
              <a:sym typeface="Times"/>
            </a:endParaRPr>
          </a:p>
        </p:txBody>
      </p:sp>
      <p:sp>
        <p:nvSpPr>
          <p:cNvPr id="116" name="Google Shape;116;p1"/>
          <p:cNvSpPr/>
          <p:nvPr/>
        </p:nvSpPr>
        <p:spPr>
          <a:xfrm>
            <a:off x="1688352" y="2852936"/>
            <a:ext cx="78511" cy="1224136"/>
          </a:xfrm>
          <a:prstGeom prst="rect">
            <a:avLst/>
          </a:prstGeom>
          <a:solidFill>
            <a:srgbClr val="8F001A"/>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t/>
            </a:r>
            <a:endParaRPr b="0" i="0" sz="2400" u="none" cap="none" strike="noStrike">
              <a:solidFill>
                <a:srgbClr val="A69C95"/>
              </a:solidFill>
              <a:latin typeface="Times"/>
              <a:ea typeface="Times"/>
              <a:cs typeface="Times"/>
              <a:sym typeface="Times"/>
            </a:endParaRPr>
          </a:p>
        </p:txBody>
      </p:sp>
      <p:sp>
        <p:nvSpPr>
          <p:cNvPr id="117" name="Google Shape;117;p1"/>
          <p:cNvSpPr/>
          <p:nvPr/>
        </p:nvSpPr>
        <p:spPr>
          <a:xfrm>
            <a:off x="1763688" y="2852936"/>
            <a:ext cx="7380312" cy="1224136"/>
          </a:xfrm>
          <a:prstGeom prst="rect">
            <a:avLst/>
          </a:prstGeom>
          <a:solidFill>
            <a:schemeClr val="dk1">
              <a:alpha val="74901"/>
            </a:schemeClr>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
        <p:nvSpPr>
          <p:cNvPr id="118" name="Google Shape;118;p1"/>
          <p:cNvSpPr txBox="1"/>
          <p:nvPr/>
        </p:nvSpPr>
        <p:spPr>
          <a:xfrm>
            <a:off x="1872208" y="2852936"/>
            <a:ext cx="71643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b="1" sz="2300">
              <a:solidFill>
                <a:schemeClr val="lt1"/>
              </a:solidFill>
            </a:endParaRPr>
          </a:p>
          <a:p>
            <a:pPr indent="0" lvl="0" marL="0" rtl="0" algn="l">
              <a:spcBef>
                <a:spcPts val="0"/>
              </a:spcBef>
              <a:spcAft>
                <a:spcPts val="0"/>
              </a:spcAft>
              <a:buClr>
                <a:schemeClr val="dk1"/>
              </a:buClr>
              <a:buSzPts val="1100"/>
              <a:buFont typeface="Arial"/>
              <a:buNone/>
            </a:pPr>
            <a:r>
              <a:rPr b="1" lang="en-US" sz="2300">
                <a:solidFill>
                  <a:schemeClr val="lt1"/>
                </a:solidFill>
              </a:rPr>
              <a:t>Machine Learning Based Malware Classification based on API call Histogram</a:t>
            </a:r>
            <a:endParaRPr b="1" sz="2300">
              <a:solidFill>
                <a:schemeClr val="lt1"/>
              </a:solidFill>
            </a:endParaRPr>
          </a:p>
          <a:p>
            <a:pPr indent="0" lvl="0" marL="0" marR="0" rtl="0" algn="l">
              <a:spcBef>
                <a:spcPts val="0"/>
              </a:spcBef>
              <a:spcAft>
                <a:spcPts val="0"/>
              </a:spcAft>
              <a:buNone/>
            </a:pPr>
            <a:r>
              <a:t/>
            </a:r>
            <a:endParaRPr b="1" sz="2300"/>
          </a:p>
        </p:txBody>
      </p:sp>
      <p:sp>
        <p:nvSpPr>
          <p:cNvPr id="119" name="Google Shape;119;p1"/>
          <p:cNvSpPr txBox="1"/>
          <p:nvPr/>
        </p:nvSpPr>
        <p:spPr>
          <a:xfrm>
            <a:off x="1872208" y="3573016"/>
            <a:ext cx="7164288" cy="3600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a:solidFill>
                  <a:schemeClr val="lt1"/>
                </a:solidFill>
              </a:rPr>
              <a:t>Group 7 Final Project Presentation</a:t>
            </a:r>
            <a:endParaRPr sz="1600">
              <a:solidFill>
                <a:schemeClr val="lt1"/>
              </a:solidFill>
              <a:latin typeface="Arial"/>
              <a:ea typeface="Arial"/>
              <a:cs typeface="Arial"/>
              <a:sym typeface="Arial"/>
            </a:endParaRPr>
          </a:p>
        </p:txBody>
      </p:sp>
      <p:sp>
        <p:nvSpPr>
          <p:cNvPr id="120" name="Google Shape;120;p1"/>
          <p:cNvSpPr txBox="1"/>
          <p:nvPr/>
        </p:nvSpPr>
        <p:spPr>
          <a:xfrm>
            <a:off x="1872208" y="4149080"/>
            <a:ext cx="7164300" cy="288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Presented by: </a:t>
            </a:r>
            <a:r>
              <a:rPr lang="en-US" sz="1200">
                <a:solidFill>
                  <a:schemeClr val="lt1"/>
                </a:solidFill>
              </a:rPr>
              <a:t>Abhisht Joshi, Jainam Shah, Harsh Patel and Snehal Bhole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a376ab52f7_0_68"/>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Phase 2</a:t>
            </a:r>
            <a:endParaRPr/>
          </a:p>
        </p:txBody>
      </p:sp>
      <p:sp>
        <p:nvSpPr>
          <p:cNvPr id="186" name="Google Shape;186;g1a376ab52f7_0_68"/>
          <p:cNvSpPr txBox="1"/>
          <p:nvPr>
            <p:ph idx="1" type="body"/>
          </p:nvPr>
        </p:nvSpPr>
        <p:spPr>
          <a:xfrm>
            <a:off x="395525" y="1474300"/>
            <a:ext cx="8522400" cy="5168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pic>
        <p:nvPicPr>
          <p:cNvPr id="187" name="Google Shape;187;g1a376ab52f7_0_68"/>
          <p:cNvPicPr preferRelativeResize="0"/>
          <p:nvPr/>
        </p:nvPicPr>
        <p:blipFill>
          <a:blip r:embed="rId3">
            <a:alphaModFix/>
          </a:blip>
          <a:stretch>
            <a:fillRect/>
          </a:stretch>
        </p:blipFill>
        <p:spPr>
          <a:xfrm>
            <a:off x="395525" y="1208442"/>
            <a:ext cx="9144000" cy="47393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a376ab52f7_0_86"/>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Phase 3</a:t>
            </a:r>
            <a:endParaRPr/>
          </a:p>
        </p:txBody>
      </p:sp>
      <p:sp>
        <p:nvSpPr>
          <p:cNvPr id="194" name="Google Shape;194;g1a376ab52f7_0_86"/>
          <p:cNvSpPr txBox="1"/>
          <p:nvPr>
            <p:ph idx="1" type="body"/>
          </p:nvPr>
        </p:nvSpPr>
        <p:spPr>
          <a:xfrm>
            <a:off x="395536" y="1700808"/>
            <a:ext cx="7772400" cy="3753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sz="2600">
                <a:latin typeface="Times New Roman"/>
                <a:ea typeface="Times New Roman"/>
                <a:cs typeface="Times New Roman"/>
                <a:sym typeface="Times New Roman"/>
              </a:rPr>
              <a:t>Cohen’s Kappa Scores helps us evaluate our model on unlabelled test data.</a:t>
            </a:r>
            <a:endParaRPr sz="2600">
              <a:latin typeface="Times New Roman"/>
              <a:ea typeface="Times New Roman"/>
              <a:cs typeface="Times New Roman"/>
              <a:sym typeface="Times New Roman"/>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pic>
        <p:nvPicPr>
          <p:cNvPr id="195" name="Google Shape;195;g1a376ab52f7_0_86"/>
          <p:cNvPicPr preferRelativeResize="0"/>
          <p:nvPr/>
        </p:nvPicPr>
        <p:blipFill>
          <a:blip r:embed="rId3">
            <a:alphaModFix/>
          </a:blip>
          <a:stretch>
            <a:fillRect/>
          </a:stretch>
        </p:blipFill>
        <p:spPr>
          <a:xfrm>
            <a:off x="1697925" y="2172150"/>
            <a:ext cx="6071149" cy="214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a376ab52f7_2_12"/>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Metrics Selection</a:t>
            </a:r>
            <a:endParaRPr/>
          </a:p>
        </p:txBody>
      </p:sp>
      <p:sp>
        <p:nvSpPr>
          <p:cNvPr id="202" name="Google Shape;202;g1a376ab52f7_2_12"/>
          <p:cNvSpPr txBox="1"/>
          <p:nvPr>
            <p:ph idx="1" type="body"/>
          </p:nvPr>
        </p:nvSpPr>
        <p:spPr>
          <a:xfrm>
            <a:off x="395524" y="1700800"/>
            <a:ext cx="8533200" cy="3753600"/>
          </a:xfrm>
          <a:prstGeom prst="rect">
            <a:avLst/>
          </a:prstGeom>
        </p:spPr>
        <p:txBody>
          <a:bodyPr anchorCtr="0" anchor="t" bIns="45700" lIns="91425" spcFirstLastPara="1" rIns="91425" wrap="square" tIns="45700">
            <a:noAutofit/>
          </a:bodyPr>
          <a:lstStyle/>
          <a:p>
            <a:pPr indent="-393700" lvl="0" marL="457200" rtl="0" algn="just">
              <a:spcBef>
                <a:spcPts val="360"/>
              </a:spcBef>
              <a:spcAft>
                <a:spcPts val="0"/>
              </a:spcAft>
              <a:buSzPts val="2600"/>
              <a:buFont typeface="Times New Roman"/>
              <a:buChar char="•"/>
            </a:pPr>
            <a:r>
              <a:rPr lang="en-US" sz="2600">
                <a:latin typeface="Times New Roman"/>
                <a:ea typeface="Times New Roman"/>
                <a:cs typeface="Times New Roman"/>
                <a:sym typeface="Times New Roman"/>
              </a:rPr>
              <a:t>Classification models produce discrete output, we require a metric that compares discrete classes in some way. Classification Metrics assess a model's performance and indicate how excellent or terrible the classification is.</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US" sz="2600">
                <a:latin typeface="Times New Roman"/>
                <a:ea typeface="Times New Roman"/>
                <a:cs typeface="Times New Roman"/>
                <a:sym typeface="Times New Roman"/>
              </a:rPr>
              <a:t>We have considered </a:t>
            </a:r>
            <a:r>
              <a:rPr b="1" lang="en-US" sz="2600">
                <a:latin typeface="Times New Roman"/>
                <a:ea typeface="Times New Roman"/>
                <a:cs typeface="Times New Roman"/>
                <a:sym typeface="Times New Roman"/>
              </a:rPr>
              <a:t>A</a:t>
            </a:r>
            <a:r>
              <a:rPr b="1" lang="en-US" sz="2600">
                <a:latin typeface="Times New Roman"/>
                <a:ea typeface="Times New Roman"/>
                <a:cs typeface="Times New Roman"/>
                <a:sym typeface="Times New Roman"/>
              </a:rPr>
              <a:t>ccuracy </a:t>
            </a:r>
            <a:r>
              <a:rPr lang="en-US" sz="2600">
                <a:latin typeface="Times New Roman"/>
                <a:ea typeface="Times New Roman"/>
                <a:cs typeface="Times New Roman"/>
                <a:sym typeface="Times New Roman"/>
              </a:rPr>
              <a:t>and </a:t>
            </a:r>
            <a:r>
              <a:rPr b="1" lang="en-US" sz="2600">
                <a:latin typeface="Times New Roman"/>
                <a:ea typeface="Times New Roman"/>
                <a:cs typeface="Times New Roman"/>
                <a:sym typeface="Times New Roman"/>
              </a:rPr>
              <a:t>F1 Score</a:t>
            </a:r>
            <a:r>
              <a:rPr lang="en-US" sz="2600">
                <a:latin typeface="Times New Roman"/>
                <a:ea typeface="Times New Roman"/>
                <a:cs typeface="Times New Roman"/>
                <a:sym typeface="Times New Roman"/>
              </a:rPr>
              <a:t> as a metric to compare the results of models since our dataset is balanced.</a:t>
            </a:r>
            <a:endParaRPr sz="2600">
              <a:latin typeface="Times New Roman"/>
              <a:ea typeface="Times New Roman"/>
              <a:cs typeface="Times New Roman"/>
              <a:sym typeface="Times New Roman"/>
            </a:endParaRPr>
          </a:p>
          <a:p>
            <a:pPr indent="0" lvl="0" marL="0" rtl="0" algn="l">
              <a:spcBef>
                <a:spcPts val="360"/>
              </a:spcBef>
              <a:spcAft>
                <a:spcPts val="0"/>
              </a:spcAft>
              <a:buNone/>
            </a:pPr>
            <a:r>
              <a:t/>
            </a:r>
            <a:endParaRPr sz="2600">
              <a:latin typeface="Times New Roman"/>
              <a:ea typeface="Times New Roman"/>
              <a:cs typeface="Times New Roman"/>
              <a:sym typeface="Times New Roman"/>
            </a:endParaRPr>
          </a:p>
          <a:p>
            <a:pPr indent="0" lvl="0" marL="0" rtl="0" algn="l">
              <a:spcBef>
                <a:spcPts val="360"/>
              </a:spcBef>
              <a:spcAft>
                <a:spcPts val="0"/>
              </a:spcAft>
              <a:buNone/>
            </a:pPr>
            <a:r>
              <a:t/>
            </a:r>
            <a:endParaRPr sz="2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a376ab52f7_0_74"/>
          <p:cNvSpPr txBox="1"/>
          <p:nvPr>
            <p:ph type="title"/>
          </p:nvPr>
        </p:nvSpPr>
        <p:spPr>
          <a:xfrm>
            <a:off x="412750" y="498121"/>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a:t>
            </a:r>
            <a:endParaRPr/>
          </a:p>
        </p:txBody>
      </p:sp>
      <p:graphicFrame>
        <p:nvGraphicFramePr>
          <p:cNvPr id="209" name="Google Shape;209;g1a376ab52f7_0_74"/>
          <p:cNvGraphicFramePr/>
          <p:nvPr/>
        </p:nvGraphicFramePr>
        <p:xfrm>
          <a:off x="412750" y="1362135"/>
          <a:ext cx="3000000" cy="3000000"/>
        </p:xfrm>
        <a:graphic>
          <a:graphicData uri="http://schemas.openxmlformats.org/drawingml/2006/table">
            <a:tbl>
              <a:tblPr>
                <a:noFill/>
                <a:tableStyleId>{C30C7FBB-AE4F-4E97-948A-E71BD9077EEA}</a:tableStyleId>
              </a:tblPr>
              <a:tblGrid>
                <a:gridCol w="1668275"/>
                <a:gridCol w="1635875"/>
                <a:gridCol w="1652075"/>
                <a:gridCol w="1652075"/>
                <a:gridCol w="1652075"/>
              </a:tblGrid>
              <a:tr h="1249650">
                <a:tc>
                  <a:txBody>
                    <a:bodyPr/>
                    <a:lstStyle/>
                    <a:p>
                      <a:pPr indent="0" lvl="0" marL="457200" rtl="0" algn="l">
                        <a:spcBef>
                          <a:spcPts val="0"/>
                        </a:spcBef>
                        <a:spcAft>
                          <a:spcPts val="0"/>
                        </a:spcAft>
                        <a:buNone/>
                      </a:pPr>
                      <a:r>
                        <a:rPr b="1" lang="en-US" sz="1700"/>
                        <a:t>      </a:t>
                      </a:r>
                      <a:r>
                        <a:rPr b="1" lang="en-US" sz="1700"/>
                        <a:t>Models</a:t>
                      </a:r>
                      <a:endParaRPr b="1" sz="1700"/>
                    </a:p>
                  </a:txBody>
                  <a:tcPr marT="91425" marB="91425" marR="91425" marL="91425"/>
                </a:tc>
                <a:tc>
                  <a:txBody>
                    <a:bodyPr/>
                    <a:lstStyle/>
                    <a:p>
                      <a:pPr indent="0" lvl="0" marL="0" rtl="0" algn="ctr">
                        <a:spcBef>
                          <a:spcPts val="0"/>
                        </a:spcBef>
                        <a:spcAft>
                          <a:spcPts val="0"/>
                        </a:spcAft>
                        <a:buNone/>
                      </a:pPr>
                      <a:r>
                        <a:rPr b="1" lang="en-US" sz="1700"/>
                        <a:t>Accuracy</a:t>
                      </a:r>
                      <a:endParaRPr b="1" sz="1700"/>
                    </a:p>
                  </a:txBody>
                  <a:tcPr marT="91425" marB="91425" marR="91425" marL="91425"/>
                </a:tc>
                <a:tc>
                  <a:txBody>
                    <a:bodyPr/>
                    <a:lstStyle/>
                    <a:p>
                      <a:pPr indent="0" lvl="0" marL="0" rtl="0" algn="ctr">
                        <a:spcBef>
                          <a:spcPts val="0"/>
                        </a:spcBef>
                        <a:spcAft>
                          <a:spcPts val="0"/>
                        </a:spcAft>
                        <a:buNone/>
                      </a:pPr>
                      <a:r>
                        <a:rPr b="1" lang="en-US" sz="1700"/>
                        <a:t>F1-Score</a:t>
                      </a:r>
                      <a:endParaRPr b="1" sz="1700"/>
                    </a:p>
                  </a:txBody>
                  <a:tcPr marT="91425" marB="91425" marR="91425" marL="91425"/>
                </a:tc>
                <a:tc>
                  <a:txBody>
                    <a:bodyPr/>
                    <a:lstStyle/>
                    <a:p>
                      <a:pPr indent="0" lvl="0" marL="0" rtl="0" algn="ctr">
                        <a:spcBef>
                          <a:spcPts val="0"/>
                        </a:spcBef>
                        <a:spcAft>
                          <a:spcPts val="0"/>
                        </a:spcAft>
                        <a:buNone/>
                      </a:pPr>
                      <a:r>
                        <a:rPr b="1" lang="en-US" sz="1700"/>
                        <a:t>Precision</a:t>
                      </a:r>
                      <a:endParaRPr b="1" sz="1700"/>
                    </a:p>
                  </a:txBody>
                  <a:tcPr marT="91425" marB="91425" marR="91425" marL="91425"/>
                </a:tc>
                <a:tc>
                  <a:txBody>
                    <a:bodyPr/>
                    <a:lstStyle/>
                    <a:p>
                      <a:pPr indent="0" lvl="0" marL="0" rtl="0" algn="ctr">
                        <a:spcBef>
                          <a:spcPts val="0"/>
                        </a:spcBef>
                        <a:spcAft>
                          <a:spcPts val="0"/>
                        </a:spcAft>
                        <a:buNone/>
                      </a:pPr>
                      <a:r>
                        <a:rPr b="1" lang="en-US" sz="1700"/>
                        <a:t>Recall</a:t>
                      </a:r>
                      <a:endParaRPr b="1" sz="1700"/>
                    </a:p>
                  </a:txBody>
                  <a:tcPr marT="91425" marB="91425" marR="91425" marL="91425"/>
                </a:tc>
              </a:tr>
              <a:tr h="609575">
                <a:tc>
                  <a:txBody>
                    <a:bodyPr/>
                    <a:lstStyle/>
                    <a:p>
                      <a:pPr indent="0" lvl="0" marL="0" rtl="0" algn="ctr">
                        <a:spcBef>
                          <a:spcPts val="0"/>
                        </a:spcBef>
                        <a:spcAft>
                          <a:spcPts val="0"/>
                        </a:spcAft>
                        <a:buNone/>
                      </a:pPr>
                      <a:r>
                        <a:rPr b="1" lang="en-US" sz="1700"/>
                        <a:t>Decision Tree (Baseline)</a:t>
                      </a:r>
                      <a:endParaRPr b="1" sz="1700"/>
                    </a:p>
                  </a:txBody>
                  <a:tcPr marT="91425" marB="91425" marR="91425" marL="91425"/>
                </a:tc>
                <a:tc>
                  <a:txBody>
                    <a:bodyPr/>
                    <a:lstStyle/>
                    <a:p>
                      <a:pPr indent="0" lvl="0" marL="0" rtl="0" algn="ctr">
                        <a:spcBef>
                          <a:spcPts val="0"/>
                        </a:spcBef>
                        <a:spcAft>
                          <a:spcPts val="0"/>
                        </a:spcAft>
                        <a:buNone/>
                      </a:pPr>
                      <a:r>
                        <a:rPr lang="en-US" sz="1700"/>
                        <a:t>97.20</a:t>
                      </a:r>
                      <a:endParaRPr sz="1700"/>
                    </a:p>
                  </a:txBody>
                  <a:tcPr marT="91425" marB="91425" marR="91425" marL="91425"/>
                </a:tc>
                <a:tc>
                  <a:txBody>
                    <a:bodyPr/>
                    <a:lstStyle/>
                    <a:p>
                      <a:pPr indent="0" lvl="0" marL="0" rtl="0" algn="ctr">
                        <a:spcBef>
                          <a:spcPts val="0"/>
                        </a:spcBef>
                        <a:spcAft>
                          <a:spcPts val="0"/>
                        </a:spcAft>
                        <a:buNone/>
                      </a:pPr>
                      <a:r>
                        <a:rPr lang="en-US" sz="1700"/>
                        <a:t>96.32</a:t>
                      </a:r>
                      <a:endParaRPr sz="1700"/>
                    </a:p>
                  </a:txBody>
                  <a:tcPr marT="91425" marB="91425" marR="91425" marL="91425"/>
                </a:tc>
                <a:tc>
                  <a:txBody>
                    <a:bodyPr/>
                    <a:lstStyle/>
                    <a:p>
                      <a:pPr indent="0" lvl="0" marL="0" rtl="0" algn="ctr">
                        <a:spcBef>
                          <a:spcPts val="0"/>
                        </a:spcBef>
                        <a:spcAft>
                          <a:spcPts val="0"/>
                        </a:spcAft>
                        <a:buNone/>
                      </a:pPr>
                      <a:r>
                        <a:rPr lang="en-US" sz="1700"/>
                        <a:t>96.02</a:t>
                      </a:r>
                      <a:endParaRPr sz="1700"/>
                    </a:p>
                  </a:txBody>
                  <a:tcPr marT="91425" marB="91425" marR="91425" marL="91425"/>
                </a:tc>
                <a:tc>
                  <a:txBody>
                    <a:bodyPr/>
                    <a:lstStyle/>
                    <a:p>
                      <a:pPr indent="0" lvl="0" marL="0" rtl="0" algn="ctr">
                        <a:spcBef>
                          <a:spcPts val="0"/>
                        </a:spcBef>
                        <a:spcAft>
                          <a:spcPts val="0"/>
                        </a:spcAft>
                        <a:buNone/>
                      </a:pPr>
                      <a:r>
                        <a:rPr lang="en-US" sz="1700"/>
                        <a:t>96.99</a:t>
                      </a:r>
                      <a:endParaRPr sz="1700"/>
                    </a:p>
                  </a:txBody>
                  <a:tcPr marT="91425" marB="91425" marR="91425" marL="91425"/>
                </a:tc>
              </a:tr>
              <a:tr h="1036300">
                <a:tc>
                  <a:txBody>
                    <a:bodyPr/>
                    <a:lstStyle/>
                    <a:p>
                      <a:pPr indent="0" lvl="0" marL="0" rtl="0" algn="ctr">
                        <a:spcBef>
                          <a:spcPts val="0"/>
                        </a:spcBef>
                        <a:spcAft>
                          <a:spcPts val="0"/>
                        </a:spcAft>
                        <a:buNone/>
                      </a:pPr>
                      <a:r>
                        <a:rPr b="1" lang="en-US" sz="1700"/>
                        <a:t>Random Forest Classifier</a:t>
                      </a:r>
                      <a:endParaRPr b="1" sz="1700"/>
                    </a:p>
                  </a:txBody>
                  <a:tcPr marT="91425" marB="91425" marR="91425" marL="91425"/>
                </a:tc>
                <a:tc>
                  <a:txBody>
                    <a:bodyPr/>
                    <a:lstStyle/>
                    <a:p>
                      <a:pPr indent="0" lvl="0" marL="0" rtl="0" algn="ctr">
                        <a:spcBef>
                          <a:spcPts val="0"/>
                        </a:spcBef>
                        <a:spcAft>
                          <a:spcPts val="0"/>
                        </a:spcAft>
                        <a:buNone/>
                      </a:pPr>
                      <a:r>
                        <a:rPr lang="en-US" sz="1700"/>
                        <a:t>97.77</a:t>
                      </a:r>
                      <a:endParaRPr sz="1700"/>
                    </a:p>
                  </a:txBody>
                  <a:tcPr marT="91425" marB="91425" marR="91425" marL="91425"/>
                </a:tc>
                <a:tc>
                  <a:txBody>
                    <a:bodyPr/>
                    <a:lstStyle/>
                    <a:p>
                      <a:pPr indent="0" lvl="0" marL="0" rtl="0" algn="ctr">
                        <a:spcBef>
                          <a:spcPts val="0"/>
                        </a:spcBef>
                        <a:spcAft>
                          <a:spcPts val="0"/>
                        </a:spcAft>
                        <a:buNone/>
                      </a:pPr>
                      <a:r>
                        <a:rPr lang="en-US" sz="1700"/>
                        <a:t>97.33</a:t>
                      </a:r>
                      <a:endParaRPr sz="1700"/>
                    </a:p>
                  </a:txBody>
                  <a:tcPr marT="91425" marB="91425" marR="91425" marL="91425"/>
                </a:tc>
                <a:tc>
                  <a:txBody>
                    <a:bodyPr/>
                    <a:lstStyle/>
                    <a:p>
                      <a:pPr indent="0" lvl="0" marL="0" rtl="0" algn="ctr">
                        <a:spcBef>
                          <a:spcPts val="0"/>
                        </a:spcBef>
                        <a:spcAft>
                          <a:spcPts val="0"/>
                        </a:spcAft>
                        <a:buNone/>
                      </a:pPr>
                      <a:r>
                        <a:rPr lang="en-US" sz="1700"/>
                        <a:t>97.37</a:t>
                      </a:r>
                      <a:endParaRPr sz="1700"/>
                    </a:p>
                  </a:txBody>
                  <a:tcPr marT="91425" marB="91425" marR="91425" marL="91425"/>
                </a:tc>
                <a:tc>
                  <a:txBody>
                    <a:bodyPr/>
                    <a:lstStyle/>
                    <a:p>
                      <a:pPr indent="0" lvl="0" marL="0" rtl="0" algn="ctr">
                        <a:spcBef>
                          <a:spcPts val="0"/>
                        </a:spcBef>
                        <a:spcAft>
                          <a:spcPts val="0"/>
                        </a:spcAft>
                        <a:buNone/>
                      </a:pPr>
                      <a:r>
                        <a:rPr lang="en-US" sz="1700"/>
                        <a:t>97.64</a:t>
                      </a:r>
                      <a:endParaRPr sz="1700"/>
                    </a:p>
                  </a:txBody>
                  <a:tcPr marT="91425" marB="91425" marR="91425" marL="91425"/>
                </a:tc>
              </a:tr>
              <a:tr h="604275">
                <a:tc>
                  <a:txBody>
                    <a:bodyPr/>
                    <a:lstStyle/>
                    <a:p>
                      <a:pPr indent="0" lvl="0" marL="0" rtl="0" algn="ctr">
                        <a:spcBef>
                          <a:spcPts val="0"/>
                        </a:spcBef>
                        <a:spcAft>
                          <a:spcPts val="0"/>
                        </a:spcAft>
                        <a:buNone/>
                      </a:pPr>
                      <a:r>
                        <a:rPr b="1" lang="en-US" sz="1700"/>
                        <a:t>MLP</a:t>
                      </a:r>
                      <a:endParaRPr b="1" sz="1700"/>
                    </a:p>
                  </a:txBody>
                  <a:tcPr marT="91425" marB="91425" marR="91425" marL="91425"/>
                </a:tc>
                <a:tc>
                  <a:txBody>
                    <a:bodyPr/>
                    <a:lstStyle/>
                    <a:p>
                      <a:pPr indent="0" lvl="0" marL="0" rtl="0" algn="ctr">
                        <a:spcBef>
                          <a:spcPts val="0"/>
                        </a:spcBef>
                        <a:spcAft>
                          <a:spcPts val="0"/>
                        </a:spcAft>
                        <a:buNone/>
                      </a:pPr>
                      <a:r>
                        <a:rPr lang="en-US" sz="1700"/>
                        <a:t>97.21</a:t>
                      </a:r>
                      <a:endParaRPr sz="1700"/>
                    </a:p>
                  </a:txBody>
                  <a:tcPr marT="91425" marB="91425" marR="91425" marL="91425"/>
                </a:tc>
                <a:tc>
                  <a:txBody>
                    <a:bodyPr/>
                    <a:lstStyle/>
                    <a:p>
                      <a:pPr indent="0" lvl="0" marL="0" rtl="0" algn="ctr">
                        <a:spcBef>
                          <a:spcPts val="0"/>
                        </a:spcBef>
                        <a:spcAft>
                          <a:spcPts val="0"/>
                        </a:spcAft>
                        <a:buNone/>
                      </a:pPr>
                      <a:r>
                        <a:rPr lang="en-US" sz="1700"/>
                        <a:t>96.67</a:t>
                      </a:r>
                      <a:endParaRPr sz="1700"/>
                    </a:p>
                  </a:txBody>
                  <a:tcPr marT="91425" marB="91425" marR="91425" marL="91425"/>
                </a:tc>
                <a:tc>
                  <a:txBody>
                    <a:bodyPr/>
                    <a:lstStyle/>
                    <a:p>
                      <a:pPr indent="0" lvl="0" marL="0" rtl="0" algn="ctr">
                        <a:spcBef>
                          <a:spcPts val="0"/>
                        </a:spcBef>
                        <a:spcAft>
                          <a:spcPts val="0"/>
                        </a:spcAft>
                        <a:buNone/>
                      </a:pPr>
                      <a:r>
                        <a:rPr lang="en-US" sz="1700"/>
                        <a:t>96.59</a:t>
                      </a:r>
                      <a:endParaRPr sz="1700"/>
                    </a:p>
                  </a:txBody>
                  <a:tcPr marT="91425" marB="91425" marR="91425" marL="91425"/>
                </a:tc>
                <a:tc>
                  <a:txBody>
                    <a:bodyPr/>
                    <a:lstStyle/>
                    <a:p>
                      <a:pPr indent="0" lvl="0" marL="0" rtl="0" algn="ctr">
                        <a:spcBef>
                          <a:spcPts val="0"/>
                        </a:spcBef>
                        <a:spcAft>
                          <a:spcPts val="0"/>
                        </a:spcAft>
                        <a:buNone/>
                      </a:pPr>
                      <a:r>
                        <a:rPr lang="en-US" sz="1700"/>
                        <a:t>97.22</a:t>
                      </a:r>
                      <a:endParaRPr sz="1700"/>
                    </a:p>
                  </a:txBody>
                  <a:tcPr marT="91425" marB="91425" marR="91425" marL="91425"/>
                </a:tc>
              </a:tr>
              <a:tr h="604275">
                <a:tc>
                  <a:txBody>
                    <a:bodyPr/>
                    <a:lstStyle/>
                    <a:p>
                      <a:pPr indent="0" lvl="0" marL="0" rtl="0" algn="ctr">
                        <a:spcBef>
                          <a:spcPts val="0"/>
                        </a:spcBef>
                        <a:spcAft>
                          <a:spcPts val="0"/>
                        </a:spcAft>
                        <a:buNone/>
                      </a:pPr>
                      <a:r>
                        <a:rPr b="1" lang="en-US" sz="1700"/>
                        <a:t>SVM(SVC)</a:t>
                      </a:r>
                      <a:endParaRPr b="1" sz="1700"/>
                    </a:p>
                  </a:txBody>
                  <a:tcPr marT="91425" marB="91425" marR="91425" marL="91425"/>
                </a:tc>
                <a:tc>
                  <a:txBody>
                    <a:bodyPr/>
                    <a:lstStyle/>
                    <a:p>
                      <a:pPr indent="0" lvl="0" marL="0" rtl="0" algn="ctr">
                        <a:spcBef>
                          <a:spcPts val="0"/>
                        </a:spcBef>
                        <a:spcAft>
                          <a:spcPts val="0"/>
                        </a:spcAft>
                        <a:buNone/>
                      </a:pPr>
                      <a:r>
                        <a:rPr lang="en-US" sz="1700"/>
                        <a:t>97.77</a:t>
                      </a:r>
                      <a:endParaRPr sz="1700"/>
                    </a:p>
                  </a:txBody>
                  <a:tcPr marT="91425" marB="91425" marR="91425" marL="91425"/>
                </a:tc>
                <a:tc>
                  <a:txBody>
                    <a:bodyPr/>
                    <a:lstStyle/>
                    <a:p>
                      <a:pPr indent="0" lvl="0" marL="0" rtl="0" algn="ctr">
                        <a:spcBef>
                          <a:spcPts val="0"/>
                        </a:spcBef>
                        <a:spcAft>
                          <a:spcPts val="0"/>
                        </a:spcAft>
                        <a:buNone/>
                      </a:pPr>
                      <a:r>
                        <a:rPr lang="en-US" sz="1700"/>
                        <a:t>97.42</a:t>
                      </a:r>
                      <a:endParaRPr sz="1700"/>
                    </a:p>
                  </a:txBody>
                  <a:tcPr marT="91425" marB="91425" marR="91425" marL="91425"/>
                </a:tc>
                <a:tc>
                  <a:txBody>
                    <a:bodyPr/>
                    <a:lstStyle/>
                    <a:p>
                      <a:pPr indent="0" lvl="0" marL="0" rtl="0" algn="ctr">
                        <a:spcBef>
                          <a:spcPts val="0"/>
                        </a:spcBef>
                        <a:spcAft>
                          <a:spcPts val="0"/>
                        </a:spcAft>
                        <a:buNone/>
                      </a:pPr>
                      <a:r>
                        <a:rPr lang="en-US" sz="1700"/>
                        <a:t>97.34</a:t>
                      </a:r>
                      <a:endParaRPr sz="1700"/>
                    </a:p>
                  </a:txBody>
                  <a:tcPr marT="91425" marB="91425" marR="91425" marL="91425"/>
                </a:tc>
                <a:tc>
                  <a:txBody>
                    <a:bodyPr/>
                    <a:lstStyle/>
                    <a:p>
                      <a:pPr indent="0" lvl="0" marL="0" rtl="0" algn="ctr">
                        <a:spcBef>
                          <a:spcPts val="0"/>
                        </a:spcBef>
                        <a:spcAft>
                          <a:spcPts val="0"/>
                        </a:spcAft>
                        <a:buNone/>
                      </a:pPr>
                      <a:r>
                        <a:rPr lang="en-US" sz="1700"/>
                        <a:t>97.88</a:t>
                      </a:r>
                      <a:endParaRPr sz="1700"/>
                    </a:p>
                  </a:txBody>
                  <a:tcPr marT="91425" marB="91425" marR="91425" marL="91425"/>
                </a:tc>
              </a:tr>
              <a:tr h="609575">
                <a:tc>
                  <a:txBody>
                    <a:bodyPr/>
                    <a:lstStyle/>
                    <a:p>
                      <a:pPr indent="0" lvl="0" marL="0" rtl="0" algn="ctr">
                        <a:spcBef>
                          <a:spcPts val="0"/>
                        </a:spcBef>
                        <a:spcAft>
                          <a:spcPts val="0"/>
                        </a:spcAft>
                        <a:buNone/>
                      </a:pPr>
                      <a:r>
                        <a:rPr b="1" lang="en-US" sz="1700"/>
                        <a:t>Cat-Boost</a:t>
                      </a:r>
                      <a:endParaRPr b="1" sz="1700"/>
                    </a:p>
                  </a:txBody>
                  <a:tcPr marT="91425" marB="91425" marR="91425" marL="91425"/>
                </a:tc>
                <a:tc>
                  <a:txBody>
                    <a:bodyPr/>
                    <a:lstStyle/>
                    <a:p>
                      <a:pPr indent="0" lvl="0" marL="0" rtl="0" algn="ctr">
                        <a:spcBef>
                          <a:spcPts val="0"/>
                        </a:spcBef>
                        <a:spcAft>
                          <a:spcPts val="0"/>
                        </a:spcAft>
                        <a:buNone/>
                      </a:pPr>
                      <a:r>
                        <a:rPr lang="en-US" sz="1700"/>
                        <a:t>97.02</a:t>
                      </a:r>
                      <a:endParaRPr sz="1700"/>
                    </a:p>
                  </a:txBody>
                  <a:tcPr marT="91425" marB="91425" marR="91425" marL="91425"/>
                </a:tc>
                <a:tc>
                  <a:txBody>
                    <a:bodyPr/>
                    <a:lstStyle/>
                    <a:p>
                      <a:pPr indent="0" lvl="0" marL="0" rtl="0" algn="ctr">
                        <a:spcBef>
                          <a:spcPts val="0"/>
                        </a:spcBef>
                        <a:spcAft>
                          <a:spcPts val="0"/>
                        </a:spcAft>
                        <a:buNone/>
                      </a:pPr>
                      <a:r>
                        <a:rPr lang="en-US" sz="1700"/>
                        <a:t>96.77</a:t>
                      </a:r>
                      <a:endParaRPr sz="1700"/>
                    </a:p>
                  </a:txBody>
                  <a:tcPr marT="91425" marB="91425" marR="91425" marL="91425"/>
                </a:tc>
                <a:tc>
                  <a:txBody>
                    <a:bodyPr/>
                    <a:lstStyle/>
                    <a:p>
                      <a:pPr indent="0" lvl="0" marL="0" rtl="0" algn="ctr">
                        <a:spcBef>
                          <a:spcPts val="0"/>
                        </a:spcBef>
                        <a:spcAft>
                          <a:spcPts val="0"/>
                        </a:spcAft>
                        <a:buNone/>
                      </a:pPr>
                      <a:r>
                        <a:rPr lang="en-US" sz="1700"/>
                        <a:t>96.67</a:t>
                      </a:r>
                      <a:endParaRPr sz="1700"/>
                    </a:p>
                  </a:txBody>
                  <a:tcPr marT="91425" marB="91425" marR="91425" marL="91425"/>
                </a:tc>
                <a:tc>
                  <a:txBody>
                    <a:bodyPr/>
                    <a:lstStyle/>
                    <a:p>
                      <a:pPr indent="0" lvl="0" marL="0" rtl="0" algn="ctr">
                        <a:spcBef>
                          <a:spcPts val="0"/>
                        </a:spcBef>
                        <a:spcAft>
                          <a:spcPts val="0"/>
                        </a:spcAft>
                        <a:buNone/>
                      </a:pPr>
                      <a:r>
                        <a:rPr lang="en-US" sz="1700"/>
                        <a:t>97.08</a:t>
                      </a:r>
                      <a:endParaRPr sz="17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a376ab52f7_5_0"/>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Confusion Matrix</a:t>
            </a:r>
            <a:endParaRPr/>
          </a:p>
        </p:txBody>
      </p:sp>
      <p:pic>
        <p:nvPicPr>
          <p:cNvPr id="216" name="Google Shape;216;g1a376ab52f7_5_0"/>
          <p:cNvPicPr preferRelativeResize="0"/>
          <p:nvPr/>
        </p:nvPicPr>
        <p:blipFill>
          <a:blip r:embed="rId3">
            <a:alphaModFix/>
          </a:blip>
          <a:stretch>
            <a:fillRect/>
          </a:stretch>
        </p:blipFill>
        <p:spPr>
          <a:xfrm>
            <a:off x="152400" y="1709100"/>
            <a:ext cx="4051961" cy="3326075"/>
          </a:xfrm>
          <a:prstGeom prst="rect">
            <a:avLst/>
          </a:prstGeom>
          <a:noFill/>
          <a:ln>
            <a:noFill/>
          </a:ln>
        </p:spPr>
      </p:pic>
      <p:sp>
        <p:nvSpPr>
          <p:cNvPr id="217" name="Google Shape;217;g1a376ab52f7_5_0"/>
          <p:cNvSpPr txBox="1"/>
          <p:nvPr/>
        </p:nvSpPr>
        <p:spPr>
          <a:xfrm>
            <a:off x="1424600" y="5035175"/>
            <a:ext cx="125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MLP</a:t>
            </a:r>
            <a:endParaRPr b="1"/>
          </a:p>
        </p:txBody>
      </p:sp>
      <p:pic>
        <p:nvPicPr>
          <p:cNvPr id="218" name="Google Shape;218;g1a376ab52f7_5_0"/>
          <p:cNvPicPr preferRelativeResize="0"/>
          <p:nvPr/>
        </p:nvPicPr>
        <p:blipFill>
          <a:blip r:embed="rId4">
            <a:alphaModFix/>
          </a:blip>
          <a:stretch>
            <a:fillRect/>
          </a:stretch>
        </p:blipFill>
        <p:spPr>
          <a:xfrm>
            <a:off x="4732025" y="1709099"/>
            <a:ext cx="3852050" cy="3011975"/>
          </a:xfrm>
          <a:prstGeom prst="rect">
            <a:avLst/>
          </a:prstGeom>
          <a:noFill/>
          <a:ln>
            <a:noFill/>
          </a:ln>
        </p:spPr>
      </p:pic>
      <p:sp>
        <p:nvSpPr>
          <p:cNvPr id="219" name="Google Shape;219;g1a376ab52f7_5_0"/>
          <p:cNvSpPr txBox="1"/>
          <p:nvPr/>
        </p:nvSpPr>
        <p:spPr>
          <a:xfrm>
            <a:off x="6163975" y="5035175"/>
            <a:ext cx="12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CatBoost</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a376ab52f7_4_2"/>
          <p:cNvSpPr txBox="1"/>
          <p:nvPr>
            <p:ph type="title"/>
          </p:nvPr>
        </p:nvSpPr>
        <p:spPr>
          <a:xfrm>
            <a:off x="412750" y="692700"/>
            <a:ext cx="7774500" cy="526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Confusion Matrix</a:t>
            </a:r>
            <a:endParaRPr/>
          </a:p>
        </p:txBody>
      </p:sp>
      <p:sp>
        <p:nvSpPr>
          <p:cNvPr id="226" name="Google Shape;226;g1a376ab52f7_4_2"/>
          <p:cNvSpPr txBox="1"/>
          <p:nvPr/>
        </p:nvSpPr>
        <p:spPr>
          <a:xfrm>
            <a:off x="1804913" y="5288575"/>
            <a:ext cx="72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SVM</a:t>
            </a:r>
            <a:endParaRPr b="1"/>
          </a:p>
          <a:p>
            <a:pPr indent="0" lvl="0" marL="0" rtl="0" algn="l">
              <a:spcBef>
                <a:spcPts val="0"/>
              </a:spcBef>
              <a:spcAft>
                <a:spcPts val="0"/>
              </a:spcAft>
              <a:buNone/>
            </a:pPr>
            <a:r>
              <a:t/>
            </a:r>
            <a:endParaRPr b="1"/>
          </a:p>
        </p:txBody>
      </p:sp>
      <p:pic>
        <p:nvPicPr>
          <p:cNvPr id="227" name="Google Shape;227;g1a376ab52f7_4_2"/>
          <p:cNvPicPr preferRelativeResize="0"/>
          <p:nvPr/>
        </p:nvPicPr>
        <p:blipFill>
          <a:blip r:embed="rId3">
            <a:alphaModFix/>
          </a:blip>
          <a:stretch>
            <a:fillRect/>
          </a:stretch>
        </p:blipFill>
        <p:spPr>
          <a:xfrm>
            <a:off x="209800" y="1851988"/>
            <a:ext cx="3919264" cy="3154025"/>
          </a:xfrm>
          <a:prstGeom prst="rect">
            <a:avLst/>
          </a:prstGeom>
          <a:noFill/>
          <a:ln>
            <a:noFill/>
          </a:ln>
        </p:spPr>
      </p:pic>
      <p:pic>
        <p:nvPicPr>
          <p:cNvPr id="228" name="Google Shape;228;g1a376ab52f7_4_2"/>
          <p:cNvPicPr preferRelativeResize="0"/>
          <p:nvPr/>
        </p:nvPicPr>
        <p:blipFill>
          <a:blip r:embed="rId4">
            <a:alphaModFix/>
          </a:blip>
          <a:stretch>
            <a:fillRect/>
          </a:stretch>
        </p:blipFill>
        <p:spPr>
          <a:xfrm>
            <a:off x="4706601" y="1851999"/>
            <a:ext cx="3919275" cy="3219031"/>
          </a:xfrm>
          <a:prstGeom prst="rect">
            <a:avLst/>
          </a:prstGeom>
          <a:noFill/>
          <a:ln>
            <a:noFill/>
          </a:ln>
        </p:spPr>
      </p:pic>
      <p:sp>
        <p:nvSpPr>
          <p:cNvPr id="229" name="Google Shape;229;g1a376ab52f7_4_2"/>
          <p:cNvSpPr txBox="1"/>
          <p:nvPr/>
        </p:nvSpPr>
        <p:spPr>
          <a:xfrm>
            <a:off x="5913800" y="5168300"/>
            <a:ext cx="16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Random Forest</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a376ab52f7_0_102"/>
          <p:cNvSpPr txBox="1"/>
          <p:nvPr>
            <p:ph type="title"/>
          </p:nvPr>
        </p:nvSpPr>
        <p:spPr>
          <a:xfrm>
            <a:off x="412750" y="692699"/>
            <a:ext cx="7389600" cy="59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5 Fold Cross Validation Result</a:t>
            </a:r>
            <a:endParaRPr/>
          </a:p>
        </p:txBody>
      </p:sp>
      <p:pic>
        <p:nvPicPr>
          <p:cNvPr id="236" name="Google Shape;236;g1a376ab52f7_0_102"/>
          <p:cNvPicPr preferRelativeResize="0"/>
          <p:nvPr/>
        </p:nvPicPr>
        <p:blipFill>
          <a:blip r:embed="rId3">
            <a:alphaModFix/>
          </a:blip>
          <a:stretch>
            <a:fillRect/>
          </a:stretch>
        </p:blipFill>
        <p:spPr>
          <a:xfrm>
            <a:off x="82825" y="1689150"/>
            <a:ext cx="9144003" cy="4572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a376ab52f7_0_123"/>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Cohen’s Kappa Score</a:t>
            </a:r>
            <a:endParaRPr/>
          </a:p>
        </p:txBody>
      </p:sp>
      <p:sp>
        <p:nvSpPr>
          <p:cNvPr id="243" name="Google Shape;243;g1a376ab52f7_0_123"/>
          <p:cNvSpPr txBox="1"/>
          <p:nvPr>
            <p:ph idx="1" type="body"/>
          </p:nvPr>
        </p:nvSpPr>
        <p:spPr>
          <a:xfrm>
            <a:off x="395536" y="1700808"/>
            <a:ext cx="7772400" cy="3753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500">
                <a:latin typeface="Times New Roman"/>
                <a:ea typeface="Times New Roman"/>
                <a:cs typeface="Times New Roman"/>
                <a:sym typeface="Times New Roman"/>
              </a:rPr>
              <a:t>Kappa Score : </a:t>
            </a:r>
            <a:r>
              <a:rPr b="1" lang="en-US" sz="2500">
                <a:latin typeface="Times New Roman"/>
                <a:ea typeface="Times New Roman"/>
                <a:cs typeface="Times New Roman"/>
                <a:sym typeface="Times New Roman"/>
              </a:rPr>
              <a:t>0.97429</a:t>
            </a:r>
            <a:endParaRPr b="1" sz="2500">
              <a:latin typeface="Times New Roman"/>
              <a:ea typeface="Times New Roman"/>
              <a:cs typeface="Times New Roman"/>
              <a:sym typeface="Times New Roman"/>
            </a:endParaRPr>
          </a:p>
          <a:p>
            <a:pPr indent="0" lvl="0" marL="0" rtl="0" algn="l">
              <a:spcBef>
                <a:spcPts val="360"/>
              </a:spcBef>
              <a:spcAft>
                <a:spcPts val="0"/>
              </a:spcAft>
              <a:buNone/>
            </a:pPr>
            <a:r>
              <a:t/>
            </a:r>
            <a:endParaRPr b="1" sz="2500">
              <a:latin typeface="Times New Roman"/>
              <a:ea typeface="Times New Roman"/>
              <a:cs typeface="Times New Roman"/>
              <a:sym typeface="Times New Roman"/>
            </a:endParaRPr>
          </a:p>
          <a:p>
            <a:pPr indent="0" lvl="0" marL="0" rtl="0" algn="l">
              <a:spcBef>
                <a:spcPts val="360"/>
              </a:spcBef>
              <a:spcAft>
                <a:spcPts val="0"/>
              </a:spcAft>
              <a:buNone/>
            </a:pPr>
            <a:r>
              <a:rPr lang="en-US" sz="2500">
                <a:latin typeface="Times New Roman"/>
                <a:ea typeface="Times New Roman"/>
                <a:cs typeface="Times New Roman"/>
                <a:sym typeface="Times New Roman"/>
              </a:rPr>
              <a:t>So there is 97.42% Reliability of the models. </a:t>
            </a:r>
            <a:r>
              <a:rPr b="1" lang="en-US" sz="2500">
                <a:latin typeface="Times New Roman"/>
                <a:ea typeface="Times New Roman"/>
                <a:cs typeface="Times New Roman"/>
                <a:sym typeface="Times New Roman"/>
              </a:rPr>
              <a:t>(SVC and Random Forest)</a:t>
            </a:r>
            <a:endParaRPr b="1" sz="2500">
              <a:latin typeface="Times New Roman"/>
              <a:ea typeface="Times New Roman"/>
              <a:cs typeface="Times New Roman"/>
              <a:sym typeface="Times New Roman"/>
            </a:endParaRPr>
          </a:p>
          <a:p>
            <a:pPr indent="0" lvl="0" marL="0" rtl="0" algn="l">
              <a:spcBef>
                <a:spcPts val="360"/>
              </a:spcBef>
              <a:spcAft>
                <a:spcPts val="0"/>
              </a:spcAft>
              <a:buNone/>
            </a:pPr>
            <a:r>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a376ab52f7_0_129"/>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250" name="Google Shape;250;g1a376ab52f7_0_129"/>
          <p:cNvSpPr txBox="1"/>
          <p:nvPr>
            <p:ph idx="1" type="body"/>
          </p:nvPr>
        </p:nvSpPr>
        <p:spPr>
          <a:xfrm>
            <a:off x="395536" y="1700808"/>
            <a:ext cx="7772400" cy="37536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lang="en-US" sz="2400">
                <a:latin typeface="Times New Roman"/>
                <a:ea typeface="Times New Roman"/>
                <a:cs typeface="Times New Roman"/>
                <a:sym typeface="Times New Roman"/>
              </a:rPr>
              <a:t>According to the results obtained, we can conclude that:-</a:t>
            </a:r>
            <a:endParaRPr sz="2400">
              <a:latin typeface="Times New Roman"/>
              <a:ea typeface="Times New Roman"/>
              <a:cs typeface="Times New Roman"/>
              <a:sym typeface="Times New Roman"/>
            </a:endParaRPr>
          </a:p>
          <a:p>
            <a:pPr indent="-368300" lvl="0" marL="457200" rtl="0" algn="just">
              <a:spcBef>
                <a:spcPts val="360"/>
              </a:spcBef>
              <a:spcAft>
                <a:spcPts val="0"/>
              </a:spcAft>
              <a:buSzPts val="2200"/>
              <a:buChar char="•"/>
            </a:pPr>
            <a:r>
              <a:rPr lang="en-US" sz="2400">
                <a:latin typeface="Times New Roman"/>
                <a:ea typeface="Times New Roman"/>
                <a:cs typeface="Times New Roman"/>
                <a:sym typeface="Times New Roman"/>
              </a:rPr>
              <a:t>Considering Accuracy as a metric - </a:t>
            </a:r>
            <a:r>
              <a:rPr b="1" lang="en-US" sz="2400">
                <a:latin typeface="Times New Roman"/>
                <a:ea typeface="Times New Roman"/>
                <a:cs typeface="Times New Roman"/>
                <a:sym typeface="Times New Roman"/>
              </a:rPr>
              <a:t>Random Forest </a:t>
            </a:r>
            <a:r>
              <a:rPr lang="en-US" sz="2400">
                <a:latin typeface="Times New Roman"/>
                <a:ea typeface="Times New Roman"/>
                <a:cs typeface="Times New Roman"/>
                <a:sym typeface="Times New Roman"/>
              </a:rPr>
              <a:t>and </a:t>
            </a:r>
            <a:r>
              <a:rPr b="1" lang="en-US" sz="2400">
                <a:latin typeface="Times New Roman"/>
                <a:ea typeface="Times New Roman"/>
                <a:cs typeface="Times New Roman"/>
                <a:sym typeface="Times New Roman"/>
              </a:rPr>
              <a:t>Support Vector Classifier </a:t>
            </a:r>
            <a:r>
              <a:rPr lang="en-US" sz="2400">
                <a:latin typeface="Times New Roman"/>
                <a:ea typeface="Times New Roman"/>
                <a:cs typeface="Times New Roman"/>
                <a:sym typeface="Times New Roman"/>
              </a:rPr>
              <a:t>outperformed other models. </a:t>
            </a:r>
            <a:endParaRPr sz="2400">
              <a:latin typeface="Times New Roman"/>
              <a:ea typeface="Times New Roman"/>
              <a:cs typeface="Times New Roman"/>
              <a:sym typeface="Times New Roman"/>
            </a:endParaRPr>
          </a:p>
          <a:p>
            <a:pPr indent="-368300" lvl="0" marL="457200" rtl="0" algn="just">
              <a:spcBef>
                <a:spcPts val="0"/>
              </a:spcBef>
              <a:spcAft>
                <a:spcPts val="0"/>
              </a:spcAft>
              <a:buSzPts val="2200"/>
              <a:buChar char="•"/>
            </a:pPr>
            <a:r>
              <a:rPr lang="en-US" sz="2400">
                <a:latin typeface="Times New Roman"/>
                <a:ea typeface="Times New Roman"/>
                <a:cs typeface="Times New Roman"/>
                <a:sym typeface="Times New Roman"/>
              </a:rPr>
              <a:t>Considering F1 Score as a metric:-</a:t>
            </a:r>
            <a:r>
              <a:rPr b="1" lang="en-US" sz="2400">
                <a:latin typeface="Times New Roman"/>
                <a:ea typeface="Times New Roman"/>
                <a:cs typeface="Times New Roman"/>
                <a:sym typeface="Times New Roman"/>
              </a:rPr>
              <a:t>Support Vector</a:t>
            </a:r>
            <a:r>
              <a:rPr lang="en-US" sz="2400">
                <a:latin typeface="Times New Roman"/>
                <a:ea typeface="Times New Roman"/>
                <a:cs typeface="Times New Roman"/>
                <a:sym typeface="Times New Roman"/>
              </a:rPr>
              <a:t> Performed best</a:t>
            </a:r>
            <a:endParaRPr sz="24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lang="en-US" sz="2400">
                <a:latin typeface="Times New Roman"/>
                <a:ea typeface="Times New Roman"/>
                <a:cs typeface="Times New Roman"/>
                <a:sym typeface="Times New Roman"/>
              </a:rPr>
              <a:t>Since, we don’t have labels in test data to evaluate our model’s performance, we are performing kappa test to check reliability. We have found that SVC and Random Forest are the reliable with kappa score of 97.42%</a:t>
            </a:r>
            <a:endParaRPr sz="2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a376ab52f7_0_44"/>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References</a:t>
            </a:r>
            <a:endParaRPr/>
          </a:p>
        </p:txBody>
      </p:sp>
      <p:sp>
        <p:nvSpPr>
          <p:cNvPr id="257" name="Google Shape;257;g1a376ab52f7_0_44"/>
          <p:cNvSpPr txBox="1"/>
          <p:nvPr>
            <p:ph idx="1" type="body"/>
          </p:nvPr>
        </p:nvSpPr>
        <p:spPr>
          <a:xfrm>
            <a:off x="395524" y="1700800"/>
            <a:ext cx="8384100" cy="3753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400"/>
              <a:t>[1] </a:t>
            </a:r>
            <a:r>
              <a:rPr lang="en-US" sz="2400" u="sng">
                <a:solidFill>
                  <a:schemeClr val="hlink"/>
                </a:solidFill>
                <a:hlinkClick r:id="rId3"/>
              </a:rPr>
              <a:t>https://www.csmining.org/cdmc2022/index.php?id=5</a:t>
            </a:r>
            <a:endParaRPr sz="2400"/>
          </a:p>
          <a:p>
            <a:pPr indent="0" lvl="0" marL="0" rtl="0" algn="l">
              <a:spcBef>
                <a:spcPts val="360"/>
              </a:spcBef>
              <a:spcAft>
                <a:spcPts val="0"/>
              </a:spcAft>
              <a:buNone/>
            </a:pPr>
            <a:r>
              <a:rPr lang="en-US" sz="2400"/>
              <a:t>[2]</a:t>
            </a:r>
            <a:r>
              <a:rPr lang="en-US" sz="2400" u="sng">
                <a:solidFill>
                  <a:schemeClr val="hlink"/>
                </a:solidFill>
                <a:hlinkClick r:id="rId4"/>
              </a:rPr>
              <a:t>https://www.cisco.com/c/en/us/products/security/advanced-malware-protection/what-is-malware.html</a:t>
            </a:r>
            <a:endParaRPr sz="2400"/>
          </a:p>
          <a:p>
            <a:pPr indent="0" lvl="0" marL="0" rtl="0" algn="l">
              <a:spcBef>
                <a:spcPts val="360"/>
              </a:spcBef>
              <a:spcAft>
                <a:spcPts val="0"/>
              </a:spcAft>
              <a:buNone/>
            </a:pPr>
            <a:r>
              <a:rPr lang="en-US" sz="2400"/>
              <a:t>[3] </a:t>
            </a:r>
            <a:r>
              <a:rPr lang="en-US" sz="2400" u="sng">
                <a:solidFill>
                  <a:schemeClr val="hlink"/>
                </a:solidFill>
                <a:hlinkClick r:id="rId5"/>
              </a:rPr>
              <a:t>Choosing the Right Metric for Evaluating Machine Learning Models — Part 2 - KDnuggets</a:t>
            </a:r>
            <a:endParaRPr sz="2400"/>
          </a:p>
          <a:p>
            <a:pPr indent="0" lvl="0" marL="0" rtl="0" algn="l">
              <a:spcBef>
                <a:spcPts val="360"/>
              </a:spcBef>
              <a:spcAft>
                <a:spcPts val="0"/>
              </a:spcAft>
              <a:buNone/>
            </a:pPr>
            <a:r>
              <a:rPr lang="en-US" sz="2400"/>
              <a:t>[4] </a:t>
            </a:r>
            <a:r>
              <a:rPr lang="en-US" sz="2400" u="sng">
                <a:solidFill>
                  <a:schemeClr val="hlink"/>
                </a:solidFill>
                <a:hlinkClick r:id="rId6"/>
              </a:rPr>
              <a:t>Performance Metrics in Machine Learning [Complete Guide] - neptune.ai</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a376ab52f7_0_0"/>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Contents</a:t>
            </a:r>
            <a:endParaRPr/>
          </a:p>
        </p:txBody>
      </p:sp>
      <p:sp>
        <p:nvSpPr>
          <p:cNvPr id="127" name="Google Shape;127;g1a376ab52f7_0_0"/>
          <p:cNvSpPr txBox="1"/>
          <p:nvPr>
            <p:ph idx="1" type="body"/>
          </p:nvPr>
        </p:nvSpPr>
        <p:spPr>
          <a:xfrm>
            <a:off x="413800" y="1556699"/>
            <a:ext cx="7772400" cy="4103100"/>
          </a:xfrm>
          <a:prstGeom prst="rect">
            <a:avLst/>
          </a:prstGeom>
        </p:spPr>
        <p:txBody>
          <a:bodyPr anchorCtr="0" anchor="t" bIns="45700" lIns="91425" spcFirstLastPara="1" rIns="91425" wrap="square" tIns="45700">
            <a:noAutofit/>
          </a:bodyPr>
          <a:lstStyle/>
          <a:p>
            <a:pPr indent="-393700" lvl="0" marL="457200" rtl="0" algn="l">
              <a:spcBef>
                <a:spcPts val="360"/>
              </a:spcBef>
              <a:spcAft>
                <a:spcPts val="0"/>
              </a:spcAft>
              <a:buSzPts val="2600"/>
              <a:buFont typeface="Times New Roman"/>
              <a:buChar char="•"/>
            </a:pPr>
            <a:r>
              <a:rPr b="1" lang="en-US" sz="2600">
                <a:latin typeface="Times New Roman"/>
                <a:ea typeface="Times New Roman"/>
                <a:cs typeface="Times New Roman"/>
                <a:sym typeface="Times New Roman"/>
              </a:rPr>
              <a:t>Introduction</a:t>
            </a:r>
            <a:endParaRPr b="1"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b="1" lang="en-US" sz="2600">
                <a:latin typeface="Times New Roman"/>
                <a:ea typeface="Times New Roman"/>
                <a:cs typeface="Times New Roman"/>
                <a:sym typeface="Times New Roman"/>
              </a:rPr>
              <a:t>What is Malware?</a:t>
            </a:r>
            <a:endParaRPr b="1"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b="1" lang="en-US" sz="2600">
                <a:latin typeface="Times New Roman"/>
                <a:ea typeface="Times New Roman"/>
                <a:cs typeface="Times New Roman"/>
                <a:sym typeface="Times New Roman"/>
              </a:rPr>
              <a:t>Motivation</a:t>
            </a:r>
            <a:endParaRPr b="1"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b="1" lang="en-US" sz="2600">
                <a:latin typeface="Times New Roman"/>
                <a:ea typeface="Times New Roman"/>
                <a:cs typeface="Times New Roman"/>
                <a:sym typeface="Times New Roman"/>
              </a:rPr>
              <a:t>Problem Statement</a:t>
            </a:r>
            <a:endParaRPr b="1"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b="1" lang="en-US" sz="2600">
                <a:latin typeface="Times New Roman"/>
                <a:ea typeface="Times New Roman"/>
                <a:cs typeface="Times New Roman"/>
                <a:sym typeface="Times New Roman"/>
              </a:rPr>
              <a:t>Dataset Description</a:t>
            </a:r>
            <a:endParaRPr b="1"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b="1" lang="en-US" sz="2600">
                <a:latin typeface="Times New Roman"/>
                <a:ea typeface="Times New Roman"/>
                <a:cs typeface="Times New Roman"/>
                <a:sym typeface="Times New Roman"/>
              </a:rPr>
              <a:t>Techniques Used</a:t>
            </a:r>
            <a:endParaRPr b="1"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b="1" lang="en-US" sz="2600">
                <a:latin typeface="Times New Roman"/>
                <a:ea typeface="Times New Roman"/>
                <a:cs typeface="Times New Roman"/>
                <a:sym typeface="Times New Roman"/>
              </a:rPr>
              <a:t>I</a:t>
            </a:r>
            <a:r>
              <a:rPr b="1" lang="en-US" sz="2600">
                <a:latin typeface="Times New Roman"/>
                <a:ea typeface="Times New Roman"/>
                <a:cs typeface="Times New Roman"/>
                <a:sym typeface="Times New Roman"/>
              </a:rPr>
              <a:t>mplementation</a:t>
            </a:r>
            <a:endParaRPr b="1"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b="1" lang="en-US" sz="2600">
                <a:latin typeface="Times New Roman"/>
                <a:ea typeface="Times New Roman"/>
                <a:cs typeface="Times New Roman"/>
                <a:sym typeface="Times New Roman"/>
              </a:rPr>
              <a:t>Results</a:t>
            </a:r>
            <a:endParaRPr b="1"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b="1" lang="en-US" sz="2600">
                <a:latin typeface="Times New Roman"/>
                <a:ea typeface="Times New Roman"/>
                <a:cs typeface="Times New Roman"/>
                <a:sym typeface="Times New Roman"/>
              </a:rPr>
              <a:t>Conclusions</a:t>
            </a:r>
            <a:endParaRPr b="1" sz="2600">
              <a:latin typeface="Times New Roman"/>
              <a:ea typeface="Times New Roman"/>
              <a:cs typeface="Times New Roman"/>
              <a:sym typeface="Times New Roman"/>
            </a:endParaRPr>
          </a:p>
          <a:p>
            <a:pPr indent="0" lvl="0" marL="457200" rtl="0" algn="l">
              <a:spcBef>
                <a:spcPts val="360"/>
              </a:spcBef>
              <a:spcAft>
                <a:spcPts val="0"/>
              </a:spcAft>
              <a:buNone/>
            </a:pPr>
            <a:r>
              <a:t/>
            </a:r>
            <a:endParaRPr b="1" sz="2600">
              <a:latin typeface="Times New Roman"/>
              <a:ea typeface="Times New Roman"/>
              <a:cs typeface="Times New Roman"/>
              <a:sym typeface="Times New Roman"/>
            </a:endParaRPr>
          </a:p>
          <a:p>
            <a:pPr indent="0" lvl="0" marL="0" rtl="0" algn="l">
              <a:spcBef>
                <a:spcPts val="360"/>
              </a:spcBef>
              <a:spcAft>
                <a:spcPts val="0"/>
              </a:spcAft>
              <a:buNone/>
            </a:pPr>
            <a:r>
              <a:t/>
            </a:r>
            <a:endParaRPr b="1" sz="2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412750" y="692696"/>
            <a:ext cx="7774632" cy="86409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a:t>
            </a:r>
            <a:endParaRPr>
              <a:latin typeface="Arial"/>
              <a:ea typeface="Arial"/>
              <a:cs typeface="Arial"/>
              <a:sym typeface="Arial"/>
            </a:endParaRPr>
          </a:p>
        </p:txBody>
      </p:sp>
      <p:sp>
        <p:nvSpPr>
          <p:cNvPr id="134" name="Google Shape;134;p5"/>
          <p:cNvSpPr txBox="1"/>
          <p:nvPr>
            <p:ph idx="1" type="body"/>
          </p:nvPr>
        </p:nvSpPr>
        <p:spPr>
          <a:xfrm>
            <a:off x="198775" y="1341775"/>
            <a:ext cx="8730000" cy="4787400"/>
          </a:xfrm>
          <a:prstGeom prst="rect">
            <a:avLst/>
          </a:prstGeom>
          <a:noFill/>
          <a:ln>
            <a:noFill/>
          </a:ln>
        </p:spPr>
        <p:txBody>
          <a:bodyPr anchorCtr="0" anchor="t" bIns="45700" lIns="91425" spcFirstLastPara="1" rIns="91425" wrap="square" tIns="45700">
            <a:noAutofit/>
          </a:bodyPr>
          <a:lstStyle/>
          <a:p>
            <a:pPr indent="-381000" lvl="0" marL="3429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The Problem statement is Task 2 selected from CDMC 2022[1]</a:t>
            </a:r>
            <a:endParaRPr sz="2400">
              <a:latin typeface="Times New Roman"/>
              <a:ea typeface="Times New Roman"/>
              <a:cs typeface="Times New Roman"/>
              <a:sym typeface="Times New Roman"/>
            </a:endParaRPr>
          </a:p>
          <a:p>
            <a:pPr indent="-368300" lvl="0" marL="342900" rtl="0" algn="just">
              <a:spcBef>
                <a:spcPts val="0"/>
              </a:spcBef>
              <a:spcAft>
                <a:spcPts val="0"/>
              </a:spcAft>
              <a:buClr>
                <a:schemeClr val="dk1"/>
              </a:buClr>
              <a:buSzPts val="2400"/>
              <a:buFont typeface="Arial"/>
              <a:buChar char="•"/>
            </a:pPr>
            <a:r>
              <a:rPr lang="en-US" sz="2400">
                <a:latin typeface="Times New Roman"/>
                <a:ea typeface="Times New Roman"/>
                <a:cs typeface="Times New Roman"/>
                <a:sym typeface="Times New Roman"/>
              </a:rPr>
              <a:t>The API histogram represents 208 unique API calls and 9 unique malware families.</a:t>
            </a:r>
            <a:endParaRPr sz="2400">
              <a:latin typeface="Times New Roman"/>
              <a:ea typeface="Times New Roman"/>
              <a:cs typeface="Times New Roman"/>
              <a:sym typeface="Times New Roman"/>
            </a:endParaRPr>
          </a:p>
          <a:p>
            <a:pPr indent="-368300" lvl="0" marL="342900" rtl="0" algn="just">
              <a:spcBef>
                <a:spcPts val="0"/>
              </a:spcBef>
              <a:spcAft>
                <a:spcPts val="0"/>
              </a:spcAft>
              <a:buClr>
                <a:schemeClr val="dk1"/>
              </a:buClr>
              <a:buSzPts val="2400"/>
              <a:buFont typeface="Arial"/>
              <a:buChar char="•"/>
            </a:pPr>
            <a:r>
              <a:rPr lang="en-US" sz="2400">
                <a:latin typeface="Times New Roman"/>
                <a:ea typeface="Times New Roman"/>
                <a:cs typeface="Times New Roman"/>
                <a:sym typeface="Times New Roman"/>
              </a:rPr>
              <a:t>The goal is to use </a:t>
            </a:r>
            <a:r>
              <a:rPr lang="en-US" sz="2400">
                <a:latin typeface="Times New Roman"/>
                <a:ea typeface="Times New Roman"/>
                <a:cs typeface="Times New Roman"/>
                <a:sym typeface="Times New Roman"/>
              </a:rPr>
              <a:t>multi way</a:t>
            </a:r>
            <a:r>
              <a:rPr lang="en-US" sz="2400">
                <a:latin typeface="Times New Roman"/>
                <a:ea typeface="Times New Roman"/>
                <a:cs typeface="Times New Roman"/>
                <a:sym typeface="Times New Roman"/>
              </a:rPr>
              <a:t> classification to predict the nine malware families using </a:t>
            </a:r>
            <a:r>
              <a:rPr lang="en-US" sz="2400">
                <a:latin typeface="Times New Roman"/>
                <a:ea typeface="Times New Roman"/>
                <a:cs typeface="Times New Roman"/>
                <a:sym typeface="Times New Roman"/>
              </a:rPr>
              <a:t>machine</a:t>
            </a:r>
            <a:r>
              <a:rPr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learning</a:t>
            </a:r>
            <a:r>
              <a:rPr lang="en-US" sz="2400">
                <a:latin typeface="Times New Roman"/>
                <a:ea typeface="Times New Roman"/>
                <a:cs typeface="Times New Roman"/>
                <a:sym typeface="Times New Roman"/>
              </a:rPr>
              <a:t>  model.</a:t>
            </a:r>
            <a:endParaRPr sz="2400">
              <a:latin typeface="Times New Roman"/>
              <a:ea typeface="Times New Roman"/>
              <a:cs typeface="Times New Roman"/>
              <a:sym typeface="Times New Roman"/>
            </a:endParaRPr>
          </a:p>
          <a:p>
            <a:pPr indent="-368300" lvl="0" marL="3429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We performed </a:t>
            </a:r>
            <a:r>
              <a:rPr lang="en-US" sz="2400">
                <a:latin typeface="Times New Roman"/>
                <a:ea typeface="Times New Roman"/>
                <a:cs typeface="Times New Roman"/>
                <a:sym typeface="Times New Roman"/>
              </a:rPr>
              <a:t>Exploratory</a:t>
            </a:r>
            <a:r>
              <a:rPr lang="en-US" sz="2400">
                <a:latin typeface="Times New Roman"/>
                <a:ea typeface="Times New Roman"/>
                <a:cs typeface="Times New Roman"/>
                <a:sym typeface="Times New Roman"/>
              </a:rPr>
              <a:t> Data Analysis, Feature Engineering and further we applied different machine learning models, and performed Stratified 5-Fold Cross Validation.</a:t>
            </a:r>
            <a:endParaRPr sz="2400">
              <a:latin typeface="Times New Roman"/>
              <a:ea typeface="Times New Roman"/>
              <a:cs typeface="Times New Roman"/>
              <a:sym typeface="Times New Roman"/>
            </a:endParaRPr>
          </a:p>
          <a:p>
            <a:pPr indent="-381000" lvl="0" marL="3429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Decision Tree Classifier was selected as the baseline model.</a:t>
            </a:r>
            <a:endParaRPr sz="2400">
              <a:latin typeface="Times New Roman"/>
              <a:ea typeface="Times New Roman"/>
              <a:cs typeface="Times New Roman"/>
              <a:sym typeface="Times New Roman"/>
            </a:endParaRPr>
          </a:p>
          <a:p>
            <a:pPr indent="-368300" lvl="0" marL="3429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Performed Cohen’s Kappa Score on the test dataset as the output for test dataset was not available.</a:t>
            </a:r>
            <a:endParaRPr sz="2400">
              <a:latin typeface="Times New Roman"/>
              <a:ea typeface="Times New Roman"/>
              <a:cs typeface="Times New Roman"/>
              <a:sym typeface="Times New Roman"/>
            </a:endParaRPr>
          </a:p>
          <a:p>
            <a:pPr indent="-368300" lvl="0" marL="3429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The project was completed in 3 Phases. </a:t>
            </a:r>
            <a:endParaRPr sz="2400">
              <a:latin typeface="Times New Roman"/>
              <a:ea typeface="Times New Roman"/>
              <a:cs typeface="Times New Roman"/>
              <a:sym typeface="Times New Roman"/>
            </a:endParaRPr>
          </a:p>
          <a:p>
            <a:pPr indent="0" lvl="0" marL="0" rtl="0" algn="just">
              <a:spcBef>
                <a:spcPts val="0"/>
              </a:spcBef>
              <a:spcAft>
                <a:spcPts val="0"/>
              </a:spcAft>
              <a:buNone/>
            </a:pPr>
            <a:r>
              <a:t/>
            </a:r>
            <a:endParaRPr sz="2400">
              <a:latin typeface="Times New Roman"/>
              <a:ea typeface="Times New Roman"/>
              <a:cs typeface="Times New Roman"/>
              <a:sym typeface="Times New Roman"/>
            </a:endParaRPr>
          </a:p>
          <a:p>
            <a:pPr indent="0" lvl="0" marL="342900" rtl="0" algn="just">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a376ab52f7_0_17"/>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What is Malware?</a:t>
            </a:r>
            <a:endParaRPr/>
          </a:p>
        </p:txBody>
      </p:sp>
      <p:sp>
        <p:nvSpPr>
          <p:cNvPr id="141" name="Google Shape;141;g1a376ab52f7_0_17"/>
          <p:cNvSpPr txBox="1"/>
          <p:nvPr>
            <p:ph idx="1" type="body"/>
          </p:nvPr>
        </p:nvSpPr>
        <p:spPr>
          <a:xfrm>
            <a:off x="413811" y="1671733"/>
            <a:ext cx="7772400" cy="3753600"/>
          </a:xfrm>
          <a:prstGeom prst="rect">
            <a:avLst/>
          </a:prstGeom>
        </p:spPr>
        <p:txBody>
          <a:bodyPr anchorCtr="0" anchor="t" bIns="45700" lIns="91425" spcFirstLastPara="1" rIns="91425" wrap="square" tIns="45700">
            <a:noAutofit/>
          </a:bodyPr>
          <a:lstStyle/>
          <a:p>
            <a:pPr indent="-381000" lvl="0" marL="457200" rtl="0" algn="just">
              <a:spcBef>
                <a:spcPts val="360"/>
              </a:spcBef>
              <a:spcAft>
                <a:spcPts val="0"/>
              </a:spcAft>
              <a:buSzPts val="2400"/>
              <a:buFont typeface="Times New Roman"/>
              <a:buChar char="•"/>
            </a:pPr>
            <a:r>
              <a:rPr lang="en-US" sz="2400">
                <a:highlight>
                  <a:srgbClr val="FFFFFF"/>
                </a:highlight>
                <a:latin typeface="Times New Roman"/>
                <a:ea typeface="Times New Roman"/>
                <a:cs typeface="Times New Roman"/>
                <a:sym typeface="Times New Roman"/>
              </a:rPr>
              <a:t>Malware is intrusive software that is designed to damage and destroy computers and computer systems. Malware is a contraction for “malicious software.” Examples of common malware includes viruses, worms, Trojan viruses, spyware, adware, and ransomware [2].</a:t>
            </a:r>
            <a:endParaRPr sz="2400">
              <a:latin typeface="Times New Roman"/>
              <a:ea typeface="Times New Roman"/>
              <a:cs typeface="Times New Roman"/>
              <a:sym typeface="Times New Roman"/>
            </a:endParaRPr>
          </a:p>
        </p:txBody>
      </p:sp>
      <p:pic>
        <p:nvPicPr>
          <p:cNvPr id="142" name="Google Shape;142;g1a376ab52f7_0_17"/>
          <p:cNvPicPr preferRelativeResize="0"/>
          <p:nvPr/>
        </p:nvPicPr>
        <p:blipFill>
          <a:blip r:embed="rId3">
            <a:alphaModFix/>
          </a:blip>
          <a:stretch>
            <a:fillRect/>
          </a:stretch>
        </p:blipFill>
        <p:spPr>
          <a:xfrm>
            <a:off x="730000" y="3730475"/>
            <a:ext cx="3672450" cy="2111300"/>
          </a:xfrm>
          <a:prstGeom prst="rect">
            <a:avLst/>
          </a:prstGeom>
          <a:noFill/>
          <a:ln>
            <a:noFill/>
          </a:ln>
        </p:spPr>
      </p:pic>
      <p:pic>
        <p:nvPicPr>
          <p:cNvPr id="143" name="Google Shape;143;g1a376ab52f7_0_17"/>
          <p:cNvPicPr preferRelativeResize="0"/>
          <p:nvPr/>
        </p:nvPicPr>
        <p:blipFill>
          <a:blip r:embed="rId4">
            <a:alphaModFix/>
          </a:blip>
          <a:stretch>
            <a:fillRect/>
          </a:stretch>
        </p:blipFill>
        <p:spPr>
          <a:xfrm>
            <a:off x="4645388" y="4003013"/>
            <a:ext cx="3819525" cy="174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a376ab52f7_0_23"/>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Motivation</a:t>
            </a:r>
            <a:endParaRPr/>
          </a:p>
        </p:txBody>
      </p:sp>
      <p:sp>
        <p:nvSpPr>
          <p:cNvPr id="150" name="Google Shape;150;g1a376ab52f7_0_23"/>
          <p:cNvSpPr txBox="1"/>
          <p:nvPr>
            <p:ph idx="1" type="body"/>
          </p:nvPr>
        </p:nvSpPr>
        <p:spPr>
          <a:xfrm>
            <a:off x="413800" y="1741073"/>
            <a:ext cx="7772400" cy="4521300"/>
          </a:xfrm>
          <a:prstGeom prst="rect">
            <a:avLst/>
          </a:prstGeom>
        </p:spPr>
        <p:txBody>
          <a:bodyPr anchorCtr="0" anchor="t" bIns="45700" lIns="91425" spcFirstLastPara="1" rIns="91425" wrap="square" tIns="45700">
            <a:noAutofit/>
          </a:bodyPr>
          <a:lstStyle/>
          <a:p>
            <a:pPr indent="-368300" lvl="0" marL="457200" rtl="0" algn="l">
              <a:spcBef>
                <a:spcPts val="360"/>
              </a:spcBef>
              <a:spcAft>
                <a:spcPts val="0"/>
              </a:spcAft>
              <a:buSzPts val="2200"/>
              <a:buFont typeface="Times New Roman"/>
              <a:buAutoNum type="arabicPeriod"/>
            </a:pPr>
            <a:r>
              <a:rPr lang="en-US" sz="2400">
                <a:latin typeface="Times New Roman"/>
                <a:ea typeface="Times New Roman"/>
                <a:cs typeface="Times New Roman"/>
                <a:sym typeface="Times New Roman"/>
              </a:rPr>
              <a:t>Malware attacks on a system not only give access to the system but also can disrupt system service.</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API calls, depict the behavioural pattern of the malware. Thus, a sequence of API calls is important data with machine learning techniques in malware detection and classification.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analysis done by human produces highly accurate features. But, this calls for a significant amount of labour.</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cost of manually extracting features in this case is increasing exponentially as it has 208 unique features which will be very difficult for a human to identify.</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a376ab52f7_0_51"/>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Problem Statement</a:t>
            </a:r>
            <a:endParaRPr/>
          </a:p>
        </p:txBody>
      </p:sp>
      <p:sp>
        <p:nvSpPr>
          <p:cNvPr id="157" name="Google Shape;157;g1a376ab52f7_0_51"/>
          <p:cNvSpPr txBox="1"/>
          <p:nvPr>
            <p:ph idx="1" type="body"/>
          </p:nvPr>
        </p:nvSpPr>
        <p:spPr>
          <a:xfrm>
            <a:off x="413800" y="1325225"/>
            <a:ext cx="7772400" cy="4903500"/>
          </a:xfrm>
          <a:prstGeom prst="rect">
            <a:avLst/>
          </a:prstGeom>
        </p:spPr>
        <p:txBody>
          <a:bodyPr anchorCtr="0" anchor="t" bIns="45700" lIns="91425" spcFirstLastPara="1" rIns="91425" wrap="square" tIns="45700">
            <a:noAutofit/>
          </a:bodyPr>
          <a:lstStyle/>
          <a:p>
            <a:pPr indent="-374650" lvl="0" marL="457200" rtl="0" algn="just">
              <a:spcBef>
                <a:spcPts val="360"/>
              </a:spcBef>
              <a:spcAft>
                <a:spcPts val="0"/>
              </a:spcAft>
              <a:buSzPts val="2300"/>
              <a:buFont typeface="Times New Roman"/>
              <a:buChar char="•"/>
            </a:pPr>
            <a:r>
              <a:rPr lang="en-US" sz="2300">
                <a:latin typeface="Times New Roman"/>
                <a:ea typeface="Times New Roman"/>
                <a:cs typeface="Times New Roman"/>
                <a:sym typeface="Times New Roman"/>
              </a:rPr>
              <a:t>Attacks by malware on a system can not only grant access to the system but also cause service disruptions, denial of service attacks, theft of private information, and permanent system alterations. </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2300">
                <a:latin typeface="Times New Roman"/>
                <a:ea typeface="Times New Roman"/>
                <a:cs typeface="Times New Roman"/>
                <a:sym typeface="Times New Roman"/>
              </a:rPr>
              <a:t>Malware has a variety of characteristics, and one of them is API calls, which show the malware's behaviour. In addition, there are several methods for hackers to perform dangerous API calls that might undermine the system. </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2300">
                <a:latin typeface="Times New Roman"/>
                <a:ea typeface="Times New Roman"/>
                <a:cs typeface="Times New Roman"/>
                <a:sym typeface="Times New Roman"/>
              </a:rPr>
              <a:t>The goal of this challenge is to use multiway classification to predict the nine malware families </a:t>
            </a:r>
            <a:r>
              <a:rPr lang="en-US" sz="2300">
                <a:latin typeface="Times New Roman"/>
                <a:ea typeface="Times New Roman"/>
                <a:cs typeface="Times New Roman"/>
                <a:sym typeface="Times New Roman"/>
              </a:rPr>
              <a:t>using</a:t>
            </a:r>
            <a:r>
              <a:rPr lang="en-US" sz="2300">
                <a:latin typeface="Times New Roman"/>
                <a:ea typeface="Times New Roman"/>
                <a:cs typeface="Times New Roman"/>
                <a:sym typeface="Times New Roman"/>
              </a:rPr>
              <a:t> several machine learning and deep learning algorithms that can identify and distinguish between fraudulent API sequences and legitimate API requests. </a:t>
            </a:r>
            <a:endParaRPr sz="23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a376ab52f7_0_9"/>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Dataset Description</a:t>
            </a:r>
            <a:endParaRPr/>
          </a:p>
        </p:txBody>
      </p:sp>
      <p:sp>
        <p:nvSpPr>
          <p:cNvPr id="164" name="Google Shape;164;g1a376ab52f7_0_9"/>
          <p:cNvSpPr txBox="1"/>
          <p:nvPr>
            <p:ph idx="1" type="body"/>
          </p:nvPr>
        </p:nvSpPr>
        <p:spPr>
          <a:xfrm>
            <a:off x="395536" y="1700808"/>
            <a:ext cx="7772400" cy="3753600"/>
          </a:xfrm>
          <a:prstGeom prst="rect">
            <a:avLst/>
          </a:prstGeom>
        </p:spPr>
        <p:txBody>
          <a:bodyPr anchorCtr="0" anchor="t" bIns="45700" lIns="91425" spcFirstLastPara="1" rIns="91425" wrap="square" tIns="45700">
            <a:noAutofit/>
          </a:bodyPr>
          <a:lstStyle/>
          <a:p>
            <a:pPr indent="-361950" lvl="0" marL="457200" rtl="0" algn="l">
              <a:spcBef>
                <a:spcPts val="360"/>
              </a:spcBef>
              <a:spcAft>
                <a:spcPts val="0"/>
              </a:spcAft>
              <a:buSzPts val="2100"/>
              <a:buFont typeface="Times New Roman"/>
              <a:buChar char="•"/>
            </a:pPr>
            <a:r>
              <a:rPr lang="en-US" sz="2300">
                <a:latin typeface="Times New Roman"/>
                <a:ea typeface="Times New Roman"/>
                <a:cs typeface="Times New Roman"/>
                <a:sym typeface="Times New Roman"/>
              </a:rPr>
              <a:t>The Dataset was built from malware samples provided by </a:t>
            </a:r>
            <a:r>
              <a:rPr lang="en-US" sz="2300" u="sng">
                <a:solidFill>
                  <a:schemeClr val="hlink"/>
                </a:solidFill>
                <a:latin typeface="Times New Roman"/>
                <a:ea typeface="Times New Roman"/>
                <a:cs typeface="Times New Roman"/>
                <a:sym typeface="Times New Roman"/>
                <a:hlinkClick r:id="rId3"/>
              </a:rPr>
              <a:t>Abuse.ch</a:t>
            </a:r>
            <a:endParaRPr sz="23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US" sz="2300">
                <a:latin typeface="Times New Roman"/>
                <a:ea typeface="Times New Roman"/>
                <a:cs typeface="Times New Roman"/>
                <a:sym typeface="Times New Roman"/>
              </a:rPr>
              <a:t>The malware features were extracted by dynamic analysis using the Cuckoo sandbox.</a:t>
            </a:r>
            <a:endParaRPr sz="23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US" sz="2300">
                <a:latin typeface="Times New Roman"/>
                <a:ea typeface="Times New Roman"/>
                <a:cs typeface="Times New Roman"/>
                <a:sym typeface="Times New Roman"/>
              </a:rPr>
              <a:t>The features consist of an API call count histogram.</a:t>
            </a:r>
            <a:endParaRPr sz="23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US" sz="2300">
                <a:latin typeface="Times New Roman"/>
                <a:ea typeface="Times New Roman"/>
                <a:cs typeface="Times New Roman"/>
                <a:sym typeface="Times New Roman"/>
              </a:rPr>
              <a:t>The label is contained in the first column of the training data.</a:t>
            </a:r>
            <a:endParaRPr sz="23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US" sz="2300">
                <a:latin typeface="Times New Roman"/>
                <a:ea typeface="Times New Roman"/>
                <a:cs typeface="Times New Roman"/>
                <a:sym typeface="Times New Roman"/>
              </a:rPr>
              <a:t>The dataset is split using an 80/20 split.</a:t>
            </a:r>
            <a:endParaRPr sz="2300">
              <a:latin typeface="Times New Roman"/>
              <a:ea typeface="Times New Roman"/>
              <a:cs typeface="Times New Roman"/>
              <a:sym typeface="Times New Roman"/>
            </a:endParaRPr>
          </a:p>
          <a:p>
            <a:pPr indent="0" lvl="0" marL="457200" rtl="0" algn="l">
              <a:spcBef>
                <a:spcPts val="360"/>
              </a:spcBef>
              <a:spcAft>
                <a:spcPts val="0"/>
              </a:spcAft>
              <a:buNone/>
            </a:pPr>
            <a:r>
              <a:t/>
            </a:r>
            <a:endParaRPr sz="2200">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p:txBody>
      </p:sp>
      <p:pic>
        <p:nvPicPr>
          <p:cNvPr id="165" name="Google Shape;165;g1a376ab52f7_0_9"/>
          <p:cNvPicPr preferRelativeResize="0"/>
          <p:nvPr/>
        </p:nvPicPr>
        <p:blipFill>
          <a:blip r:embed="rId4">
            <a:alphaModFix/>
          </a:blip>
          <a:stretch>
            <a:fillRect/>
          </a:stretch>
        </p:blipFill>
        <p:spPr>
          <a:xfrm>
            <a:off x="532938" y="4528425"/>
            <a:ext cx="8339620" cy="128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a376ab52f7_0_109"/>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Techniques Used	</a:t>
            </a:r>
            <a:endParaRPr/>
          </a:p>
        </p:txBody>
      </p:sp>
      <p:sp>
        <p:nvSpPr>
          <p:cNvPr id="172" name="Google Shape;172;g1a376ab52f7_0_109"/>
          <p:cNvSpPr txBox="1"/>
          <p:nvPr>
            <p:ph idx="1" type="body"/>
          </p:nvPr>
        </p:nvSpPr>
        <p:spPr>
          <a:xfrm>
            <a:off x="395524" y="1700800"/>
            <a:ext cx="8748600" cy="3753600"/>
          </a:xfrm>
          <a:prstGeom prst="rect">
            <a:avLst/>
          </a:prstGeom>
        </p:spPr>
        <p:txBody>
          <a:bodyPr anchorCtr="0" anchor="t" bIns="45700" lIns="91425" spcFirstLastPara="1" rIns="91425" wrap="square" tIns="45700">
            <a:noAutofit/>
          </a:bodyPr>
          <a:lstStyle/>
          <a:p>
            <a:pPr indent="-393700" lvl="0" marL="457200" rtl="0" algn="l">
              <a:spcBef>
                <a:spcPts val="360"/>
              </a:spcBef>
              <a:spcAft>
                <a:spcPts val="0"/>
              </a:spcAft>
              <a:buSzPts val="2600"/>
              <a:buChar char="•"/>
            </a:pPr>
            <a:r>
              <a:rPr b="1" lang="en-US" sz="2600">
                <a:latin typeface="Times New Roman"/>
                <a:ea typeface="Times New Roman"/>
                <a:cs typeface="Times New Roman"/>
                <a:sym typeface="Times New Roman"/>
              </a:rPr>
              <a:t>Scaling </a:t>
            </a:r>
            <a:r>
              <a:rPr lang="en-US" sz="2600">
                <a:latin typeface="Times New Roman"/>
                <a:ea typeface="Times New Roman"/>
                <a:cs typeface="Times New Roman"/>
                <a:sym typeface="Times New Roman"/>
              </a:rPr>
              <a:t>- MinMaxScaler()</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Char char="•"/>
            </a:pPr>
            <a:r>
              <a:rPr b="1" lang="en-US" sz="2600">
                <a:latin typeface="Times New Roman"/>
                <a:ea typeface="Times New Roman"/>
                <a:cs typeface="Times New Roman"/>
                <a:sym typeface="Times New Roman"/>
              </a:rPr>
              <a:t>Oversampling Technique - SMOTE (</a:t>
            </a:r>
            <a:r>
              <a:rPr lang="en-US" sz="2600">
                <a:latin typeface="Times New Roman"/>
                <a:ea typeface="Times New Roman"/>
                <a:cs typeface="Times New Roman"/>
                <a:sym typeface="Times New Roman"/>
              </a:rPr>
              <a:t>Synthetic Minority Oversampling Technique)</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Char char="•"/>
            </a:pPr>
            <a:r>
              <a:rPr b="1" lang="en-US" sz="2600">
                <a:latin typeface="Times New Roman"/>
                <a:ea typeface="Times New Roman"/>
                <a:cs typeface="Times New Roman"/>
                <a:sym typeface="Times New Roman"/>
              </a:rPr>
              <a:t>Principal Component Analysis</a:t>
            </a:r>
            <a:r>
              <a:rPr lang="en-US" sz="2600">
                <a:latin typeface="Times New Roman"/>
                <a:ea typeface="Times New Roman"/>
                <a:cs typeface="Times New Roman"/>
                <a:sym typeface="Times New Roman"/>
              </a:rPr>
              <a:t> (PCA)</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Char char="•"/>
            </a:pPr>
            <a:r>
              <a:rPr b="1" lang="en-US" sz="2600">
                <a:latin typeface="Times New Roman"/>
                <a:ea typeface="Times New Roman"/>
                <a:cs typeface="Times New Roman"/>
                <a:sym typeface="Times New Roman"/>
              </a:rPr>
              <a:t>Feature Selection </a:t>
            </a:r>
            <a:r>
              <a:rPr lang="en-US" sz="2600">
                <a:latin typeface="Times New Roman"/>
                <a:ea typeface="Times New Roman"/>
                <a:cs typeface="Times New Roman"/>
                <a:sym typeface="Times New Roman"/>
              </a:rPr>
              <a:t>- Mutual Information Gain</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Char char="•"/>
            </a:pPr>
            <a:r>
              <a:rPr b="1" lang="en-US" sz="2600">
                <a:latin typeface="Times New Roman"/>
                <a:ea typeface="Times New Roman"/>
                <a:cs typeface="Times New Roman"/>
                <a:sym typeface="Times New Roman"/>
              </a:rPr>
              <a:t>Hyperparameter Tuning - </a:t>
            </a:r>
            <a:r>
              <a:rPr lang="en-US" sz="2600">
                <a:latin typeface="Times New Roman"/>
                <a:ea typeface="Times New Roman"/>
                <a:cs typeface="Times New Roman"/>
                <a:sym typeface="Times New Roman"/>
              </a:rPr>
              <a:t>GridSearchCV</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b="1" lang="en-US" sz="2600">
                <a:latin typeface="Times New Roman"/>
                <a:ea typeface="Times New Roman"/>
                <a:cs typeface="Times New Roman"/>
                <a:sym typeface="Times New Roman"/>
              </a:rPr>
              <a:t>Stratified K-Fold Cross Validation</a:t>
            </a:r>
            <a:endParaRPr b="1" sz="2600">
              <a:latin typeface="Times New Roman"/>
              <a:ea typeface="Times New Roman"/>
              <a:cs typeface="Times New Roman"/>
              <a:sym typeface="Times New Roman"/>
            </a:endParaRPr>
          </a:p>
          <a:p>
            <a:pPr indent="0" lvl="0" marL="457200" rtl="0" algn="l">
              <a:spcBef>
                <a:spcPts val="360"/>
              </a:spcBef>
              <a:spcAft>
                <a:spcPts val="0"/>
              </a:spcAft>
              <a:buNone/>
            </a:pPr>
            <a:r>
              <a:t/>
            </a:r>
            <a:endParaRPr b="1"/>
          </a:p>
          <a:p>
            <a:pPr indent="0" lvl="0" marL="0" rtl="0" algn="l">
              <a:spcBef>
                <a:spcPts val="36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a376ab52f7_0_62"/>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 - Phase 1</a:t>
            </a:r>
            <a:endParaRPr/>
          </a:p>
        </p:txBody>
      </p:sp>
      <p:pic>
        <p:nvPicPr>
          <p:cNvPr id="179" name="Google Shape;179;g1a376ab52f7_0_62"/>
          <p:cNvPicPr preferRelativeResize="0"/>
          <p:nvPr/>
        </p:nvPicPr>
        <p:blipFill>
          <a:blip r:embed="rId3">
            <a:alphaModFix/>
          </a:blip>
          <a:stretch>
            <a:fillRect/>
          </a:stretch>
        </p:blipFill>
        <p:spPr>
          <a:xfrm>
            <a:off x="619475" y="1689650"/>
            <a:ext cx="8052375" cy="4121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Ottawa-powerpoint-template">
  <a:themeElements>
    <a:clrScheme name="Custo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2010-02-26T18:49:55Z</dcterms:created>
</cp:coreProperties>
</file>