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1"/>
  </p:notesMasterIdLst>
  <p:sldIdLst>
    <p:sldId id="256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63" r:id="rId12"/>
    <p:sldId id="281" r:id="rId13"/>
    <p:sldId id="282" r:id="rId14"/>
    <p:sldId id="284" r:id="rId15"/>
    <p:sldId id="283" r:id="rId16"/>
    <p:sldId id="285" r:id="rId17"/>
    <p:sldId id="268" r:id="rId18"/>
    <p:sldId id="286" r:id="rId19"/>
    <p:sldId id="270" r:id="rId2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Wingdings 3" panose="05040102010807070707" pitchFamily="18" charset="2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0d0f539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20d0f539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20d0f539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20d0f539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20d0f539c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20d0f539c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18426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80085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47099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64343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19360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55740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92813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87270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905864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644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51431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75080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09175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50117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51502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541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232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7121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5635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315874" y="-225579"/>
            <a:ext cx="7028848" cy="1397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GLA UNIVERSITY MATHUTA</a:t>
            </a:r>
            <a:endParaRPr sz="3000" b="1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0" y="2380642"/>
            <a:ext cx="9144000" cy="2208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Name-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A</a:t>
            </a:r>
            <a:r>
              <a:rPr lang="en" sz="14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bhist Pratap Singh,Yugul Pratap Singh, Rameshwar Singh, sakshi Singh</a:t>
            </a:r>
            <a:endParaRPr sz="14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</a:t>
            </a:r>
            <a:r>
              <a:rPr lang="en" sz="1600" b="1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ourse- </a:t>
            </a:r>
            <a:r>
              <a:rPr lang="en" sz="14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B.tech  Cse</a:t>
            </a:r>
            <a:endParaRPr sz="14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</a:t>
            </a:r>
            <a:r>
              <a:rPr lang="en" sz="1600" b="1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ate- </a:t>
            </a:r>
            <a:r>
              <a:rPr lang="en" sz="14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30/11/2023</a:t>
            </a:r>
            <a:endParaRPr sz="14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82550C-19E0-AC27-50AC-7F52F50A31A9}"/>
              </a:ext>
            </a:extLst>
          </p:cNvPr>
          <p:cNvSpPr txBox="1"/>
          <p:nvPr/>
        </p:nvSpPr>
        <p:spPr>
          <a:xfrm>
            <a:off x="1717288" y="192005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 MANAGEMENT SYSTEM</a:t>
            </a:r>
          </a:p>
        </p:txBody>
      </p:sp>
      <p:pic>
        <p:nvPicPr>
          <p:cNvPr id="4" name="Picture 3" descr="A logo for a university&#10;&#10;Description automatically generated">
            <a:extLst>
              <a:ext uri="{FF2B5EF4-FFF2-40B4-BE49-F238E27FC236}">
                <a16:creationId xmlns:a16="http://schemas.microsoft.com/office/drawing/2014/main" id="{7B6D2E03-8FF7-D458-233D-C320CCD24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85639" cy="13976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72DA54-D77C-FCD4-D888-8260664924A0}"/>
              </a:ext>
            </a:extLst>
          </p:cNvPr>
          <p:cNvSpPr txBox="1"/>
          <p:nvPr/>
        </p:nvSpPr>
        <p:spPr>
          <a:xfrm>
            <a:off x="0" y="892099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Interaction:</a:t>
            </a:r>
            <a:endParaRPr lang="en-US" sz="1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Server-Client Interaction: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Integration: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Flow: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Triggers: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37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669977" y="-10127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Implementation</a:t>
            </a:r>
            <a:endParaRPr sz="2185" dirty="0">
              <a:solidFill>
                <a:srgbClr val="00000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588201" y="90428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85005A8-1ECF-916A-E16E-B82CFF990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54" y="904280"/>
            <a:ext cx="4305632" cy="3675154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068704F-365E-05D1-4330-24AD944E7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210" y="911062"/>
            <a:ext cx="4407584" cy="36751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97D3E8-D654-8C63-FFC3-0458430222D9}"/>
              </a:ext>
            </a:extLst>
          </p:cNvPr>
          <p:cNvSpPr txBox="1"/>
          <p:nvPr/>
        </p:nvSpPr>
        <p:spPr>
          <a:xfrm>
            <a:off x="468351" y="0"/>
            <a:ext cx="3181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1AC24-B027-510F-31B4-D6AF0E9BE619}"/>
              </a:ext>
            </a:extLst>
          </p:cNvPr>
          <p:cNvSpPr txBox="1"/>
          <p:nvPr/>
        </p:nvSpPr>
        <p:spPr>
          <a:xfrm>
            <a:off x="0" y="1263806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Key Features of Waste Management System</a:t>
            </a:r>
            <a:endParaRPr lang="en-US" sz="1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Waste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and Analytics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Responsiveness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Compliance Features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34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3A5633-042E-6892-4815-8CB3996C683E}"/>
              </a:ext>
            </a:extLst>
          </p:cNvPr>
          <p:cNvSpPr txBox="1"/>
          <p:nvPr/>
        </p:nvSpPr>
        <p:spPr>
          <a:xfrm>
            <a:off x="0" y="124831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Unique Functionalities:</a:t>
            </a:r>
            <a:endParaRPr lang="en-US" sz="1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Route Adjustments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Integration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908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D0C138F0-D5AF-E264-17FA-D8BF5672D13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982" r="-2" b="1408"/>
          <a:stretch/>
        </p:blipFill>
        <p:spPr>
          <a:xfrm>
            <a:off x="20" y="-3"/>
            <a:ext cx="9143752" cy="3765180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152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41649"/>
            <a:ext cx="9144000" cy="2101851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147E9-3AE5-DC99-CEA3-0CDC4B55E317}"/>
              </a:ext>
            </a:extLst>
          </p:cNvPr>
          <p:cNvSpPr txBox="1"/>
          <p:nvPr/>
        </p:nvSpPr>
        <p:spPr>
          <a:xfrm>
            <a:off x="477687" y="3640759"/>
            <a:ext cx="7805701" cy="651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0990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83660F-D79C-E836-873A-368C7E8547E6}"/>
              </a:ext>
            </a:extLst>
          </p:cNvPr>
          <p:cNvSpPr txBox="1"/>
          <p:nvPr/>
        </p:nvSpPr>
        <p:spPr>
          <a:xfrm>
            <a:off x="587298" y="0"/>
            <a:ext cx="370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Challenges Faced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276DD5-116B-58DE-3695-5AF8B8A659B4}"/>
              </a:ext>
            </a:extLst>
          </p:cNvPr>
          <p:cNvSpPr txBox="1"/>
          <p:nvPr/>
        </p:nvSpPr>
        <p:spPr>
          <a:xfrm>
            <a:off x="0" y="817756"/>
            <a:ext cx="9144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Challenges Encountered: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Concerns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659DB-2347-E121-D453-1A54E11ABF31}"/>
              </a:ext>
            </a:extLst>
          </p:cNvPr>
          <p:cNvSpPr txBox="1"/>
          <p:nvPr/>
        </p:nvSpPr>
        <p:spPr>
          <a:xfrm>
            <a:off x="0" y="3107473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Solutions Implemented: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Concerns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338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A812E3-4834-11C1-326A-63ABBFA6BA3C}"/>
              </a:ext>
            </a:extLst>
          </p:cNvPr>
          <p:cNvSpPr txBox="1"/>
          <p:nvPr/>
        </p:nvSpPr>
        <p:spPr>
          <a:xfrm>
            <a:off x="505521" y="0"/>
            <a:ext cx="3821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27611-9F7C-F27A-6E49-782EB084AEA5}"/>
              </a:ext>
            </a:extLst>
          </p:cNvPr>
          <p:cNvSpPr txBox="1"/>
          <p:nvPr/>
        </p:nvSpPr>
        <p:spPr>
          <a:xfrm>
            <a:off x="200722" y="828785"/>
            <a:ext cx="790993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and Extensions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IoT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Predictive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Bin Technology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Data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Security Measures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51DB4-0012-F3AE-2518-CFEEEF20A09D}"/>
              </a:ext>
            </a:extLst>
          </p:cNvPr>
          <p:cNvSpPr txBox="1"/>
          <p:nvPr/>
        </p:nvSpPr>
        <p:spPr>
          <a:xfrm>
            <a:off x="200720" y="3077736"/>
            <a:ext cx="9144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Features and Functionalities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Bin Inventory Management: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 Integration: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Carbon Footprint Calculator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Collaboration Platform: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Waste Source Tracking: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Waste Source Tracking: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36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610503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285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Conclusion</a:t>
            </a:r>
            <a:endParaRPr sz="2285" dirty="0">
              <a:solidFill>
                <a:srgbClr val="00000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1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558464" y="978622"/>
            <a:ext cx="7688700" cy="4164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5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conclusion, the Waste Management System (WMS) has successfully transformed waste management into a user-friendly and transparent process. By providing an easy way for citizens to report concerns and track the progress of their complaints, WMS bridges the gap between communities and municipalities.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WMS serves as an educational platform, offering valuable insights into responsible waste practices. As we celebrate one year of WMS, we remain committed to creating a greener and cleaner future. Thank you for being part of our community and contributing to sustainable waste management</a:t>
            </a:r>
            <a:r>
              <a:rPr lang="en-US" sz="21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234A68-E0C4-8296-4562-BF0BE0D31AA1}"/>
              </a:ext>
            </a:extLst>
          </p:cNvPr>
          <p:cNvSpPr txBox="1"/>
          <p:nvPr/>
        </p:nvSpPr>
        <p:spPr>
          <a:xfrm>
            <a:off x="74342" y="0"/>
            <a:ext cx="91439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Acknowledgments and Appreciation</a:t>
            </a: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b="1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b="1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b="1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Professors and Mentors:</a:t>
            </a:r>
            <a:endParaRPr lang="en-US" sz="16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 to our esteemed professors and mentors for their guidance, encouragement, and invaluable insights that shaped the development of the Waste Management System.</a:t>
            </a:r>
          </a:p>
          <a:p>
            <a:pPr algn="l"/>
            <a:endParaRPr lang="en-US" sz="1600" b="1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Collaboration:</a:t>
            </a:r>
            <a:endParaRPr lang="en-US" sz="16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heartfelt appreciation to every team member who contributed their skills, dedication, and collaborative spirit to make this project a success.</a:t>
            </a:r>
          </a:p>
          <a:p>
            <a:pPr algn="l"/>
            <a:endParaRPr lang="en-US" sz="1600" b="1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Peers and Colleagues:</a:t>
            </a:r>
            <a:endParaRPr lang="en-US" sz="16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 to our peers and colleagues for their support, constructive feedback, and camaraderie throughout the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3708978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Q&amp;A</a:t>
            </a:r>
            <a:endParaRPr sz="2185">
              <a:solidFill>
                <a:srgbClr val="00000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 dirty="0">
                <a:solidFill>
                  <a:srgbClr val="0F0F0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Open the floor for questions from the audience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71A42D-3BF9-8AF8-89A5-80261E03FCC3}"/>
              </a:ext>
            </a:extLst>
          </p:cNvPr>
          <p:cNvSpPr txBox="1"/>
          <p:nvPr/>
        </p:nvSpPr>
        <p:spPr>
          <a:xfrm>
            <a:off x="245326" y="0"/>
            <a:ext cx="7746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6E387-AB93-95F4-5604-D3AFC8008552}"/>
              </a:ext>
            </a:extLst>
          </p:cNvPr>
          <p:cNvSpPr txBox="1"/>
          <p:nvPr/>
        </p:nvSpPr>
        <p:spPr>
          <a:xfrm>
            <a:off x="1" y="895593"/>
            <a:ext cx="9143999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Welcome to the Waste Management System, where innovation meets sustainability.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initiative, we aim to transform traditional waste management practices through the development of a robust and user-friendly web application.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goal is to optimize waste tracking, real-time bin monitoring, and route planning, while also providing comprehensive reporting, analytics, and compliance features.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Join us in creating a smarter, more sustainable future for waste management.</a:t>
            </a:r>
          </a:p>
        </p:txBody>
      </p:sp>
    </p:spTree>
    <p:extLst>
      <p:ext uri="{BB962C8B-B14F-4D97-AF65-F5344CB8AC3E}">
        <p14:creationId xmlns:p14="http://schemas.microsoft.com/office/powerpoint/2010/main" val="278950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DFC9C1-6271-8322-15A7-060FCDFF809C}"/>
              </a:ext>
            </a:extLst>
          </p:cNvPr>
          <p:cNvSpPr txBox="1"/>
          <p:nvPr/>
        </p:nvSpPr>
        <p:spPr>
          <a:xfrm>
            <a:off x="0" y="929269"/>
            <a:ext cx="9144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US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Inefficient Waste Management Practices</a:t>
            </a:r>
            <a:endParaRPr lang="en-US" sz="16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Monitoring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Fragmentation</a:t>
            </a:r>
            <a:endParaRPr lang="en-US" sz="16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7DE32-EFCA-3288-74D0-B786F86FE3CC}"/>
              </a:ext>
            </a:extLst>
          </p:cNvPr>
          <p:cNvSpPr txBox="1"/>
          <p:nvPr/>
        </p:nvSpPr>
        <p:spPr>
          <a:xfrm>
            <a:off x="379142" y="59474"/>
            <a:ext cx="7567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b="1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Problem Statement or the Motivation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590C6-048A-074A-871B-803DF8269E3C}"/>
              </a:ext>
            </a:extLst>
          </p:cNvPr>
          <p:cNvSpPr txBox="1"/>
          <p:nvPr/>
        </p:nvSpPr>
        <p:spPr>
          <a:xfrm>
            <a:off x="0" y="2421401"/>
            <a:ext cx="9144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  <a:endParaRPr lang="en-US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Operational Optimization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Data-Driven Solutions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Compliance and Regulation</a:t>
            </a:r>
            <a:endParaRPr lang="en-US" sz="16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74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7A938B-AD09-0750-49FC-5D85351BBCA0}"/>
              </a:ext>
            </a:extLst>
          </p:cNvPr>
          <p:cNvSpPr txBox="1"/>
          <p:nvPr/>
        </p:nvSpPr>
        <p:spPr>
          <a:xfrm>
            <a:off x="223025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766C0C6-4D0D-95A9-7B0C-F416ADFA2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63754"/>
            <a:ext cx="9143999" cy="2215991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Waste Management System is a comprehensive solution that not only addresses current waste management challenges but sets the stage for a more sustainable and efficient future.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 a user-friendly platform with real-time monitoring, data-driven insights, and tools to streamline operations, all while ensuring compliance and scalability for evolving waste management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84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05144A-8256-F339-50C2-32C5E21B9ED7}"/>
              </a:ext>
            </a:extLst>
          </p:cNvPr>
          <p:cNvSpPr txBox="1"/>
          <p:nvPr/>
        </p:nvSpPr>
        <p:spPr>
          <a:xfrm>
            <a:off x="319669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6BBE2-3FF7-0E8B-9C4C-C75C5EBCA943}"/>
              </a:ext>
            </a:extLst>
          </p:cNvPr>
          <p:cNvSpPr txBox="1"/>
          <p:nvPr/>
        </p:nvSpPr>
        <p:spPr>
          <a:xfrm>
            <a:off x="0" y="367103"/>
            <a:ext cx="9144000" cy="263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Systematic Waste Tracking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Bin Monitoring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 Optimization Algorithms: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and Analytics Tools: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Notifications: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Responsiveness: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Dashboard: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1B06D-9959-F270-324E-3FD25E1F443D}"/>
              </a:ext>
            </a:extLst>
          </p:cNvPr>
          <p:cNvSpPr txBox="1"/>
          <p:nvPr/>
        </p:nvSpPr>
        <p:spPr>
          <a:xfrm>
            <a:off x="0" y="3371851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Through the Waste Management System project, our aim is to revolutionize waste management practices by achieving operational efficiency, promoting environmental sustainability, fostering data-driven decision-making, ensuring compliance, and ultimately delivering a user-friendly solution that addresses the diverse needs of waste management stakeholders.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54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4E1B5D-F49F-B283-E13D-532F47C8D02E}"/>
              </a:ext>
            </a:extLst>
          </p:cNvPr>
          <p:cNvSpPr txBox="1"/>
          <p:nvPr/>
        </p:nvSpPr>
        <p:spPr>
          <a:xfrm>
            <a:off x="535259" y="104078"/>
            <a:ext cx="3142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Problem Statement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99D68-E1B0-551A-2902-102E6C3C8FA4}"/>
              </a:ext>
            </a:extLst>
          </p:cNvPr>
          <p:cNvSpPr txBox="1"/>
          <p:nvPr/>
        </p:nvSpPr>
        <p:spPr>
          <a:xfrm>
            <a:off x="0" y="81032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Define the Problem:</a:t>
            </a:r>
            <a:endParaRPr lang="en-US" sz="16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waste management relies heavily on manual processes, leading to inefficiencies in tracking, collection, and disposal.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Absence of real-time monitoring results in suboptimal waste collection routes, leading to increased costs and resource consumption</a:t>
            </a:r>
            <a:endParaRPr lang="en-US" sz="1600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Disparate data sources and manual record-keeping contribute to data fragmentation, hindering effective decision-making and planning.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C8834-A2A0-05D5-2176-C06612001824}"/>
              </a:ext>
            </a:extLst>
          </p:cNvPr>
          <p:cNvSpPr txBox="1"/>
          <p:nvPr/>
        </p:nvSpPr>
        <p:spPr>
          <a:xfrm>
            <a:off x="0" y="3114907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Why is it Important or Relevant?</a:t>
            </a:r>
            <a:endParaRPr lang="en-US" sz="1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Operational Costs: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Regulatory Compliance: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Health and Safety: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Decision-Making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2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F4F7A-B3EB-8B8E-F31D-17E894E64F5D}"/>
              </a:ext>
            </a:extLst>
          </p:cNvPr>
          <p:cNvSpPr txBox="1"/>
          <p:nvPr/>
        </p:nvSpPr>
        <p:spPr>
          <a:xfrm flipH="1">
            <a:off x="282496" y="0"/>
            <a:ext cx="4081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Literature Review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2C99D-07DB-3D0D-5FCC-6C70F0AFF0E4}"/>
              </a:ext>
            </a:extLst>
          </p:cNvPr>
          <p:cNvSpPr txBox="1"/>
          <p:nvPr/>
        </p:nvSpPr>
        <p:spPr>
          <a:xfrm>
            <a:off x="0" y="936702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Related Work:</a:t>
            </a:r>
            <a:endParaRPr lang="en-US" sz="1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Waste Management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GIS-Based Solutions(Geographical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System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IoT-Driven Waste Solutions: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AAAF3-FA23-61A5-43A8-5817E87967F4}"/>
              </a:ext>
            </a:extLst>
          </p:cNvPr>
          <p:cNvSpPr txBox="1"/>
          <p:nvPr/>
        </p:nvSpPr>
        <p:spPr>
          <a:xfrm>
            <a:off x="0" y="3166066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Gap Your Project is Filling:</a:t>
            </a:r>
            <a:endParaRPr lang="en-US" sz="1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with Scalability: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Administrative Interface: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Analytics: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12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3A8730-DF67-61B5-DBAA-0C49DB30A263}"/>
              </a:ext>
            </a:extLst>
          </p:cNvPr>
          <p:cNvSpPr txBox="1"/>
          <p:nvPr/>
        </p:nvSpPr>
        <p:spPr>
          <a:xfrm>
            <a:off x="408878" y="0"/>
            <a:ext cx="3018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Methodology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117C0-905D-2464-AD20-448D43650DB9}"/>
              </a:ext>
            </a:extLst>
          </p:cNvPr>
          <p:cNvSpPr txBox="1"/>
          <p:nvPr/>
        </p:nvSpPr>
        <p:spPr>
          <a:xfrm>
            <a:off x="-14869" y="834391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Algorithms and Techniques:</a:t>
            </a:r>
            <a:endParaRPr lang="en-US" sz="1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07565-38C8-3E67-A1A7-3055DD2AB711}"/>
              </a:ext>
            </a:extLst>
          </p:cNvPr>
          <p:cNvSpPr txBox="1"/>
          <p:nvPr/>
        </p:nvSpPr>
        <p:spPr>
          <a:xfrm>
            <a:off x="0" y="2910468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Tools and Languages:</a:t>
            </a:r>
            <a:endParaRPr lang="en-US" sz="1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Mapping and GIS Integration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34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F5A1CC-981F-73AC-51F0-1B11449D4CE8}"/>
              </a:ext>
            </a:extLst>
          </p:cNvPr>
          <p:cNvSpPr txBox="1"/>
          <p:nvPr/>
        </p:nvSpPr>
        <p:spPr>
          <a:xfrm>
            <a:off x="334536" y="0"/>
            <a:ext cx="5136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System Archietecture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A4E30-A288-6843-0FFE-D05C1B6448B1}"/>
              </a:ext>
            </a:extLst>
          </p:cNvPr>
          <p:cNvSpPr txBox="1"/>
          <p:nvPr/>
        </p:nvSpPr>
        <p:spPr>
          <a:xfrm>
            <a:off x="0" y="899532"/>
            <a:ext cx="91439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Components:</a:t>
            </a:r>
            <a:endParaRPr lang="en-US" sz="1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(UI):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Server: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Module: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 Optimization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and Analytics Module: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and Analytics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GIS Integration: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157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814</Words>
  <Application>Microsoft Office PowerPoint</Application>
  <PresentationFormat>On-screen Show (16:9)</PresentationFormat>
  <Paragraphs>171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Wingdings 3</vt:lpstr>
      <vt:lpstr>Arial</vt:lpstr>
      <vt:lpstr>Roboto</vt:lpstr>
      <vt:lpstr>Century Gothic</vt:lpstr>
      <vt:lpstr>Times New Roman</vt:lpstr>
      <vt:lpstr>Ion</vt:lpstr>
      <vt:lpstr>GLA UNIVERSITY MATHUTA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  <vt:lpstr>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 UNIVERSITY MATHUTA </dc:title>
  <cp:lastModifiedBy>Gopal Jadaun</cp:lastModifiedBy>
  <cp:revision>11</cp:revision>
  <dcterms:modified xsi:type="dcterms:W3CDTF">2023-11-30T09:39:29Z</dcterms:modified>
</cp:coreProperties>
</file>