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0"/>
  </p:notesMasterIdLst>
  <p:sldIdLst>
    <p:sldId id="260" r:id="rId2"/>
    <p:sldId id="263" r:id="rId3"/>
    <p:sldId id="265" r:id="rId4"/>
    <p:sldId id="272" r:id="rId5"/>
    <p:sldId id="266" r:id="rId6"/>
    <p:sldId id="280" r:id="rId7"/>
    <p:sldId id="273" r:id="rId8"/>
    <p:sldId id="279" r:id="rId9"/>
    <p:sldId id="281" r:id="rId10"/>
    <p:sldId id="282" r:id="rId11"/>
    <p:sldId id="283" r:id="rId12"/>
    <p:sldId id="284" r:id="rId13"/>
    <p:sldId id="274" r:id="rId14"/>
    <p:sldId id="276" r:id="rId15"/>
    <p:sldId id="277" r:id="rId16"/>
    <p:sldId id="278" r:id="rId17"/>
    <p:sldId id="285"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83C"/>
    <a:srgbClr val="FAA726"/>
    <a:srgbClr val="5A5A5A"/>
    <a:srgbClr val="0EC1C1"/>
    <a:srgbClr val="23AE73"/>
    <a:srgbClr val="4890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8" autoAdjust="0"/>
    <p:restoredTop sz="94660"/>
  </p:normalViewPr>
  <p:slideViewPr>
    <p:cSldViewPr snapToGrid="0">
      <p:cViewPr varScale="1">
        <p:scale>
          <a:sx n="72" d="100"/>
          <a:sy n="72" d="100"/>
        </p:scale>
        <p:origin x="1002"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71239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2818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15346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97018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98981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24165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218420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664961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4159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39388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80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56326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905053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9374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211821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86856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9510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543819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29086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31620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327485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0162488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1757700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05550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266134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779550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623828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516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803583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3/13/2024</a:t>
            </a:fld>
            <a:endParaRPr lang="en-US" dirty="0"/>
          </a:p>
        </p:txBody>
      </p:sp>
    </p:spTree>
    <p:extLst>
      <p:ext uri="{BB962C8B-B14F-4D97-AF65-F5344CB8AC3E}">
        <p14:creationId xmlns:p14="http://schemas.microsoft.com/office/powerpoint/2010/main" val="1788023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4744233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nilsonreport.com/upload/content_promo/The_Nilson_Report_Issue_1164.pd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drive.google.com/file/d/107MP2J8jVBULYQjZEh43Dnnxmkp5C7RA/view?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985969" y="4553712"/>
            <a:ext cx="8288032" cy="1096316"/>
          </a:xfrm>
          <a:prstGeom prst="rect">
            <a:avLst/>
          </a:prstGeom>
        </p:spPr>
        <p:txBody>
          <a:bodyPr vert="horz" lIns="91440" tIns="45720" rIns="91440" bIns="45720" numCol="1" rtlCol="0" anchor="b" anchorCtr="0" compatLnSpc="1">
            <a:prstTxWarp prst="textNoShape">
              <a:avLst/>
            </a:prstTxWarp>
            <a:normAutofit/>
          </a:bodyPr>
          <a:lstStyle/>
          <a:p>
            <a:pPr lvl="0" algn="ctr" fontAlgn="base">
              <a:lnSpc>
                <a:spcPct val="90000"/>
              </a:lnSpc>
              <a:spcBef>
                <a:spcPct val="0"/>
              </a:spcBef>
              <a:spcAft>
                <a:spcPts val="600"/>
              </a:spcAft>
              <a:defRPr/>
            </a:pPr>
            <a:r>
              <a:rPr lang="en-US" altLang="en-US" sz="3400" u="sng" kern="1200" dirty="0">
                <a:solidFill>
                  <a:schemeClr val="accent1"/>
                </a:solidFill>
                <a:latin typeface="+mj-lt"/>
                <a:ea typeface="+mj-ea"/>
                <a:cs typeface="+mj-cs"/>
              </a:rPr>
              <a:t>PREDICT FRAUDULENT CREDIT CARD TRANSACTIONS</a:t>
            </a:r>
            <a:endParaRPr kumimoji="0" lang="en-US" altLang="en-US" sz="3400" i="0" u="sng" strike="noStrike" kern="1200" cap="none" spc="0" normalizeH="0" baseline="0" noProof="0" dirty="0">
              <a:ln>
                <a:noFill/>
              </a:ln>
              <a:solidFill>
                <a:schemeClr val="accent1"/>
              </a:solidFill>
              <a:effectLst/>
              <a:uLnTx/>
              <a:uFillTx/>
              <a:latin typeface="+mj-lt"/>
              <a:ea typeface="+mj-ea"/>
              <a:cs typeface="+mj-cs"/>
            </a:endParaRPr>
          </a:p>
        </p:txBody>
      </p:sp>
      <p:sp>
        <p:nvSpPr>
          <p:cNvPr id="7" name="Heading">
            <a:extLst>
              <a:ext uri="{FF2B5EF4-FFF2-40B4-BE49-F238E27FC236}">
                <a16:creationId xmlns:a16="http://schemas.microsoft.com/office/drawing/2014/main" id="{E8540B02-01FC-37E6-7385-D0DC32754D87}"/>
              </a:ext>
            </a:extLst>
          </p:cNvPr>
          <p:cNvSpPr txBox="1">
            <a:spLocks noChangeArrowheads="1"/>
          </p:cNvSpPr>
          <p:nvPr/>
        </p:nvSpPr>
        <p:spPr bwMode="auto">
          <a:xfrm>
            <a:off x="985969" y="5650029"/>
            <a:ext cx="8288032" cy="469122"/>
          </a:xfrm>
          <a:prstGeom prst="rect">
            <a:avLst/>
          </a:prstGeom>
        </p:spPr>
        <p:txBody>
          <a:bodyPr vert="horz" lIns="91440" tIns="45720" rIns="91440" bIns="45720" numCol="1" rtlCol="0" anchor="t" anchorCtr="0" compatLnSpc="1">
            <a:prstTxWarp prst="textNoShape">
              <a:avLst/>
            </a:prstTxWarp>
            <a:normAutofit/>
          </a:bodyPr>
          <a:lstStyle/>
          <a:p>
            <a:pPr lvl="0" algn="ctr" fontAlgn="base">
              <a:spcBef>
                <a:spcPts val="1000"/>
              </a:spcBef>
              <a:buClr>
                <a:schemeClr val="accent1"/>
              </a:buClr>
              <a:buSzPct val="80000"/>
              <a:defRPr/>
            </a:pPr>
            <a:r>
              <a:rPr lang="en-US" altLang="en-US">
                <a:solidFill>
                  <a:schemeClr val="tx1">
                    <a:lumMod val="50000"/>
                    <a:lumOff val="50000"/>
                  </a:schemeClr>
                </a:solidFill>
              </a:rPr>
              <a:t>Abhishek Singh</a:t>
            </a:r>
            <a:endParaRPr kumimoji="0" lang="en-US" altLang="en-US" i="0" strike="noStrike" cap="none" spc="0" normalizeH="0" baseline="0" noProof="0">
              <a:ln>
                <a:noFill/>
              </a:ln>
              <a:solidFill>
                <a:schemeClr val="tx1">
                  <a:lumMod val="50000"/>
                  <a:lumOff val="50000"/>
                </a:schemeClr>
              </a:solidFill>
              <a:effectLst/>
              <a:uLnTx/>
              <a:uFillTx/>
            </a:endParaRPr>
          </a:p>
        </p:txBody>
      </p:sp>
      <p:pic>
        <p:nvPicPr>
          <p:cNvPr id="3" name="Picture 2" descr="A credit card on a fishing hook&#10;&#10;Description automatically generated">
            <a:extLst>
              <a:ext uri="{FF2B5EF4-FFF2-40B4-BE49-F238E27FC236}">
                <a16:creationId xmlns:a16="http://schemas.microsoft.com/office/drawing/2014/main" id="{68BFB37A-0D80-7386-3DA8-892A7AC14058}"/>
              </a:ext>
            </a:extLst>
          </p:cNvPr>
          <p:cNvPicPr>
            <a:picLocks noChangeAspect="1"/>
          </p:cNvPicPr>
          <p:nvPr/>
        </p:nvPicPr>
        <p:blipFill rotWithShape="1">
          <a:blip r:embed="rId3"/>
          <a:srcRect r="3244" b="1"/>
          <a:stretch/>
        </p:blipFill>
        <p:spPr>
          <a:xfrm>
            <a:off x="3832205" y="934222"/>
            <a:ext cx="2595559" cy="3299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3" name="Rectangle 2">
            <a:extLst>
              <a:ext uri="{FF2B5EF4-FFF2-40B4-BE49-F238E27FC236}">
                <a16:creationId xmlns:a16="http://schemas.microsoft.com/office/drawing/2014/main" id="{29676201-DE0D-7B93-CC4B-9BDED671497D}"/>
              </a:ext>
            </a:extLst>
          </p:cNvPr>
          <p:cNvSpPr/>
          <p:nvPr/>
        </p:nvSpPr>
        <p:spPr>
          <a:xfrm>
            <a:off x="516835" y="1708690"/>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800" dirty="0">
                <a:solidFill>
                  <a:srgbClr val="000000"/>
                </a:solidFill>
                <a:latin typeface="Bahnschrift Light SemiCondensed" panose="020B0502040204020203" pitchFamily="34" charset="0"/>
              </a:rPr>
              <a:t>Following are models to be run. SVM (support vector Machine) model was not run due to extensive processive power requirement. All models were run taking into consideration variations for Power Transformer, Repeated </a:t>
            </a:r>
            <a:r>
              <a:rPr lang="en-US" sz="1800" dirty="0" err="1">
                <a:solidFill>
                  <a:srgbClr val="000000"/>
                </a:solidFill>
                <a:latin typeface="Bahnschrift Light SemiCondensed" panose="020B0502040204020203" pitchFamily="34" charset="0"/>
              </a:rPr>
              <a:t>Kfold</a:t>
            </a:r>
            <a:r>
              <a:rPr lang="en-US" sz="1800" dirty="0">
                <a:solidFill>
                  <a:srgbClr val="000000"/>
                </a:solidFill>
                <a:latin typeface="Bahnschrift Light SemiCondensed" panose="020B0502040204020203" pitchFamily="34" charset="0"/>
              </a:rPr>
              <a:t> cross validation, Stratified </a:t>
            </a:r>
            <a:r>
              <a:rPr lang="en-US" sz="1800" dirty="0" err="1">
                <a:solidFill>
                  <a:srgbClr val="000000"/>
                </a:solidFill>
                <a:latin typeface="Bahnschrift Light SemiCondensed" panose="020B0502040204020203" pitchFamily="34" charset="0"/>
              </a:rPr>
              <a:t>Kfold</a:t>
            </a:r>
            <a:r>
              <a:rPr lang="en-US" sz="1800" dirty="0">
                <a:solidFill>
                  <a:srgbClr val="000000"/>
                </a:solidFill>
                <a:latin typeface="Bahnschrift Light SemiCondensed" panose="020B0502040204020203" pitchFamily="34" charset="0"/>
              </a:rPr>
              <a:t> Cross validation, Random </a:t>
            </a:r>
            <a:r>
              <a:rPr lang="en-US" sz="1800" dirty="0" err="1">
                <a:solidFill>
                  <a:srgbClr val="000000"/>
                </a:solidFill>
                <a:latin typeface="Bahnschrift Light SemiCondensed" panose="020B0502040204020203" pitchFamily="34" charset="0"/>
              </a:rPr>
              <a:t>Undersampling</a:t>
            </a:r>
            <a:r>
              <a:rPr lang="en-US" sz="1800" dirty="0">
                <a:solidFill>
                  <a:srgbClr val="000000"/>
                </a:solidFill>
                <a:latin typeface="Bahnschrift Light SemiCondensed" panose="020B0502040204020203" pitchFamily="34" charset="0"/>
              </a:rPr>
              <a:t>, SMOTE and </a:t>
            </a:r>
            <a:r>
              <a:rPr lang="en-US" sz="1800" dirty="0" err="1">
                <a:solidFill>
                  <a:srgbClr val="000000"/>
                </a:solidFill>
                <a:latin typeface="Bahnschrift Light SemiCondensed" panose="020B0502040204020203" pitchFamily="34" charset="0"/>
              </a:rPr>
              <a:t>Adasyn</a:t>
            </a:r>
            <a:r>
              <a:rPr lang="en-US" sz="1800" dirty="0">
                <a:solidFill>
                  <a:srgbClr val="000000"/>
                </a:solidFill>
                <a:latin typeface="Bahnschrift Light SemiCondensed" panose="020B0502040204020203" pitchFamily="34" charset="0"/>
              </a:rPr>
              <a:t>.</a:t>
            </a:r>
          </a:p>
          <a:p>
            <a:pPr algn="just"/>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Logistic Regression with L2 </a:t>
            </a:r>
            <a:r>
              <a:rPr lang="en-US" sz="1800" dirty="0" err="1">
                <a:solidFill>
                  <a:srgbClr val="000000"/>
                </a:solidFill>
                <a:latin typeface="Bahnschrift Light SemiCondensed" panose="020B0502040204020203" pitchFamily="34" charset="0"/>
              </a:rPr>
              <a:t>Regularisation</a:t>
            </a: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Logistic Regression with L1 </a:t>
            </a:r>
            <a:r>
              <a:rPr lang="en-US" sz="1800" dirty="0" err="1">
                <a:solidFill>
                  <a:srgbClr val="000000"/>
                </a:solidFill>
                <a:latin typeface="Bahnschrift Light SemiCondensed" panose="020B0502040204020203" pitchFamily="34" charset="0"/>
              </a:rPr>
              <a:t>Regularisation</a:t>
            </a: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KNN</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Decision tree model with Gini criteria</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Decision tree model with Entropy criteria</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Random Forest</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err="1">
                <a:solidFill>
                  <a:srgbClr val="000000"/>
                </a:solidFill>
                <a:latin typeface="Bahnschrift Light SemiCondensed" panose="020B0502040204020203" pitchFamily="34" charset="0"/>
              </a:rPr>
              <a:t>XGBoost</a:t>
            </a:r>
            <a:endParaRPr lang="en-US" sz="1800" b="0" i="0" u="none" strike="noStrike" baseline="0" dirty="0">
              <a:solidFill>
                <a:srgbClr val="000000"/>
              </a:solidFill>
              <a:latin typeface="Bahnschrift Light SemiCondensed" panose="020B0502040204020203" pitchFamily="34" charset="0"/>
            </a:endParaRPr>
          </a:p>
        </p:txBody>
      </p:sp>
      <p:sp>
        <p:nvSpPr>
          <p:cNvPr id="2" name="Heading">
            <a:extLst>
              <a:ext uri="{FF2B5EF4-FFF2-40B4-BE49-F238E27FC236}">
                <a16:creationId xmlns:a16="http://schemas.microsoft.com/office/drawing/2014/main" id="{9C37421E-EF6E-6D9F-CBD0-C8F17E0DA758}"/>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MODEL SELECTION AND BUILD</a:t>
            </a:r>
          </a:p>
        </p:txBody>
      </p:sp>
    </p:spTree>
    <p:extLst>
      <p:ext uri="{BB962C8B-B14F-4D97-AF65-F5344CB8AC3E}">
        <p14:creationId xmlns:p14="http://schemas.microsoft.com/office/powerpoint/2010/main" val="60882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RESULT</a:t>
            </a:r>
          </a:p>
        </p:txBody>
      </p:sp>
      <p:sp>
        <p:nvSpPr>
          <p:cNvPr id="6" name="Rectangle 5">
            <a:extLst>
              <a:ext uri="{FF2B5EF4-FFF2-40B4-BE49-F238E27FC236}">
                <a16:creationId xmlns:a16="http://schemas.microsoft.com/office/drawing/2014/main" id="{EC4D5768-9FD4-6B2A-567E-003AA0FC492D}"/>
              </a:ext>
            </a:extLst>
          </p:cNvPr>
          <p:cNvSpPr/>
          <p:nvPr/>
        </p:nvSpPr>
        <p:spPr>
          <a:xfrm>
            <a:off x="516835" y="1986987"/>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800" dirty="0">
                <a:solidFill>
                  <a:srgbClr val="000000"/>
                </a:solidFill>
                <a:latin typeface="Bahnschrift Light SemiCondensed" panose="020B0502040204020203" pitchFamily="34" charset="0"/>
              </a:rPr>
              <a:t>L</a:t>
            </a:r>
            <a:r>
              <a:rPr lang="en-US" sz="1800" b="0" i="0" u="none" strike="noStrike" baseline="0" dirty="0">
                <a:solidFill>
                  <a:srgbClr val="000000"/>
                </a:solidFill>
                <a:latin typeface="Bahnschrift Light SemiCondensed" panose="020B0502040204020203" pitchFamily="34" charset="0"/>
              </a:rPr>
              <a:t>ooking at the results overall results (without sampling and sampling) Logistic Regression with L2 </a:t>
            </a:r>
            <a:r>
              <a:rPr lang="en-US" sz="1800" b="0" i="0" u="none" strike="noStrike" baseline="0" dirty="0" err="1">
                <a:solidFill>
                  <a:srgbClr val="000000"/>
                </a:solidFill>
                <a:latin typeface="Bahnschrift Light SemiCondensed" panose="020B0502040204020203" pitchFamily="34" charset="0"/>
              </a:rPr>
              <a:t>Regularisation</a:t>
            </a:r>
            <a:r>
              <a:rPr lang="en-US" sz="1800" b="0" i="0" u="none" strike="noStrike" baseline="0" dirty="0">
                <a:solidFill>
                  <a:srgbClr val="000000"/>
                </a:solidFill>
                <a:latin typeface="Bahnschrift Light SemiCondensed" panose="020B0502040204020203" pitchFamily="34" charset="0"/>
              </a:rPr>
              <a:t> with </a:t>
            </a:r>
            <a:r>
              <a:rPr lang="en-US" sz="1800" b="0" i="0" u="none" strike="noStrike" baseline="0" dirty="0" err="1">
                <a:solidFill>
                  <a:srgbClr val="000000"/>
                </a:solidFill>
                <a:latin typeface="Bahnschrift Light SemiCondensed" panose="020B0502040204020203" pitchFamily="34" charset="0"/>
              </a:rPr>
              <a:t>RepeatedKFold</a:t>
            </a:r>
            <a:r>
              <a:rPr lang="en-US" sz="1800" b="0" i="0" u="none" strike="noStrike" baseline="0" dirty="0">
                <a:solidFill>
                  <a:srgbClr val="000000"/>
                </a:solidFill>
                <a:latin typeface="Bahnschrift Light SemiCondensed" panose="020B0502040204020203" pitchFamily="34" charset="0"/>
              </a:rPr>
              <a:t> Cross Validation has provided best results.</a:t>
            </a:r>
          </a:p>
          <a:p>
            <a:pPr algn="just"/>
            <a:endParaRPr lang="en-US" sz="1800" b="0" i="0" u="none" strike="noStrike" baseline="0" dirty="0">
              <a:solidFill>
                <a:srgbClr val="000000"/>
              </a:solidFill>
              <a:latin typeface="Bahnschrift Light SemiCondensed" panose="020B0502040204020203" pitchFamily="34" charset="0"/>
            </a:endParaRPr>
          </a:p>
          <a:p>
            <a:pPr algn="just"/>
            <a:r>
              <a:rPr lang="en-US" sz="1800" b="0" i="0" u="none" strike="noStrike" baseline="0" dirty="0">
                <a:solidFill>
                  <a:srgbClr val="000000"/>
                </a:solidFill>
                <a:latin typeface="Bahnschrift Light SemiCondensed" panose="020B0502040204020203" pitchFamily="34" charset="0"/>
              </a:rPr>
              <a:t>Model Name: Logistic Regression with L2 </a:t>
            </a:r>
            <a:r>
              <a:rPr lang="en-US" sz="1800" b="0" i="0" u="none" strike="noStrike" baseline="0" dirty="0" err="1">
                <a:solidFill>
                  <a:srgbClr val="000000"/>
                </a:solidFill>
                <a:latin typeface="Bahnschrift Light SemiCondensed" panose="020B0502040204020203" pitchFamily="34" charset="0"/>
              </a:rPr>
              <a:t>Regularisation</a:t>
            </a:r>
            <a:r>
              <a:rPr lang="en-US" sz="1800" b="0" i="0" u="none" strike="noStrike" baseline="0" dirty="0">
                <a:solidFill>
                  <a:srgbClr val="000000"/>
                </a:solidFill>
                <a:latin typeface="Bahnschrift Light SemiCondensed" panose="020B0502040204020203" pitchFamily="34" charset="0"/>
              </a:rPr>
              <a:t> with </a:t>
            </a:r>
            <a:r>
              <a:rPr lang="en-US" sz="1800" b="0" i="0" u="none" strike="noStrike" baseline="0" dirty="0" err="1">
                <a:solidFill>
                  <a:srgbClr val="000000"/>
                </a:solidFill>
                <a:latin typeface="Bahnschrift Light SemiCondensed" panose="020B0502040204020203" pitchFamily="34" charset="0"/>
              </a:rPr>
              <a:t>RepeatedKFold</a:t>
            </a:r>
            <a:r>
              <a:rPr lang="en-US" sz="1800" b="0" i="0" u="none" strike="noStrike" baseline="0" dirty="0">
                <a:solidFill>
                  <a:srgbClr val="000000"/>
                </a:solidFill>
                <a:latin typeface="Bahnschrift Light SemiCondensed" panose="020B0502040204020203" pitchFamily="34" charset="0"/>
              </a:rPr>
              <a:t> Cross Validation</a:t>
            </a:r>
          </a:p>
          <a:p>
            <a:pPr algn="just"/>
            <a:endParaRPr lang="en-US" sz="1800" b="0" i="0" u="none" strike="noStrike" baseline="0" dirty="0">
              <a:solidFill>
                <a:srgbClr val="000000"/>
              </a:solidFill>
              <a:latin typeface="Bahnschrift Light SemiCondensed" panose="020B0502040204020203" pitchFamily="34" charset="0"/>
            </a:endParaRPr>
          </a:p>
          <a:p>
            <a:pPr algn="just"/>
            <a:r>
              <a:rPr lang="en-US" sz="1800" b="0" i="0" u="none" strike="noStrike" baseline="0" dirty="0">
                <a:solidFill>
                  <a:srgbClr val="000000"/>
                </a:solidFill>
                <a:latin typeface="Bahnschrift Light SemiCondensed" panose="020B0502040204020203" pitchFamily="34" charset="0"/>
              </a:rPr>
              <a:t>Model Accuracy: 0.998894</a:t>
            </a:r>
          </a:p>
          <a:p>
            <a:pPr algn="just"/>
            <a:endParaRPr lang="en-US" sz="1800" b="0" i="0" u="none" strike="noStrike" baseline="0" dirty="0">
              <a:solidFill>
                <a:srgbClr val="000000"/>
              </a:solidFill>
              <a:latin typeface="Bahnschrift Light SemiCondensed" panose="020B0502040204020203" pitchFamily="34" charset="0"/>
            </a:endParaRPr>
          </a:p>
          <a:p>
            <a:pPr algn="just"/>
            <a:r>
              <a:rPr lang="en-US" sz="1800" b="0" i="0" u="none" strike="noStrike" baseline="0" dirty="0" err="1">
                <a:solidFill>
                  <a:srgbClr val="000000"/>
                </a:solidFill>
                <a:latin typeface="Bahnschrift Light SemiCondensed" panose="020B0502040204020203" pitchFamily="34" charset="0"/>
              </a:rPr>
              <a:t>roc_value</a:t>
            </a:r>
            <a:r>
              <a:rPr lang="en-US" sz="1800" b="0" i="0" u="none" strike="noStrike" baseline="0" dirty="0">
                <a:solidFill>
                  <a:srgbClr val="000000"/>
                </a:solidFill>
                <a:latin typeface="Bahnschrift Light SemiCondensed" panose="020B0502040204020203" pitchFamily="34" charset="0"/>
              </a:rPr>
              <a:t>: 0.992420</a:t>
            </a:r>
          </a:p>
          <a:p>
            <a:pPr algn="just"/>
            <a:endParaRPr lang="en-US" sz="1800" b="0" i="0" u="none" strike="noStrike" baseline="0" dirty="0">
              <a:solidFill>
                <a:srgbClr val="000000"/>
              </a:solidFill>
              <a:latin typeface="Bahnschrift Light SemiCondensed" panose="020B0502040204020203" pitchFamily="34" charset="0"/>
            </a:endParaRPr>
          </a:p>
          <a:p>
            <a:pPr algn="just"/>
            <a:r>
              <a:rPr lang="en-US" sz="1800" b="0" i="0" u="none" strike="noStrike" baseline="0" dirty="0">
                <a:solidFill>
                  <a:srgbClr val="000000"/>
                </a:solidFill>
                <a:latin typeface="Bahnschrift Light SemiCondensed" panose="020B0502040204020203" pitchFamily="34" charset="0"/>
              </a:rPr>
              <a:t>Threshold: 0.001544</a:t>
            </a:r>
          </a:p>
        </p:txBody>
      </p:sp>
    </p:spTree>
    <p:extLst>
      <p:ext uri="{BB962C8B-B14F-4D97-AF65-F5344CB8AC3E}">
        <p14:creationId xmlns:p14="http://schemas.microsoft.com/office/powerpoint/2010/main" val="298732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3253" y="371019"/>
            <a:ext cx="11728173" cy="163341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APPENDIX</a:t>
            </a:r>
            <a:endParaRPr kumimoji="0" lang="en-US" altLang="en-US" sz="4400" i="0" u="sng" strike="noStrike" kern="1200" cap="none" spc="0" normalizeH="0" baseline="0" noProof="0" dirty="0">
              <a:ln>
                <a:noFill/>
              </a:ln>
              <a:solidFill>
                <a:srgbClr val="0070C0"/>
              </a:solidFill>
              <a:effectLst/>
              <a:uLnTx/>
              <a:uFillTx/>
              <a:latin typeface="Bahnschrift Light SemiCondensed" panose="020B050204020402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BF507748-9609-A15B-41E0-3BE2DECD7C2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4250427" y="2460264"/>
            <a:ext cx="3247939" cy="3527563"/>
          </a:xfrm>
          <a:prstGeom prst="rect">
            <a:avLst/>
          </a:prstGeom>
        </p:spPr>
      </p:pic>
    </p:spTree>
    <p:extLst>
      <p:ext uri="{BB962C8B-B14F-4D97-AF65-F5344CB8AC3E}">
        <p14:creationId xmlns:p14="http://schemas.microsoft.com/office/powerpoint/2010/main" val="377714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304800" y="378526"/>
            <a:ext cx="11370365"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 – BIVARIATE ANALYSIS</a:t>
            </a:r>
          </a:p>
        </p:txBody>
      </p:sp>
      <p:pic>
        <p:nvPicPr>
          <p:cNvPr id="3" name="Picture 2">
            <a:extLst>
              <a:ext uri="{FF2B5EF4-FFF2-40B4-BE49-F238E27FC236}">
                <a16:creationId xmlns:a16="http://schemas.microsoft.com/office/drawing/2014/main" id="{45CD7FF5-F214-E1B9-EF0E-C06CC262D115}"/>
              </a:ext>
            </a:extLst>
          </p:cNvPr>
          <p:cNvPicPr>
            <a:picLocks noChangeAspect="1"/>
          </p:cNvPicPr>
          <p:nvPr/>
        </p:nvPicPr>
        <p:blipFill>
          <a:blip r:embed="rId3"/>
          <a:stretch>
            <a:fillRect/>
          </a:stretch>
        </p:blipFill>
        <p:spPr>
          <a:xfrm>
            <a:off x="516835" y="1889263"/>
            <a:ext cx="5579166" cy="4724249"/>
          </a:xfrm>
          <a:prstGeom prst="rect">
            <a:avLst/>
          </a:prstGeom>
        </p:spPr>
      </p:pic>
      <p:pic>
        <p:nvPicPr>
          <p:cNvPr id="7" name="Picture 6">
            <a:extLst>
              <a:ext uri="{FF2B5EF4-FFF2-40B4-BE49-F238E27FC236}">
                <a16:creationId xmlns:a16="http://schemas.microsoft.com/office/drawing/2014/main" id="{FB3E77F9-F1C0-9F9B-2BBC-DD9E27F28A31}"/>
              </a:ext>
            </a:extLst>
          </p:cNvPr>
          <p:cNvPicPr>
            <a:picLocks noChangeAspect="1"/>
          </p:cNvPicPr>
          <p:nvPr/>
        </p:nvPicPr>
        <p:blipFill>
          <a:blip r:embed="rId4"/>
          <a:stretch>
            <a:fillRect/>
          </a:stretch>
        </p:blipFill>
        <p:spPr>
          <a:xfrm>
            <a:off x="6347791" y="1789770"/>
            <a:ext cx="5327374" cy="4860710"/>
          </a:xfrm>
          <a:prstGeom prst="rect">
            <a:avLst/>
          </a:prstGeom>
        </p:spPr>
      </p:pic>
    </p:spTree>
    <p:extLst>
      <p:ext uri="{BB962C8B-B14F-4D97-AF65-F5344CB8AC3E}">
        <p14:creationId xmlns:p14="http://schemas.microsoft.com/office/powerpoint/2010/main" val="266752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3" name="Picture 2">
            <a:extLst>
              <a:ext uri="{FF2B5EF4-FFF2-40B4-BE49-F238E27FC236}">
                <a16:creationId xmlns:a16="http://schemas.microsoft.com/office/drawing/2014/main" id="{941AD228-9306-8A6D-3E90-344379B55D75}"/>
              </a:ext>
            </a:extLst>
          </p:cNvPr>
          <p:cNvPicPr>
            <a:picLocks noChangeAspect="1"/>
          </p:cNvPicPr>
          <p:nvPr/>
        </p:nvPicPr>
        <p:blipFill>
          <a:blip r:embed="rId3"/>
          <a:stretch>
            <a:fillRect/>
          </a:stretch>
        </p:blipFill>
        <p:spPr>
          <a:xfrm>
            <a:off x="516836" y="2267364"/>
            <a:ext cx="3975652" cy="4019550"/>
          </a:xfrm>
          <a:prstGeom prst="rect">
            <a:avLst/>
          </a:prstGeom>
        </p:spPr>
      </p:pic>
      <p:pic>
        <p:nvPicPr>
          <p:cNvPr id="10" name="Picture 9">
            <a:extLst>
              <a:ext uri="{FF2B5EF4-FFF2-40B4-BE49-F238E27FC236}">
                <a16:creationId xmlns:a16="http://schemas.microsoft.com/office/drawing/2014/main" id="{60034D27-20EC-B48A-B526-22E879E09198}"/>
              </a:ext>
            </a:extLst>
          </p:cNvPr>
          <p:cNvPicPr>
            <a:picLocks noChangeAspect="1"/>
          </p:cNvPicPr>
          <p:nvPr/>
        </p:nvPicPr>
        <p:blipFill>
          <a:blip r:embed="rId4"/>
          <a:stretch>
            <a:fillRect/>
          </a:stretch>
        </p:blipFill>
        <p:spPr>
          <a:xfrm>
            <a:off x="4770783" y="2267364"/>
            <a:ext cx="7230312" cy="4019550"/>
          </a:xfrm>
          <a:prstGeom prst="rect">
            <a:avLst/>
          </a:prstGeom>
        </p:spPr>
      </p:pic>
      <p:sp>
        <p:nvSpPr>
          <p:cNvPr id="11" name="Heading">
            <a:extLst>
              <a:ext uri="{FF2B5EF4-FFF2-40B4-BE49-F238E27FC236}">
                <a16:creationId xmlns:a16="http://schemas.microsoft.com/office/drawing/2014/main" id="{887E6647-A736-B2C4-216B-4EC9D4484919}"/>
              </a:ext>
            </a:extLst>
          </p:cNvPr>
          <p:cNvSpPr txBox="1">
            <a:spLocks noChangeArrowheads="1"/>
          </p:cNvSpPr>
          <p:nvPr/>
        </p:nvSpPr>
        <p:spPr bwMode="auto">
          <a:xfrm>
            <a:off x="304800" y="378526"/>
            <a:ext cx="11370365"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 – BIVARIATE ANALYSIS</a:t>
            </a:r>
          </a:p>
        </p:txBody>
      </p:sp>
    </p:spTree>
    <p:extLst>
      <p:ext uri="{BB962C8B-B14F-4D97-AF65-F5344CB8AC3E}">
        <p14:creationId xmlns:p14="http://schemas.microsoft.com/office/powerpoint/2010/main" val="144388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6" name="Picture 5">
            <a:extLst>
              <a:ext uri="{FF2B5EF4-FFF2-40B4-BE49-F238E27FC236}">
                <a16:creationId xmlns:a16="http://schemas.microsoft.com/office/drawing/2014/main" id="{1276A40F-385D-8DB6-AB06-2EEE9674A1A1}"/>
              </a:ext>
            </a:extLst>
          </p:cNvPr>
          <p:cNvPicPr>
            <a:picLocks noChangeAspect="1"/>
          </p:cNvPicPr>
          <p:nvPr/>
        </p:nvPicPr>
        <p:blipFill>
          <a:blip r:embed="rId3"/>
          <a:stretch>
            <a:fillRect/>
          </a:stretch>
        </p:blipFill>
        <p:spPr>
          <a:xfrm>
            <a:off x="2769705" y="1921978"/>
            <a:ext cx="6135756" cy="4229289"/>
          </a:xfrm>
          <a:prstGeom prst="rect">
            <a:avLst/>
          </a:prstGeom>
        </p:spPr>
      </p:pic>
      <p:sp>
        <p:nvSpPr>
          <p:cNvPr id="7" name="Heading">
            <a:extLst>
              <a:ext uri="{FF2B5EF4-FFF2-40B4-BE49-F238E27FC236}">
                <a16:creationId xmlns:a16="http://schemas.microsoft.com/office/drawing/2014/main" id="{A07FE302-5503-1DEF-F578-AEBD596F5686}"/>
              </a:ext>
            </a:extLst>
          </p:cNvPr>
          <p:cNvSpPr txBox="1">
            <a:spLocks noChangeArrowheads="1"/>
          </p:cNvSpPr>
          <p:nvPr/>
        </p:nvSpPr>
        <p:spPr bwMode="auto">
          <a:xfrm>
            <a:off x="304800" y="378526"/>
            <a:ext cx="11370365"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 – BIVARIATE ANALYSIS</a:t>
            </a:r>
          </a:p>
        </p:txBody>
      </p:sp>
    </p:spTree>
    <p:extLst>
      <p:ext uri="{BB962C8B-B14F-4D97-AF65-F5344CB8AC3E}">
        <p14:creationId xmlns:p14="http://schemas.microsoft.com/office/powerpoint/2010/main" val="157577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265043" y="550802"/>
            <a:ext cx="11661913"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 – SKEWNESS CHECKED FOR FRAUD AND NON-FRAUD RECORDS (example below)</a:t>
            </a:r>
          </a:p>
        </p:txBody>
      </p:sp>
      <p:pic>
        <p:nvPicPr>
          <p:cNvPr id="3" name="Picture 2">
            <a:extLst>
              <a:ext uri="{FF2B5EF4-FFF2-40B4-BE49-F238E27FC236}">
                <a16:creationId xmlns:a16="http://schemas.microsoft.com/office/drawing/2014/main" id="{7D7D3A18-E8CC-BE33-D43B-92A3C77DF1C4}"/>
              </a:ext>
            </a:extLst>
          </p:cNvPr>
          <p:cNvPicPr>
            <a:picLocks noChangeAspect="1"/>
          </p:cNvPicPr>
          <p:nvPr/>
        </p:nvPicPr>
        <p:blipFill>
          <a:blip r:embed="rId3"/>
          <a:stretch>
            <a:fillRect/>
          </a:stretch>
        </p:blipFill>
        <p:spPr>
          <a:xfrm>
            <a:off x="516835" y="2160102"/>
            <a:ext cx="10957748" cy="3962402"/>
          </a:xfrm>
          <a:prstGeom prst="rect">
            <a:avLst/>
          </a:prstGeom>
        </p:spPr>
      </p:pic>
      <p:sp>
        <p:nvSpPr>
          <p:cNvPr id="7" name="Heading">
            <a:extLst>
              <a:ext uri="{FF2B5EF4-FFF2-40B4-BE49-F238E27FC236}">
                <a16:creationId xmlns:a16="http://schemas.microsoft.com/office/drawing/2014/main" id="{A796E2CB-2DF2-2D6D-53F6-6E1D64278176}"/>
              </a:ext>
            </a:extLst>
          </p:cNvPr>
          <p:cNvSpPr txBox="1">
            <a:spLocks noChangeArrowheads="1"/>
          </p:cNvSpPr>
          <p:nvPr/>
        </p:nvSpPr>
        <p:spPr bwMode="auto">
          <a:xfrm>
            <a:off x="781878" y="6099731"/>
            <a:ext cx="10628243"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1100"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Non-Fraudulent – Blue</a:t>
            </a:r>
          </a:p>
          <a:p>
            <a:pPr lvl="0" defTabSz="914126" eaLnBrk="0" fontAlgn="base" hangingPunct="0">
              <a:spcBef>
                <a:spcPct val="0"/>
              </a:spcBef>
              <a:spcAft>
                <a:spcPct val="0"/>
              </a:spcAft>
              <a:defRPr/>
            </a:pPr>
            <a:r>
              <a:rPr lang="en-US" altLang="en-US" sz="1100"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Fraud Records - Yellow</a:t>
            </a:r>
          </a:p>
        </p:txBody>
      </p:sp>
    </p:spTree>
    <p:extLst>
      <p:ext uri="{BB962C8B-B14F-4D97-AF65-F5344CB8AC3E}">
        <p14:creationId xmlns:p14="http://schemas.microsoft.com/office/powerpoint/2010/main" val="106420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 name="Heading">
            <a:extLst>
              <a:ext uri="{FF2B5EF4-FFF2-40B4-BE49-F238E27FC236}">
                <a16:creationId xmlns:a16="http://schemas.microsoft.com/office/drawing/2014/main" id="{A796E2CB-2DF2-2D6D-53F6-6E1D64278176}"/>
              </a:ext>
            </a:extLst>
          </p:cNvPr>
          <p:cNvSpPr txBox="1">
            <a:spLocks noChangeArrowheads="1"/>
          </p:cNvSpPr>
          <p:nvPr/>
        </p:nvSpPr>
        <p:spPr bwMode="auto">
          <a:xfrm>
            <a:off x="781878" y="6099731"/>
            <a:ext cx="10628243"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1100"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Non-Fraudulent – Blue</a:t>
            </a:r>
          </a:p>
          <a:p>
            <a:pPr lvl="0" defTabSz="914126" eaLnBrk="0" fontAlgn="base" hangingPunct="0">
              <a:spcBef>
                <a:spcPct val="0"/>
              </a:spcBef>
              <a:spcAft>
                <a:spcPct val="0"/>
              </a:spcAft>
              <a:defRPr/>
            </a:pPr>
            <a:r>
              <a:rPr lang="en-US" altLang="en-US" sz="1100"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Fraud Records - Yellow</a:t>
            </a:r>
          </a:p>
        </p:txBody>
      </p:sp>
      <p:pic>
        <p:nvPicPr>
          <p:cNvPr id="4" name="Picture 3">
            <a:extLst>
              <a:ext uri="{FF2B5EF4-FFF2-40B4-BE49-F238E27FC236}">
                <a16:creationId xmlns:a16="http://schemas.microsoft.com/office/drawing/2014/main" id="{6C36372E-A427-61DD-2C7D-5A5191AA4C11}"/>
              </a:ext>
            </a:extLst>
          </p:cNvPr>
          <p:cNvPicPr>
            <a:picLocks noChangeAspect="1"/>
          </p:cNvPicPr>
          <p:nvPr/>
        </p:nvPicPr>
        <p:blipFill>
          <a:blip r:embed="rId3"/>
          <a:stretch>
            <a:fillRect/>
          </a:stretch>
        </p:blipFill>
        <p:spPr>
          <a:xfrm>
            <a:off x="1343024" y="1861516"/>
            <a:ext cx="9505950" cy="3638550"/>
          </a:xfrm>
          <a:prstGeom prst="rect">
            <a:avLst/>
          </a:prstGeom>
        </p:spPr>
      </p:pic>
      <p:sp>
        <p:nvSpPr>
          <p:cNvPr id="6" name="Heading">
            <a:extLst>
              <a:ext uri="{FF2B5EF4-FFF2-40B4-BE49-F238E27FC236}">
                <a16:creationId xmlns:a16="http://schemas.microsoft.com/office/drawing/2014/main" id="{17925228-6D05-4B46-00C4-BC7F48EE69DE}"/>
              </a:ext>
            </a:extLst>
          </p:cNvPr>
          <p:cNvSpPr txBox="1">
            <a:spLocks noChangeArrowheads="1"/>
          </p:cNvSpPr>
          <p:nvPr/>
        </p:nvSpPr>
        <p:spPr bwMode="auto">
          <a:xfrm>
            <a:off x="304800" y="378526"/>
            <a:ext cx="11370365"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 – BIVARIATE ANALYSIS</a:t>
            </a:r>
          </a:p>
        </p:txBody>
      </p:sp>
    </p:spTree>
    <p:extLst>
      <p:ext uri="{BB962C8B-B14F-4D97-AF65-F5344CB8AC3E}">
        <p14:creationId xmlns:p14="http://schemas.microsoft.com/office/powerpoint/2010/main" val="38956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3" name="Picture 2">
            <a:extLst>
              <a:ext uri="{FF2B5EF4-FFF2-40B4-BE49-F238E27FC236}">
                <a16:creationId xmlns:a16="http://schemas.microsoft.com/office/drawing/2014/main" id="{CFDBC288-6335-2F11-CF6C-2021CCFF45EE}"/>
              </a:ext>
            </a:extLst>
          </p:cNvPr>
          <p:cNvPicPr>
            <a:picLocks noChangeAspect="1"/>
          </p:cNvPicPr>
          <p:nvPr/>
        </p:nvPicPr>
        <p:blipFill>
          <a:blip r:embed="rId3"/>
          <a:stretch>
            <a:fillRect/>
          </a:stretch>
        </p:blipFill>
        <p:spPr>
          <a:xfrm>
            <a:off x="3342653" y="1569761"/>
            <a:ext cx="5761590" cy="4242457"/>
          </a:xfrm>
          <a:prstGeom prst="rect">
            <a:avLst/>
          </a:prstGeom>
        </p:spPr>
      </p:pic>
    </p:spTree>
    <p:extLst>
      <p:ext uri="{BB962C8B-B14F-4D97-AF65-F5344CB8AC3E}">
        <p14:creationId xmlns:p14="http://schemas.microsoft.com/office/powerpoint/2010/main" val="214408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AGENDA </a:t>
            </a:r>
          </a:p>
        </p:txBody>
      </p:sp>
      <p:sp>
        <p:nvSpPr>
          <p:cNvPr id="3" name="Rectangle 2">
            <a:extLst>
              <a:ext uri="{FF2B5EF4-FFF2-40B4-BE49-F238E27FC236}">
                <a16:creationId xmlns:a16="http://schemas.microsoft.com/office/drawing/2014/main" id="{07FBC7AF-5EFB-86B2-D9C3-D056E4FA4DA5}"/>
              </a:ext>
            </a:extLst>
          </p:cNvPr>
          <p:cNvSpPr/>
          <p:nvPr/>
        </p:nvSpPr>
        <p:spPr>
          <a:xfrm>
            <a:off x="1205948" y="1338470"/>
            <a:ext cx="10429461" cy="48502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Problem Statement</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Business Problem Overview</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Approach</a:t>
            </a:r>
          </a:p>
          <a:p>
            <a:pPr marL="720000" lvl="4"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Bahnschrift Light SemiCondensed" panose="020B0502040204020203" pitchFamily="34" charset="0"/>
              </a:rPr>
              <a:t>Data Understanding</a:t>
            </a:r>
          </a:p>
          <a:p>
            <a:pPr marL="720000" lvl="4"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Bahnschrift Light SemiCondensed" panose="020B0502040204020203" pitchFamily="34" charset="0"/>
              </a:rPr>
              <a:t>Data Preparation</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Model Selection and Build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Result</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Bahnschrift Light SemiCondensed" panose="020B0502040204020203" pitchFamily="34" charset="0"/>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Bahnschrift Light SemiCondensed" panose="020B0502040204020203" pitchFamily="34" charset="0"/>
              </a:rPr>
              <a:t>Data Understanding</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Bahnschrift Light SemiCondensed" panose="020B0502040204020203" pitchFamily="34" charset="0"/>
              </a:rPr>
              <a:t>Bivariate Analysis</a:t>
            </a:r>
          </a:p>
          <a:p>
            <a:pPr algn="ctr"/>
            <a:endParaRPr lang="en-US" dirty="0">
              <a:latin typeface="Bahnschrift Light SemiCondensed" panose="020B0502040204020203" pitchFamily="34" charset="0"/>
            </a:endParaRPr>
          </a:p>
        </p:txBody>
      </p:sp>
      <p:pic>
        <p:nvPicPr>
          <p:cNvPr id="6" name="Picture 5">
            <a:extLst>
              <a:ext uri="{FF2B5EF4-FFF2-40B4-BE49-F238E27FC236}">
                <a16:creationId xmlns:a16="http://schemas.microsoft.com/office/drawing/2014/main" id="{6C889F2C-EFA4-2CF6-F1A6-314F8573F41E}"/>
              </a:ext>
            </a:extLst>
          </p:cNvPr>
          <p:cNvPicPr>
            <a:picLocks noChangeAspect="1"/>
          </p:cNvPicPr>
          <p:nvPr/>
        </p:nvPicPr>
        <p:blipFill>
          <a:blip r:embed="rId3"/>
          <a:stretch>
            <a:fillRect/>
          </a:stretch>
        </p:blipFill>
        <p:spPr>
          <a:xfrm>
            <a:off x="7167159" y="1910591"/>
            <a:ext cx="3467100" cy="3381375"/>
          </a:xfrm>
          <a:prstGeom prst="rect">
            <a:avLst/>
          </a:prstGeom>
        </p:spPr>
      </p:pic>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PROBLEM STATEMENT</a:t>
            </a:r>
          </a:p>
        </p:txBody>
      </p:sp>
      <p:sp>
        <p:nvSpPr>
          <p:cNvPr id="3" name="Rectangle 2">
            <a:extLst>
              <a:ext uri="{FF2B5EF4-FFF2-40B4-BE49-F238E27FC236}">
                <a16:creationId xmlns:a16="http://schemas.microsoft.com/office/drawing/2014/main" id="{8F44D4EA-1134-4AA4-DFA6-6AA6BD9EE6BB}"/>
              </a:ext>
            </a:extLst>
          </p:cNvPr>
          <p:cNvSpPr/>
          <p:nvPr/>
        </p:nvSpPr>
        <p:spPr>
          <a:xfrm>
            <a:off x="723331" y="1433015"/>
            <a:ext cx="11122926" cy="5046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2000" b="0" i="0" u="none" strike="noStrike" baseline="0" dirty="0">
              <a:solidFill>
                <a:srgbClr val="000000"/>
              </a:solidFill>
              <a:latin typeface="Bahnschrift Light SemiCondensed" panose="020B0502040204020203" pitchFamily="34" charset="0"/>
            </a:endParaRPr>
          </a:p>
          <a:p>
            <a:pPr algn="just"/>
            <a:r>
              <a:rPr lang="en-US" sz="2000" b="0" i="0" u="none" strike="noStrike" baseline="0" dirty="0">
                <a:solidFill>
                  <a:srgbClr val="000000"/>
                </a:solidFill>
                <a:latin typeface="Bahnschrift Light SemiCondensed" panose="020B0502040204020203" pitchFamily="34" charset="0"/>
              </a:rPr>
              <a:t>Fraudulent activities have increased severalfold, with around 52,304 cases of credit/debit card fraud reported in FY'19 alone. Due to this steep increase in banking frauds, it is the need of the hour to detect these fraudulent transactions in time in order to help consumers as well as banks, who are losing their credit worth each day. </a:t>
            </a:r>
          </a:p>
          <a:p>
            <a:pPr algn="just"/>
            <a:endParaRPr lang="en-US" sz="2000" b="0" i="0" u="none" strike="noStrike" baseline="0" dirty="0">
              <a:solidFill>
                <a:srgbClr val="000000"/>
              </a:solidFill>
              <a:latin typeface="Bahnschrift Light SemiCondensed" panose="020B0502040204020203" pitchFamily="34" charset="0"/>
            </a:endParaRPr>
          </a:p>
          <a:p>
            <a:pPr algn="just"/>
            <a:r>
              <a:rPr lang="en-US" sz="2000" b="0" i="0" u="none" strike="noStrike" baseline="0" dirty="0">
                <a:solidFill>
                  <a:srgbClr val="000000"/>
                </a:solidFill>
                <a:latin typeface="Bahnschrift Light SemiCondensed" panose="020B0502040204020203" pitchFamily="34" charset="0"/>
              </a:rPr>
              <a:t>Every fraudulent credit card transaction that occur is a direct financial loss to the bank as the bank is responsible for the fraud transactions as well it also affects the overall customer satisfaction adversely. </a:t>
            </a:r>
          </a:p>
          <a:p>
            <a:pPr algn="just"/>
            <a:endParaRPr lang="en-US" sz="2000" b="0" i="0" u="none" strike="noStrike" baseline="0" dirty="0">
              <a:solidFill>
                <a:srgbClr val="000000"/>
              </a:solidFill>
              <a:latin typeface="Bahnschrift Light SemiCondensed" panose="020B0502040204020203" pitchFamily="34" charset="0"/>
            </a:endParaRPr>
          </a:p>
          <a:p>
            <a:pPr algn="just"/>
            <a:r>
              <a:rPr lang="en-US" sz="2000" b="0" i="0" u="none" strike="noStrike" baseline="0" dirty="0">
                <a:solidFill>
                  <a:srgbClr val="000000"/>
                </a:solidFill>
                <a:latin typeface="Bahnschrift Light SemiCondensed" panose="020B0502040204020203" pitchFamily="34" charset="0"/>
              </a:rPr>
              <a:t>The aim of this project is </a:t>
            </a:r>
            <a:r>
              <a:rPr lang="en-US" sz="2000" b="1" i="0" u="sng" strike="noStrike" baseline="0" dirty="0">
                <a:solidFill>
                  <a:srgbClr val="000000"/>
                </a:solidFill>
                <a:latin typeface="Bahnschrift Light SemiCondensed" panose="020B0502040204020203" pitchFamily="34" charset="0"/>
              </a:rPr>
              <a:t>to identify and predict fraudulent credit card transactions using machine learning models</a:t>
            </a:r>
            <a:r>
              <a:rPr lang="en-US" sz="2000" b="1" i="0" u="none" strike="noStrike" baseline="0" dirty="0">
                <a:solidFill>
                  <a:srgbClr val="000000"/>
                </a:solidFill>
                <a:latin typeface="Bahnschrift Light SemiCondensed" panose="020B0502040204020203" pitchFamily="34" charset="0"/>
              </a:rPr>
              <a:t>. </a:t>
            </a:r>
            <a:endParaRPr lang="en-US" sz="2400" dirty="0">
              <a:solidFill>
                <a:schemeClr val="tx1"/>
              </a:solidFill>
              <a:latin typeface="Bahnschrift Light SemiCondensed" panose="020B0502040204020203" pitchFamily="34" charset="0"/>
            </a:endParaRPr>
          </a:p>
          <a:p>
            <a:pPr algn="ct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40862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BUSINESS PROBLEM OVERVIEW</a:t>
            </a:r>
          </a:p>
        </p:txBody>
      </p:sp>
      <p:sp>
        <p:nvSpPr>
          <p:cNvPr id="3" name="Rectangle 2">
            <a:extLst>
              <a:ext uri="{FF2B5EF4-FFF2-40B4-BE49-F238E27FC236}">
                <a16:creationId xmlns:a16="http://schemas.microsoft.com/office/drawing/2014/main" id="{8F44D4EA-1134-4AA4-DFA6-6AA6BD9EE6BB}"/>
              </a:ext>
            </a:extLst>
          </p:cNvPr>
          <p:cNvSpPr/>
          <p:nvPr/>
        </p:nvSpPr>
        <p:spPr>
          <a:xfrm>
            <a:off x="723331" y="1433015"/>
            <a:ext cx="11122926" cy="5046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2000" b="0" i="0" u="none" strike="noStrike" baseline="0" dirty="0">
              <a:solidFill>
                <a:srgbClr val="000000"/>
              </a:solidFill>
              <a:latin typeface="Calibri" panose="020F0502020204030204" pitchFamily="34" charset="0"/>
            </a:endParaRPr>
          </a:p>
          <a:p>
            <a:pPr algn="just"/>
            <a:r>
              <a:rPr lang="en-US" sz="2000" b="0" i="0" dirty="0">
                <a:solidFill>
                  <a:srgbClr val="091E42"/>
                </a:solidFill>
                <a:effectLst/>
                <a:latin typeface="Bahnschrift Light SemiCondensed" panose="020B0502040204020203" pitchFamily="34" charset="0"/>
              </a:rPr>
              <a:t>Retaining high profitable customers is the number one business goal for many banks. Banking fraud, however, poses a significant threat to this goal for different banks. In terms of substantial financial losses, trust, and credibility, this is a concerning issue for both banks and customers alike.</a:t>
            </a:r>
          </a:p>
          <a:p>
            <a:pPr algn="just"/>
            <a:endParaRPr lang="en-US" sz="2000" dirty="0">
              <a:solidFill>
                <a:srgbClr val="091E42"/>
              </a:solidFill>
              <a:latin typeface="Bahnschrift Light SemiCondensed" panose="020B0502040204020203" pitchFamily="34" charset="0"/>
            </a:endParaRPr>
          </a:p>
          <a:p>
            <a:pPr algn="just"/>
            <a:r>
              <a:rPr lang="en-US" sz="2000" dirty="0">
                <a:solidFill>
                  <a:srgbClr val="091E42"/>
                </a:solidFill>
                <a:latin typeface="Bahnschrift Light SemiCondensed" panose="020B0502040204020203" pitchFamily="34" charset="0"/>
              </a:rPr>
              <a:t>It has been estimated by</a:t>
            </a:r>
            <a:r>
              <a:rPr lang="en-US" sz="2000" dirty="0">
                <a:solidFill>
                  <a:srgbClr val="091E42"/>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 </a:t>
            </a:r>
            <a:r>
              <a:rPr lang="en-US" sz="2000" dirty="0" err="1">
                <a:solidFill>
                  <a:srgbClr val="091E42"/>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Nilson</a:t>
            </a:r>
            <a:r>
              <a:rPr lang="en-US" sz="2000" dirty="0">
                <a:solidFill>
                  <a:srgbClr val="091E42"/>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 Report</a:t>
            </a:r>
            <a:r>
              <a:rPr lang="en-US" sz="2000" dirty="0">
                <a:solidFill>
                  <a:srgbClr val="091E42"/>
                </a:solidFill>
                <a:latin typeface="Bahnschrift Light SemiCondensed" panose="020B0502040204020203" pitchFamily="34" charset="0"/>
              </a:rPr>
              <a:t> that by 2020, banking frauds would account for $30 billion worldwide. With the rise in digital payment channels, fraudulent transactions are occurring in new and different ways. This number is increasing rapidly.</a:t>
            </a:r>
          </a:p>
          <a:p>
            <a:pPr algn="just"/>
            <a:endParaRPr lang="en-US" sz="2000" dirty="0">
              <a:solidFill>
                <a:srgbClr val="091E42"/>
              </a:solidFill>
              <a:latin typeface="Bahnschrift Light SemiCondensed" panose="020B0502040204020203" pitchFamily="34" charset="0"/>
            </a:endParaRPr>
          </a:p>
          <a:p>
            <a:pPr algn="just"/>
            <a:r>
              <a:rPr lang="en-US" sz="2000" dirty="0">
                <a:solidFill>
                  <a:srgbClr val="091E42"/>
                </a:solidFill>
                <a:latin typeface="Bahnschrift Light SemiCondensed" panose="020B0502040204020203" pitchFamily="34" charset="0"/>
              </a:rPr>
              <a:t>In the banking industry, credit card fraud detection using machine learning is not just a trend. It is necessary for players in the industry to put proactive monitoring and fraud prevention mechanisms in place. Machine learning is helping them reduce time-consuming manual reviews, costly chargebacks and fees, and denials of legitimate transactions.</a:t>
            </a:r>
          </a:p>
          <a:p>
            <a:pPr algn="just"/>
            <a:endParaRPr lang="en-US" sz="2000" dirty="0">
              <a:latin typeface="Bahnschrift Light SemiCondensed" panose="020B0502040204020203" pitchFamily="34" charset="0"/>
            </a:endParaRPr>
          </a:p>
        </p:txBody>
      </p:sp>
    </p:spTree>
    <p:extLst>
      <p:ext uri="{BB962C8B-B14F-4D97-AF65-F5344CB8AC3E}">
        <p14:creationId xmlns:p14="http://schemas.microsoft.com/office/powerpoint/2010/main" val="148909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APPROACH</a:t>
            </a:r>
          </a:p>
        </p:txBody>
      </p:sp>
      <p:sp>
        <p:nvSpPr>
          <p:cNvPr id="3" name="Rectangle 2">
            <a:extLst>
              <a:ext uri="{FF2B5EF4-FFF2-40B4-BE49-F238E27FC236}">
                <a16:creationId xmlns:a16="http://schemas.microsoft.com/office/drawing/2014/main" id="{29676201-DE0D-7B93-CC4B-9BDED671497D}"/>
              </a:ext>
            </a:extLst>
          </p:cNvPr>
          <p:cNvSpPr/>
          <p:nvPr/>
        </p:nvSpPr>
        <p:spPr>
          <a:xfrm>
            <a:off x="516835" y="2160103"/>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2000" b="0" i="0" dirty="0">
                <a:solidFill>
                  <a:srgbClr val="091E42"/>
                </a:solidFill>
                <a:effectLst/>
                <a:latin typeface="Bahnschrift Light SemiCondensed" panose="020B0502040204020203" pitchFamily="34" charset="0"/>
              </a:rPr>
              <a:t>The data set includes credit card transactions made by European cardholders for 2 days in September 2013. </a:t>
            </a:r>
            <a:r>
              <a:rPr lang="en-US" sz="2000" b="1" i="0" dirty="0">
                <a:solidFill>
                  <a:srgbClr val="091E42"/>
                </a:solidFill>
                <a:effectLst/>
                <a:latin typeface="Bahnschrift Light SemiCondensed" panose="020B0502040204020203" pitchFamily="34" charset="0"/>
              </a:rPr>
              <a:t>Out of the 284,807 transactions in total, 492 were fraudulent. </a:t>
            </a:r>
          </a:p>
          <a:p>
            <a:pPr algn="just"/>
            <a:endParaRPr lang="en-US" sz="2000" b="1" dirty="0">
              <a:solidFill>
                <a:srgbClr val="091E42"/>
              </a:solidFill>
              <a:latin typeface="Bahnschrift Light SemiCondensed" panose="020B0502040204020203" pitchFamily="34" charset="0"/>
            </a:endParaRPr>
          </a:p>
          <a:p>
            <a:pPr algn="just"/>
            <a:r>
              <a:rPr lang="en-US" sz="2000" b="0" i="0" dirty="0">
                <a:solidFill>
                  <a:srgbClr val="091E42"/>
                </a:solidFill>
                <a:effectLst/>
                <a:latin typeface="Bahnschrift Light SemiCondensed" panose="020B0502040204020203" pitchFamily="34" charset="0"/>
              </a:rPr>
              <a:t>This data set is highly unbalanced, </a:t>
            </a:r>
            <a:r>
              <a:rPr lang="en-US" sz="2000" b="1" i="0" dirty="0">
                <a:solidFill>
                  <a:srgbClr val="091E42"/>
                </a:solidFill>
                <a:effectLst/>
                <a:latin typeface="Bahnschrift Light SemiCondensed" panose="020B0502040204020203" pitchFamily="34" charset="0"/>
              </a:rPr>
              <a:t>with the positive class (frauds) accounting for 0.172% of the total transactions</a:t>
            </a:r>
            <a:r>
              <a:rPr lang="en-US" sz="2000" b="0" i="0" dirty="0">
                <a:solidFill>
                  <a:srgbClr val="091E42"/>
                </a:solidFill>
                <a:effectLst/>
                <a:latin typeface="Bahnschrift Light SemiCondensed" panose="020B0502040204020203" pitchFamily="34" charset="0"/>
              </a:rPr>
              <a:t>. The data set has also been modified with principal component analysis (PCA) to maintain confidentiality. </a:t>
            </a:r>
          </a:p>
          <a:p>
            <a:pPr algn="just"/>
            <a:endParaRPr lang="en-US" sz="2000" dirty="0">
              <a:solidFill>
                <a:srgbClr val="091E42"/>
              </a:solidFill>
              <a:latin typeface="Bahnschrift Light SemiCondensed" panose="020B0502040204020203" pitchFamily="34" charset="0"/>
            </a:endParaRPr>
          </a:p>
          <a:p>
            <a:pPr algn="just"/>
            <a:r>
              <a:rPr lang="en-US" sz="2000" b="0" i="0" dirty="0">
                <a:solidFill>
                  <a:srgbClr val="091E42"/>
                </a:solidFill>
                <a:effectLst/>
                <a:latin typeface="Bahnschrift Light SemiCondensed" panose="020B0502040204020203" pitchFamily="34" charset="0"/>
              </a:rPr>
              <a:t>Apart from “time” and “amount,” all the other features</a:t>
            </a:r>
            <a:r>
              <a:rPr lang="en-US" sz="2000" b="1" i="0" dirty="0">
                <a:solidFill>
                  <a:srgbClr val="091E42"/>
                </a:solidFill>
                <a:effectLst/>
                <a:latin typeface="Bahnschrift Light SemiCondensed" panose="020B0502040204020203" pitchFamily="34" charset="0"/>
              </a:rPr>
              <a:t> (V1, V2, V3, up to V28)</a:t>
            </a:r>
            <a:r>
              <a:rPr lang="en-US" sz="2000" b="0" i="0" dirty="0">
                <a:solidFill>
                  <a:srgbClr val="091E42"/>
                </a:solidFill>
                <a:effectLst/>
                <a:latin typeface="Bahnschrift Light SemiCondensed" panose="020B0502040204020203" pitchFamily="34" charset="0"/>
              </a:rPr>
              <a:t> are the principal components obtained using PCA. The feature “time” contains the seconds elapsed between the first transaction in the data set and the subsequent transactions. The feature “amount” is the transaction amount. </a:t>
            </a:r>
          </a:p>
          <a:p>
            <a:pPr algn="just"/>
            <a:endParaRPr lang="en-US" sz="2000" dirty="0">
              <a:solidFill>
                <a:srgbClr val="091E42"/>
              </a:solidFill>
              <a:latin typeface="Bahnschrift Light SemiCondensed" panose="020B0502040204020203" pitchFamily="34" charset="0"/>
            </a:endParaRPr>
          </a:p>
          <a:p>
            <a:pPr algn="just"/>
            <a:r>
              <a:rPr lang="en-US" sz="2000" b="0" i="0" dirty="0">
                <a:solidFill>
                  <a:srgbClr val="091E42"/>
                </a:solidFill>
                <a:effectLst/>
                <a:latin typeface="Bahnschrift Light SemiCondensed" panose="020B0502040204020203" pitchFamily="34" charset="0"/>
              </a:rPr>
              <a:t>The </a:t>
            </a:r>
            <a:r>
              <a:rPr lang="en-US" sz="2000" b="1" i="0" dirty="0">
                <a:solidFill>
                  <a:srgbClr val="091E42"/>
                </a:solidFill>
                <a:effectLst/>
                <a:latin typeface="Bahnschrift Light SemiCondensed" panose="020B0502040204020203" pitchFamily="34" charset="0"/>
              </a:rPr>
              <a:t>feature “class” represents class labeling</a:t>
            </a:r>
            <a:r>
              <a:rPr lang="en-US" sz="2000" b="0" i="0" dirty="0">
                <a:solidFill>
                  <a:srgbClr val="091E42"/>
                </a:solidFill>
                <a:effectLst/>
                <a:latin typeface="Bahnschrift Light SemiCondensed" panose="020B0502040204020203" pitchFamily="34" charset="0"/>
              </a:rPr>
              <a:t>, and it takes the value of 1 in cases of fraud and 0 in others.</a:t>
            </a:r>
            <a:endParaRPr lang="en-US" sz="2000" dirty="0">
              <a:latin typeface="Bahnschrift Light SemiCondensed" panose="020B0502040204020203" pitchFamily="34" charset="0"/>
            </a:endParaRPr>
          </a:p>
        </p:txBody>
      </p:sp>
      <p:sp>
        <p:nvSpPr>
          <p:cNvPr id="4" name="Heading">
            <a:extLst>
              <a:ext uri="{FF2B5EF4-FFF2-40B4-BE49-F238E27FC236}">
                <a16:creationId xmlns:a16="http://schemas.microsoft.com/office/drawing/2014/main" id="{453252E3-8B7D-3E33-04CB-D3EDB392FD2C}"/>
              </a:ext>
            </a:extLst>
          </p:cNvPr>
          <p:cNvSpPr txBox="1">
            <a:spLocks noChangeArrowheads="1"/>
          </p:cNvSpPr>
          <p:nvPr/>
        </p:nvSpPr>
        <p:spPr bwMode="auto">
          <a:xfrm>
            <a:off x="516835" y="1269314"/>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20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a:t>
            </a:r>
          </a:p>
        </p:txBody>
      </p:sp>
    </p:spTree>
    <p:extLst>
      <p:ext uri="{BB962C8B-B14F-4D97-AF65-F5344CB8AC3E}">
        <p14:creationId xmlns:p14="http://schemas.microsoft.com/office/powerpoint/2010/main" val="332193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APPROACH</a:t>
            </a:r>
          </a:p>
        </p:txBody>
      </p:sp>
      <p:sp>
        <p:nvSpPr>
          <p:cNvPr id="3" name="Rectangle 2">
            <a:extLst>
              <a:ext uri="{FF2B5EF4-FFF2-40B4-BE49-F238E27FC236}">
                <a16:creationId xmlns:a16="http://schemas.microsoft.com/office/drawing/2014/main" id="{29676201-DE0D-7B93-CC4B-9BDED671497D}"/>
              </a:ext>
            </a:extLst>
          </p:cNvPr>
          <p:cNvSpPr/>
          <p:nvPr/>
        </p:nvSpPr>
        <p:spPr>
          <a:xfrm>
            <a:off x="516835" y="2160103"/>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342900" indent="-342900" algn="just">
              <a:buFont typeface="Arial" panose="020B0604020202020204" pitchFamily="34" charset="0"/>
              <a:buChar char="•"/>
            </a:pPr>
            <a:r>
              <a:rPr lang="en-US" sz="2000" b="0" i="0" dirty="0">
                <a:solidFill>
                  <a:srgbClr val="091E42"/>
                </a:solidFill>
                <a:effectLst/>
                <a:latin typeface="Bahnschrift Light SemiCondensed" panose="020B0502040204020203" pitchFamily="34" charset="0"/>
              </a:rPr>
              <a:t>The Data has 32 features from V1-V28 which are unknown for confidentiality, Time, Amount and Class</a:t>
            </a:r>
          </a:p>
          <a:p>
            <a:pPr marL="342900" indent="-342900" algn="just">
              <a:buFont typeface="Arial" panose="020B0604020202020204" pitchFamily="34" charset="0"/>
              <a:buChar char="•"/>
            </a:pPr>
            <a:endParaRPr lang="en-US" sz="2000" b="0" i="0" dirty="0">
              <a:solidFill>
                <a:srgbClr val="091E42"/>
              </a:solidFill>
              <a:effectLst/>
              <a:latin typeface="Bahnschrift Light SemiCondensed" panose="020B0502040204020203" pitchFamily="34" charset="0"/>
            </a:endParaRPr>
          </a:p>
          <a:p>
            <a:pPr marL="342900" indent="-342900" algn="just">
              <a:buFont typeface="Arial" panose="020B0604020202020204" pitchFamily="34" charset="0"/>
              <a:buChar char="•"/>
            </a:pPr>
            <a:r>
              <a:rPr lang="en-US" sz="2000" b="0" i="0" dirty="0">
                <a:solidFill>
                  <a:srgbClr val="091E42"/>
                </a:solidFill>
                <a:effectLst/>
                <a:latin typeface="Bahnschrift Light SemiCondensed" panose="020B0502040204020203" pitchFamily="34" charset="0"/>
              </a:rPr>
              <a:t>The input features are V1-V28, Time and Amount</a:t>
            </a:r>
          </a:p>
          <a:p>
            <a:pPr marL="342900" indent="-342900" algn="just">
              <a:buFont typeface="Arial" panose="020B0604020202020204" pitchFamily="34" charset="0"/>
              <a:buChar char="•"/>
            </a:pPr>
            <a:endParaRPr lang="en-US" sz="2000" b="0" i="0" dirty="0">
              <a:solidFill>
                <a:srgbClr val="091E42"/>
              </a:solidFill>
              <a:effectLst/>
              <a:latin typeface="Bahnschrift Light SemiCondensed" panose="020B0502040204020203" pitchFamily="34" charset="0"/>
            </a:endParaRPr>
          </a:p>
          <a:p>
            <a:pPr marL="342900" indent="-342900" algn="just">
              <a:buFont typeface="Arial" panose="020B0604020202020204" pitchFamily="34" charset="0"/>
              <a:buChar char="•"/>
            </a:pPr>
            <a:r>
              <a:rPr lang="en-US" sz="2000" b="0" i="0" dirty="0">
                <a:solidFill>
                  <a:srgbClr val="091E42"/>
                </a:solidFill>
                <a:effectLst/>
                <a:latin typeface="Bahnschrift Light SemiCondensed" panose="020B0502040204020203" pitchFamily="34" charset="0"/>
              </a:rPr>
              <a:t>The target variable is Class</a:t>
            </a:r>
          </a:p>
          <a:p>
            <a:pPr marL="342900" indent="-342900" algn="just">
              <a:buFont typeface="Arial" panose="020B0604020202020204" pitchFamily="34" charset="0"/>
              <a:buChar char="•"/>
            </a:pPr>
            <a:endParaRPr lang="en-US" sz="2000" b="0" i="0" dirty="0">
              <a:solidFill>
                <a:srgbClr val="091E42"/>
              </a:solidFill>
              <a:effectLst/>
              <a:latin typeface="Bahnschrift Light SemiCondensed" panose="020B0502040204020203" pitchFamily="34" charset="0"/>
            </a:endParaRPr>
          </a:p>
          <a:p>
            <a:pPr marL="342900" indent="-342900" algn="just">
              <a:buFont typeface="Arial" panose="020B0604020202020204" pitchFamily="34" charset="0"/>
              <a:buChar char="•"/>
            </a:pPr>
            <a:r>
              <a:rPr lang="en-US" sz="2000" b="0" i="0" dirty="0">
                <a:solidFill>
                  <a:srgbClr val="091E42"/>
                </a:solidFill>
                <a:effectLst/>
                <a:latin typeface="Bahnschrift Light SemiCondensed" panose="020B0502040204020203" pitchFamily="34" charset="0"/>
              </a:rPr>
              <a:t>The Data does not have any missing values as evident from the below mentioned code, thus need not be handled</a:t>
            </a:r>
          </a:p>
          <a:p>
            <a:pPr marL="342900" indent="-342900" algn="just">
              <a:buFont typeface="Arial" panose="020B0604020202020204" pitchFamily="34" charset="0"/>
              <a:buChar char="•"/>
            </a:pPr>
            <a:endParaRPr lang="en-US" sz="2000" b="0" i="0" dirty="0">
              <a:solidFill>
                <a:srgbClr val="091E42"/>
              </a:solidFill>
              <a:effectLst/>
              <a:latin typeface="Bahnschrift Light SemiCondensed" panose="020B0502040204020203" pitchFamily="34" charset="0"/>
            </a:endParaRPr>
          </a:p>
          <a:p>
            <a:pPr marL="342900" indent="-342900" algn="just">
              <a:buFont typeface="Arial" panose="020B0604020202020204" pitchFamily="34" charset="0"/>
              <a:buChar char="•"/>
            </a:pPr>
            <a:r>
              <a:rPr lang="en-US" sz="2000" b="0" i="0" dirty="0">
                <a:solidFill>
                  <a:srgbClr val="091E42"/>
                </a:solidFill>
                <a:effectLst/>
                <a:latin typeface="Bahnschrift Light SemiCondensed" panose="020B0502040204020203" pitchFamily="34" charset="0"/>
              </a:rPr>
              <a:t>The Data consists of all numerical features, and only the Target Variable Class is a categorical feature.</a:t>
            </a:r>
          </a:p>
          <a:p>
            <a:pPr algn="just"/>
            <a:r>
              <a:rPr lang="en-US" sz="2000" dirty="0">
                <a:solidFill>
                  <a:srgbClr val="091E42"/>
                </a:solidFill>
                <a:latin typeface="Bahnschrift Light SemiCondensed" panose="020B0502040204020203" pitchFamily="34" charset="0"/>
              </a:rPr>
              <a:t>      </a:t>
            </a:r>
            <a:r>
              <a:rPr lang="en-US" sz="2000" b="0" i="0" dirty="0">
                <a:solidFill>
                  <a:srgbClr val="091E42"/>
                </a:solidFill>
                <a:effectLst/>
                <a:latin typeface="Bahnschrift Light SemiCondensed" panose="020B0502040204020203" pitchFamily="34" charset="0"/>
              </a:rPr>
              <a:t>Class 0: Legitimate Transaction, Class 1: Fraud Transaction</a:t>
            </a:r>
          </a:p>
          <a:p>
            <a:pPr algn="just"/>
            <a:endParaRPr lang="en-US" sz="2000" b="0" i="0" dirty="0">
              <a:solidFill>
                <a:srgbClr val="091E42"/>
              </a:solidFill>
              <a:effectLst/>
              <a:latin typeface="Bahnschrift Light SemiCondensed" panose="020B0502040204020203" pitchFamily="34" charset="0"/>
            </a:endParaRPr>
          </a:p>
          <a:p>
            <a:pPr marL="342900" indent="-342900" algn="just">
              <a:buFont typeface="Arial" panose="020B0604020202020204" pitchFamily="34" charset="0"/>
              <a:buChar char="•"/>
            </a:pPr>
            <a:r>
              <a:rPr lang="en-US" sz="2000" dirty="0">
                <a:solidFill>
                  <a:srgbClr val="091E42"/>
                </a:solidFill>
                <a:latin typeface="Bahnschrift Light SemiCondensed" panose="020B0502040204020203" pitchFamily="34" charset="0"/>
              </a:rPr>
              <a:t>The Dataset is highly imbalanced as evident from the countplot with majoritarian class label '0' and minority class label '1'</a:t>
            </a:r>
          </a:p>
        </p:txBody>
      </p:sp>
      <p:sp>
        <p:nvSpPr>
          <p:cNvPr id="4" name="Heading">
            <a:extLst>
              <a:ext uri="{FF2B5EF4-FFF2-40B4-BE49-F238E27FC236}">
                <a16:creationId xmlns:a16="http://schemas.microsoft.com/office/drawing/2014/main" id="{453252E3-8B7D-3E33-04CB-D3EDB392FD2C}"/>
              </a:ext>
            </a:extLst>
          </p:cNvPr>
          <p:cNvSpPr txBox="1">
            <a:spLocks noChangeArrowheads="1"/>
          </p:cNvSpPr>
          <p:nvPr/>
        </p:nvSpPr>
        <p:spPr bwMode="auto">
          <a:xfrm>
            <a:off x="516835" y="1269314"/>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20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a:t>
            </a:r>
          </a:p>
        </p:txBody>
      </p:sp>
    </p:spTree>
    <p:extLst>
      <p:ext uri="{BB962C8B-B14F-4D97-AF65-F5344CB8AC3E}">
        <p14:creationId xmlns:p14="http://schemas.microsoft.com/office/powerpoint/2010/main" val="92289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APPROACH</a:t>
            </a:r>
          </a:p>
        </p:txBody>
      </p:sp>
      <p:sp>
        <p:nvSpPr>
          <p:cNvPr id="4" name="Heading">
            <a:extLst>
              <a:ext uri="{FF2B5EF4-FFF2-40B4-BE49-F238E27FC236}">
                <a16:creationId xmlns:a16="http://schemas.microsoft.com/office/drawing/2014/main" id="{453252E3-8B7D-3E33-04CB-D3EDB392FD2C}"/>
              </a:ext>
            </a:extLst>
          </p:cNvPr>
          <p:cNvSpPr txBox="1">
            <a:spLocks noChangeArrowheads="1"/>
          </p:cNvSpPr>
          <p:nvPr/>
        </p:nvSpPr>
        <p:spPr bwMode="auto">
          <a:xfrm>
            <a:off x="516835" y="1269314"/>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20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UNDERSTANDING</a:t>
            </a:r>
          </a:p>
        </p:txBody>
      </p:sp>
      <p:pic>
        <p:nvPicPr>
          <p:cNvPr id="6" name="Picture 5">
            <a:extLst>
              <a:ext uri="{FF2B5EF4-FFF2-40B4-BE49-F238E27FC236}">
                <a16:creationId xmlns:a16="http://schemas.microsoft.com/office/drawing/2014/main" id="{720F1C3E-D724-482A-60C5-BB76D915FA4C}"/>
              </a:ext>
            </a:extLst>
          </p:cNvPr>
          <p:cNvPicPr>
            <a:picLocks noChangeAspect="1"/>
          </p:cNvPicPr>
          <p:nvPr/>
        </p:nvPicPr>
        <p:blipFill>
          <a:blip r:embed="rId3"/>
          <a:stretch>
            <a:fillRect/>
          </a:stretch>
        </p:blipFill>
        <p:spPr>
          <a:xfrm>
            <a:off x="516835" y="2160102"/>
            <a:ext cx="9496425" cy="3581400"/>
          </a:xfrm>
          <a:prstGeom prst="rect">
            <a:avLst/>
          </a:prstGeom>
        </p:spPr>
      </p:pic>
    </p:spTree>
    <p:extLst>
      <p:ext uri="{BB962C8B-B14F-4D97-AF65-F5344CB8AC3E}">
        <p14:creationId xmlns:p14="http://schemas.microsoft.com/office/powerpoint/2010/main" val="270143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APPROACH</a:t>
            </a:r>
          </a:p>
        </p:txBody>
      </p:sp>
      <p:sp>
        <p:nvSpPr>
          <p:cNvPr id="3" name="Rectangle 2">
            <a:extLst>
              <a:ext uri="{FF2B5EF4-FFF2-40B4-BE49-F238E27FC236}">
                <a16:creationId xmlns:a16="http://schemas.microsoft.com/office/drawing/2014/main" id="{29676201-DE0D-7B93-CC4B-9BDED671497D}"/>
              </a:ext>
            </a:extLst>
          </p:cNvPr>
          <p:cNvSpPr/>
          <p:nvPr/>
        </p:nvSpPr>
        <p:spPr>
          <a:xfrm>
            <a:off x="516835" y="2160103"/>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The Data does not have any missing values and hence, need not be handled.</a:t>
            </a:r>
          </a:p>
          <a:p>
            <a:pPr algn="l"/>
            <a:endParaRPr lang="en-US" sz="1800" b="0" i="0" u="none" strike="noStrike" baseline="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The Data has only Target Variable Class as the categorical variable.</a:t>
            </a:r>
          </a:p>
          <a:p>
            <a:pPr algn="l"/>
            <a:endParaRPr lang="en-US" sz="1800" b="0" i="0" u="none" strike="noStrike" baseline="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Remaining Features are numerical and need to be only standardized for comparison after balancing the dataset</a:t>
            </a:r>
          </a:p>
          <a:p>
            <a:pPr algn="l"/>
            <a:endParaRPr lang="en-US" sz="1800" b="0" i="0" u="none" strike="noStrike" baseline="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The mean of the amount of money in transactions is 88.34</a:t>
            </a:r>
          </a:p>
          <a:p>
            <a:pPr algn="l"/>
            <a:endParaRPr lang="en-US" sz="1800" b="0" i="0" u="none" strike="noStrike" baseline="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The standard deviation of amount of money in transactions is 250.12</a:t>
            </a:r>
          </a:p>
          <a:p>
            <a:pPr algn="l"/>
            <a:endParaRPr lang="en-US" sz="1800" b="0" i="0" u="none" strike="noStrike" baseline="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The time is distributed throughout the data equitably and hence, serves as an independent feature</a:t>
            </a:r>
          </a:p>
          <a:p>
            <a:pPr marL="285750" indent="-285750" algn="l">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As we have derived the Day/Hour/Minutes from the time column we will drop Time</a:t>
            </a:r>
          </a:p>
          <a:p>
            <a:pPr marL="285750" indent="-285750" algn="l">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Bahnschrift Light SemiCondensed" panose="020B0502040204020203" pitchFamily="34" charset="0"/>
              </a:rPr>
              <a:t>We will use Power Transformer package to make the distribution more Gaussian</a:t>
            </a:r>
          </a:p>
        </p:txBody>
      </p:sp>
      <p:sp>
        <p:nvSpPr>
          <p:cNvPr id="4" name="Heading">
            <a:extLst>
              <a:ext uri="{FF2B5EF4-FFF2-40B4-BE49-F238E27FC236}">
                <a16:creationId xmlns:a16="http://schemas.microsoft.com/office/drawing/2014/main" id="{453252E3-8B7D-3E33-04CB-D3EDB392FD2C}"/>
              </a:ext>
            </a:extLst>
          </p:cNvPr>
          <p:cNvSpPr txBox="1">
            <a:spLocks noChangeArrowheads="1"/>
          </p:cNvSpPr>
          <p:nvPr/>
        </p:nvSpPr>
        <p:spPr bwMode="auto">
          <a:xfrm>
            <a:off x="516835" y="1269314"/>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defTabSz="914126" eaLnBrk="0" fontAlgn="base" hangingPunct="0">
              <a:spcBef>
                <a:spcPct val="0"/>
              </a:spcBef>
              <a:spcAft>
                <a:spcPct val="0"/>
              </a:spcAft>
              <a:defRPr/>
            </a:pPr>
            <a:r>
              <a:rPr lang="en-US" altLang="en-US" sz="20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DATA PREPARATION</a:t>
            </a:r>
          </a:p>
        </p:txBody>
      </p:sp>
    </p:spTree>
    <p:extLst>
      <p:ext uri="{BB962C8B-B14F-4D97-AF65-F5344CB8AC3E}">
        <p14:creationId xmlns:p14="http://schemas.microsoft.com/office/powerpoint/2010/main" val="40699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400" u="sng" dirty="0">
                <a:solidFill>
                  <a:srgbClr val="0070C0"/>
                </a:solidFill>
                <a:latin typeface="Bahnschrift Light SemiCondensed" panose="020B0502040204020203" pitchFamily="34" charset="0"/>
                <a:ea typeface="Lato" panose="020F0502020204030203" pitchFamily="34" charset="0"/>
                <a:cs typeface="Lato" panose="020F0502020204030203" pitchFamily="34" charset="0"/>
              </a:rPr>
              <a:t>MODEL SELECTION AND BUILD</a:t>
            </a:r>
          </a:p>
        </p:txBody>
      </p:sp>
      <p:sp>
        <p:nvSpPr>
          <p:cNvPr id="3" name="Rectangle 2">
            <a:extLst>
              <a:ext uri="{FF2B5EF4-FFF2-40B4-BE49-F238E27FC236}">
                <a16:creationId xmlns:a16="http://schemas.microsoft.com/office/drawing/2014/main" id="{29676201-DE0D-7B93-CC4B-9BDED671497D}"/>
              </a:ext>
            </a:extLst>
          </p:cNvPr>
          <p:cNvSpPr/>
          <p:nvPr/>
        </p:nvSpPr>
        <p:spPr>
          <a:xfrm>
            <a:off x="516835" y="1908314"/>
            <a:ext cx="11463130" cy="44924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Use stratified split to ensure at least 100 class 1 rows in a test split. 80-20 train test split ratio is good to be used.</a:t>
            </a:r>
          </a:p>
          <a:p>
            <a:pPr algn="just"/>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Logistic regression works best when the data is linearly separable and needs to be interpretable.</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KNN is also highly interpretable, but not preferred when we have a huge amount of data as it will consume a lot of computation. It is a simple, supervised machine learning algorithm used for both classification and regression tasks. The k value in KNN should be an odd number because we have to take the majority vote from the nearest neighbors by breaking the ties. </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The decision tree model is the first choice when we want the output to be intuitive, but they tend to overfit if left unchecked. </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a:solidFill>
                  <a:srgbClr val="000000"/>
                </a:solidFill>
                <a:latin typeface="Bahnschrift Light SemiCondensed" panose="020B0502040204020203" pitchFamily="34" charset="0"/>
              </a:rPr>
              <a:t>In Gradient Boosted machines/trees newly added trees are trained to reduce the errors (loss function) of earlier models. </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marL="285750" indent="-285750" algn="just">
              <a:buFont typeface="Arial" panose="020B0604020202020204" pitchFamily="34" charset="0"/>
              <a:buChar char="•"/>
            </a:pPr>
            <a:r>
              <a:rPr lang="en-US" sz="1800" dirty="0" err="1">
                <a:solidFill>
                  <a:srgbClr val="000000"/>
                </a:solidFill>
                <a:latin typeface="Bahnschrift Light SemiCondensed" panose="020B0502040204020203" pitchFamily="34" charset="0"/>
              </a:rPr>
              <a:t>XGBoost</a:t>
            </a:r>
            <a:r>
              <a:rPr lang="en-US" sz="1800" dirty="0">
                <a:solidFill>
                  <a:srgbClr val="000000"/>
                </a:solidFill>
                <a:latin typeface="Bahnschrift Light SemiCondensed" panose="020B0502040204020203" pitchFamily="34" charset="0"/>
              </a:rPr>
              <a:t> is an extended version of gradient boosting, with additional features like regularization and parallel tree learning algorithm for finding the best split. </a:t>
            </a:r>
          </a:p>
          <a:p>
            <a:pPr marL="285750" indent="-285750" algn="just">
              <a:buFont typeface="Arial" panose="020B0604020202020204" pitchFamily="34" charset="0"/>
              <a:buChar char="•"/>
            </a:pPr>
            <a:endParaRPr lang="en-US" sz="1800" dirty="0">
              <a:solidFill>
                <a:srgbClr val="000000"/>
              </a:solidFill>
              <a:latin typeface="Bahnschrift Light SemiCondensed" panose="020B0502040204020203" pitchFamily="34" charset="0"/>
            </a:endParaRPr>
          </a:p>
          <a:p>
            <a:pPr algn="just"/>
            <a:endParaRPr lang="en-US" sz="180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719684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1607</TotalTime>
  <Words>1089</Words>
  <Application>Microsoft Office PowerPoint</Application>
  <PresentationFormat>Widescreen</PresentationFormat>
  <Paragraphs>135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Light SemiCondensed</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Abhishek Singh</dc:creator>
  <cp:lastModifiedBy>Abhishek Singh</cp:lastModifiedBy>
  <cp:revision>77</cp:revision>
  <dcterms:modified xsi:type="dcterms:W3CDTF">2024-03-12T23:36:41Z</dcterms:modified>
</cp:coreProperties>
</file>