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3" r:id="rId4"/>
    <p:sldId id="264" r:id="rId5"/>
    <p:sldId id="258" r:id="rId6"/>
    <p:sldId id="265" r:id="rId7"/>
    <p:sldId id="259" r:id="rId8"/>
    <p:sldId id="260" r:id="rId9"/>
    <p:sldId id="268" r:id="rId10"/>
    <p:sldId id="261" r:id="rId11"/>
    <p:sldId id="267" r:id="rId12"/>
    <p:sldId id="262"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83354" autoAdjust="0"/>
  </p:normalViewPr>
  <p:slideViewPr>
    <p:cSldViewPr snapToGrid="0">
      <p:cViewPr varScale="1">
        <p:scale>
          <a:sx n="57" d="100"/>
          <a:sy n="57" d="100"/>
        </p:scale>
        <p:origin x="5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DA46E-4052-4AD7-B2EE-F354F9601954}" type="datetimeFigureOut">
              <a:rPr lang="en-US" smtClean="0"/>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D3B34-5DE7-46A0-8DF1-FDD8584351B8}" type="slidenum">
              <a:rPr lang="en-US" smtClean="0"/>
              <a:t>‹#›</a:t>
            </a:fld>
            <a:endParaRPr lang="en-US"/>
          </a:p>
        </p:txBody>
      </p:sp>
    </p:spTree>
    <p:extLst>
      <p:ext uri="{BB962C8B-B14F-4D97-AF65-F5344CB8AC3E}">
        <p14:creationId xmlns:p14="http://schemas.microsoft.com/office/powerpoint/2010/main" val="376736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D3B34-5DE7-46A0-8DF1-FDD8584351B8}" type="slidenum">
              <a:rPr lang="en-US" smtClean="0"/>
              <a:t>1</a:t>
            </a:fld>
            <a:endParaRPr lang="en-US"/>
          </a:p>
        </p:txBody>
      </p:sp>
    </p:spTree>
    <p:extLst>
      <p:ext uri="{BB962C8B-B14F-4D97-AF65-F5344CB8AC3E}">
        <p14:creationId xmlns:p14="http://schemas.microsoft.com/office/powerpoint/2010/main" val="41314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is an 8.4, which is 32</a:t>
            </a:r>
            <a:r>
              <a:rPr lang="en-US" baseline="30000" dirty="0"/>
              <a:t>nd</a:t>
            </a:r>
            <a:r>
              <a:rPr lang="en-US" dirty="0"/>
              <a:t> . </a:t>
            </a:r>
          </a:p>
        </p:txBody>
      </p:sp>
      <p:sp>
        <p:nvSpPr>
          <p:cNvPr id="4" name="Slide Number Placeholder 3"/>
          <p:cNvSpPr>
            <a:spLocks noGrp="1"/>
          </p:cNvSpPr>
          <p:nvPr>
            <p:ph type="sldNum" sz="quarter" idx="5"/>
          </p:nvPr>
        </p:nvSpPr>
        <p:spPr/>
        <p:txBody>
          <a:bodyPr/>
          <a:lstStyle/>
          <a:p>
            <a:fld id="{9AFD3B34-5DE7-46A0-8DF1-FDD8584351B8}" type="slidenum">
              <a:rPr lang="en-US" smtClean="0"/>
              <a:t>4</a:t>
            </a:fld>
            <a:endParaRPr lang="en-US"/>
          </a:p>
        </p:txBody>
      </p:sp>
    </p:spTree>
    <p:extLst>
      <p:ext uri="{BB962C8B-B14F-4D97-AF65-F5344CB8AC3E}">
        <p14:creationId xmlns:p14="http://schemas.microsoft.com/office/powerpoint/2010/main" val="307185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biased, subjective and statistical bias </a:t>
            </a:r>
          </a:p>
        </p:txBody>
      </p:sp>
      <p:sp>
        <p:nvSpPr>
          <p:cNvPr id="4" name="Slide Number Placeholder 3"/>
          <p:cNvSpPr>
            <a:spLocks noGrp="1"/>
          </p:cNvSpPr>
          <p:nvPr>
            <p:ph type="sldNum" sz="quarter" idx="5"/>
          </p:nvPr>
        </p:nvSpPr>
        <p:spPr/>
        <p:txBody>
          <a:bodyPr/>
          <a:lstStyle/>
          <a:p>
            <a:fld id="{9AFD3B34-5DE7-46A0-8DF1-FDD8584351B8}" type="slidenum">
              <a:rPr lang="en-US" smtClean="0"/>
              <a:t>6</a:t>
            </a:fld>
            <a:endParaRPr lang="en-US"/>
          </a:p>
        </p:txBody>
      </p:sp>
    </p:spTree>
    <p:extLst>
      <p:ext uri="{BB962C8B-B14F-4D97-AF65-F5344CB8AC3E}">
        <p14:creationId xmlns:p14="http://schemas.microsoft.com/office/powerpoint/2010/main" val="272538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D3B34-5DE7-46A0-8DF1-FDD8584351B8}" type="slidenum">
              <a:rPr lang="en-US" smtClean="0"/>
              <a:t>7</a:t>
            </a:fld>
            <a:endParaRPr lang="en-US"/>
          </a:p>
        </p:txBody>
      </p:sp>
    </p:spTree>
    <p:extLst>
      <p:ext uri="{BB962C8B-B14F-4D97-AF65-F5344CB8AC3E}">
        <p14:creationId xmlns:p14="http://schemas.microsoft.com/office/powerpoint/2010/main" val="3799227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longetivity</a:t>
            </a:r>
            <a:r>
              <a:rPr lang="en-US" dirty="0"/>
              <a:t> isn’t as critical , </a:t>
            </a:r>
          </a:p>
        </p:txBody>
      </p:sp>
      <p:sp>
        <p:nvSpPr>
          <p:cNvPr id="4" name="Slide Number Placeholder 3"/>
          <p:cNvSpPr>
            <a:spLocks noGrp="1"/>
          </p:cNvSpPr>
          <p:nvPr>
            <p:ph type="sldNum" sz="quarter" idx="5"/>
          </p:nvPr>
        </p:nvSpPr>
        <p:spPr/>
        <p:txBody>
          <a:bodyPr/>
          <a:lstStyle/>
          <a:p>
            <a:fld id="{9AFD3B34-5DE7-46A0-8DF1-FDD8584351B8}" type="slidenum">
              <a:rPr lang="en-US" smtClean="0"/>
              <a:t>9</a:t>
            </a:fld>
            <a:endParaRPr lang="en-US"/>
          </a:p>
        </p:txBody>
      </p:sp>
    </p:spTree>
    <p:extLst>
      <p:ext uri="{BB962C8B-B14F-4D97-AF65-F5344CB8AC3E}">
        <p14:creationId xmlns:p14="http://schemas.microsoft.com/office/powerpoint/2010/main" val="21636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movies, 9 movies, 16 movies</a:t>
            </a:r>
          </a:p>
        </p:txBody>
      </p:sp>
      <p:sp>
        <p:nvSpPr>
          <p:cNvPr id="4" name="Slide Number Placeholder 3"/>
          <p:cNvSpPr>
            <a:spLocks noGrp="1"/>
          </p:cNvSpPr>
          <p:nvPr>
            <p:ph type="sldNum" sz="quarter" idx="5"/>
          </p:nvPr>
        </p:nvSpPr>
        <p:spPr/>
        <p:txBody>
          <a:bodyPr/>
          <a:lstStyle/>
          <a:p>
            <a:fld id="{9AFD3B34-5DE7-46A0-8DF1-FDD8584351B8}" type="slidenum">
              <a:rPr lang="en-US" smtClean="0"/>
              <a:t>11</a:t>
            </a:fld>
            <a:endParaRPr lang="en-US"/>
          </a:p>
        </p:txBody>
      </p:sp>
    </p:spTree>
    <p:extLst>
      <p:ext uri="{BB962C8B-B14F-4D97-AF65-F5344CB8AC3E}">
        <p14:creationId xmlns:p14="http://schemas.microsoft.com/office/powerpoint/2010/main" val="254133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 40 movies , 40% |||| 8%</a:t>
            </a:r>
          </a:p>
          <a:p>
            <a:endParaRPr lang="en-US" dirty="0"/>
          </a:p>
        </p:txBody>
      </p:sp>
      <p:sp>
        <p:nvSpPr>
          <p:cNvPr id="4" name="Slide Number Placeholder 3"/>
          <p:cNvSpPr>
            <a:spLocks noGrp="1"/>
          </p:cNvSpPr>
          <p:nvPr>
            <p:ph type="sldNum" sz="quarter" idx="5"/>
          </p:nvPr>
        </p:nvSpPr>
        <p:spPr/>
        <p:txBody>
          <a:bodyPr/>
          <a:lstStyle/>
          <a:p>
            <a:fld id="{9AFD3B34-5DE7-46A0-8DF1-FDD8584351B8}" type="slidenum">
              <a:rPr lang="en-US" smtClean="0"/>
              <a:t>12</a:t>
            </a:fld>
            <a:endParaRPr lang="en-US"/>
          </a:p>
        </p:txBody>
      </p:sp>
    </p:spTree>
    <p:extLst>
      <p:ext uri="{BB962C8B-B14F-4D97-AF65-F5344CB8AC3E}">
        <p14:creationId xmlns:p14="http://schemas.microsoft.com/office/powerpoint/2010/main" val="422790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95BD-BB9D-4EC3-BFE2-35C646A21E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779BB-D7D8-4796-84E1-9F3098958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22C2C-6A26-4AE0-BF02-FE54EA44DB7E}"/>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5" name="Footer Placeholder 4">
            <a:extLst>
              <a:ext uri="{FF2B5EF4-FFF2-40B4-BE49-F238E27FC236}">
                <a16:creationId xmlns:a16="http://schemas.microsoft.com/office/drawing/2014/main" id="{184B2377-1ED0-46AD-942E-F57CE00A8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85802-D08D-424C-A16F-E19428B08311}"/>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40096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01DC-4AC6-4AF3-A2F0-D14E0FA10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A89B5-65DC-4206-B08E-70968E429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CA20F-1251-49F5-9BEF-149978ADEAB3}"/>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5" name="Footer Placeholder 4">
            <a:extLst>
              <a:ext uri="{FF2B5EF4-FFF2-40B4-BE49-F238E27FC236}">
                <a16:creationId xmlns:a16="http://schemas.microsoft.com/office/drawing/2014/main" id="{6431CCB2-9A9B-4A5D-865E-F292C3E2E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3FD1B-67A1-471A-906A-D029F683F208}"/>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243161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B7F49-DACB-4855-AA66-A0AB0F226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B6210-8E0E-4A63-AD62-3945122F3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518A5-5363-48AD-8666-A495452CA33B}"/>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5" name="Footer Placeholder 4">
            <a:extLst>
              <a:ext uri="{FF2B5EF4-FFF2-40B4-BE49-F238E27FC236}">
                <a16:creationId xmlns:a16="http://schemas.microsoft.com/office/drawing/2014/main" id="{01908295-5FA3-4884-89BF-F600CA63B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3A2EA-8D91-46CE-9A35-53E6AA547AB1}"/>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98748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14F8-107F-437A-857F-ACDBC9BDA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BAFA29-DFEA-4E9C-BBC3-7205127CC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9237-361C-4B5A-85CE-C55B79A53BD6}"/>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5" name="Footer Placeholder 4">
            <a:extLst>
              <a:ext uri="{FF2B5EF4-FFF2-40B4-BE49-F238E27FC236}">
                <a16:creationId xmlns:a16="http://schemas.microsoft.com/office/drawing/2014/main" id="{9B6C6AE7-065A-4CDA-9BBE-3D982A7BF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C850D-BE98-4E05-BED8-11B404309D86}"/>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243269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1980-8C0C-479C-A8FB-9E5AC1072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75ABC-859C-4079-A5DB-220E87BB6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B90B9-F598-4B4C-B4A0-F8C716E346BB}"/>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5" name="Footer Placeholder 4">
            <a:extLst>
              <a:ext uri="{FF2B5EF4-FFF2-40B4-BE49-F238E27FC236}">
                <a16:creationId xmlns:a16="http://schemas.microsoft.com/office/drawing/2014/main" id="{0C4AB128-EE5D-467A-AA89-7A52AA37A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318D0-DA66-4D93-8BE7-68331CA3DC2C}"/>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239319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46CF-C52B-4582-8448-E84B794AD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C4645-BB5A-4090-9661-A8AD48F0C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188EF-6F1C-40AD-80D9-DBD7B35C70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D0AB7D-7B6D-49DE-A0B1-1BEAFDC9F8A9}"/>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6" name="Footer Placeholder 5">
            <a:extLst>
              <a:ext uri="{FF2B5EF4-FFF2-40B4-BE49-F238E27FC236}">
                <a16:creationId xmlns:a16="http://schemas.microsoft.com/office/drawing/2014/main" id="{6F46E043-A3CF-4475-AED6-450E857E2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7EDD4-B224-4F2D-B507-367D898FE71F}"/>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148017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1024-19EA-4935-9B8D-3ADDBB1ABC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66A847-52B2-43F8-8F82-D9C08410E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3FB88-5F98-47BC-844B-178EF5637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F4AE5-E4BD-4D90-A3C4-BD7DCDA0A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8BF19-DBD9-4879-A4CD-090E5E2B0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6F029B-72A2-4EE8-B430-2BB06676E1F5}"/>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8" name="Footer Placeholder 7">
            <a:extLst>
              <a:ext uri="{FF2B5EF4-FFF2-40B4-BE49-F238E27FC236}">
                <a16:creationId xmlns:a16="http://schemas.microsoft.com/office/drawing/2014/main" id="{67049A1A-08C7-4569-BF01-0B75A40103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99E819-4C9E-4FAF-8339-CA1D8CF9AC26}"/>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15279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91C8-A18C-4417-96CE-C76FDECF8C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7CD9CF-368F-4D3B-B33D-C4818053AC47}"/>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4" name="Footer Placeholder 3">
            <a:extLst>
              <a:ext uri="{FF2B5EF4-FFF2-40B4-BE49-F238E27FC236}">
                <a16:creationId xmlns:a16="http://schemas.microsoft.com/office/drawing/2014/main" id="{8870B7AD-E2AC-4855-A88A-0E83F1D11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956E9-728A-478F-B477-7A0C1971FDBB}"/>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2008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A3D3A-B312-402C-8ACA-ADD7B56A7ABC}"/>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3" name="Footer Placeholder 2">
            <a:extLst>
              <a:ext uri="{FF2B5EF4-FFF2-40B4-BE49-F238E27FC236}">
                <a16:creationId xmlns:a16="http://schemas.microsoft.com/office/drawing/2014/main" id="{B3DD56D4-AA61-4587-995A-96A42CA253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9F9D8-3F30-4758-BE23-B87D28918130}"/>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261604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8C22-F594-43B9-A57A-F8CE49CFF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3591F8-0717-4865-A928-E1711E7DE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906BE-8139-44E4-BCDD-CA2940FAB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1EBE-74EF-40D5-A16B-A0E2CB29EEB9}"/>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6" name="Footer Placeholder 5">
            <a:extLst>
              <a:ext uri="{FF2B5EF4-FFF2-40B4-BE49-F238E27FC236}">
                <a16:creationId xmlns:a16="http://schemas.microsoft.com/office/drawing/2014/main" id="{F5B4CB91-94EA-4687-A4BE-20118CFF2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EAEF4-7AE1-4617-B929-8014019E8AEE}"/>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329537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B632-1D27-41C5-A7C3-F24BCD0CB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9CFEC5-2B8A-4E29-BD1E-9F506CEBC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05DFE-15F4-4E86-ADE3-08AF56C69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27E7F-612D-4503-8578-039AB292551D}"/>
              </a:ext>
            </a:extLst>
          </p:cNvPr>
          <p:cNvSpPr>
            <a:spLocks noGrp="1"/>
          </p:cNvSpPr>
          <p:nvPr>
            <p:ph type="dt" sz="half" idx="10"/>
          </p:nvPr>
        </p:nvSpPr>
        <p:spPr/>
        <p:txBody>
          <a:bodyPr/>
          <a:lstStyle/>
          <a:p>
            <a:fld id="{D453A1F1-9662-4FD1-89AF-C9D882BBA9BF}" type="datetimeFigureOut">
              <a:rPr lang="en-US" smtClean="0"/>
              <a:t>2/11/2021</a:t>
            </a:fld>
            <a:endParaRPr lang="en-US"/>
          </a:p>
        </p:txBody>
      </p:sp>
      <p:sp>
        <p:nvSpPr>
          <p:cNvPr id="6" name="Footer Placeholder 5">
            <a:extLst>
              <a:ext uri="{FF2B5EF4-FFF2-40B4-BE49-F238E27FC236}">
                <a16:creationId xmlns:a16="http://schemas.microsoft.com/office/drawing/2014/main" id="{00730D04-E674-409D-9867-FAB71181C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C10E6-52C2-4803-933E-3270834F33AD}"/>
              </a:ext>
            </a:extLst>
          </p:cNvPr>
          <p:cNvSpPr>
            <a:spLocks noGrp="1"/>
          </p:cNvSpPr>
          <p:nvPr>
            <p:ph type="sldNum" sz="quarter" idx="12"/>
          </p:nvPr>
        </p:nvSpPr>
        <p:spPr/>
        <p:txBody>
          <a:bodyPr/>
          <a:lstStyle/>
          <a:p>
            <a:fld id="{29B1CB91-0DEE-41FB-B59B-D0C14A2B2D89}" type="slidenum">
              <a:rPr lang="en-US" smtClean="0"/>
              <a:t>‹#›</a:t>
            </a:fld>
            <a:endParaRPr lang="en-US"/>
          </a:p>
        </p:txBody>
      </p:sp>
    </p:spTree>
    <p:extLst>
      <p:ext uri="{BB962C8B-B14F-4D97-AF65-F5344CB8AC3E}">
        <p14:creationId xmlns:p14="http://schemas.microsoft.com/office/powerpoint/2010/main" val="183323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93DD2-5786-4DA8-A8E6-154AA2702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BCF7A-01AA-422B-B9F3-215344C1E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4F038-2908-4D44-90E6-01FAABB99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3A1F1-9662-4FD1-89AF-C9D882BBA9BF}" type="datetimeFigureOut">
              <a:rPr lang="en-US" smtClean="0"/>
              <a:t>2/11/2021</a:t>
            </a:fld>
            <a:endParaRPr lang="en-US"/>
          </a:p>
        </p:txBody>
      </p:sp>
      <p:sp>
        <p:nvSpPr>
          <p:cNvPr id="5" name="Footer Placeholder 4">
            <a:extLst>
              <a:ext uri="{FF2B5EF4-FFF2-40B4-BE49-F238E27FC236}">
                <a16:creationId xmlns:a16="http://schemas.microsoft.com/office/drawing/2014/main" id="{8F3EA3F8-9109-4C22-93FF-7CD314016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6C862F-27BF-4DD9-A7A3-FE31D6748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1CB91-0DEE-41FB-B59B-D0C14A2B2D89}" type="slidenum">
              <a:rPr lang="en-US" smtClean="0"/>
              <a:t>‹#›</a:t>
            </a:fld>
            <a:endParaRPr lang="en-US"/>
          </a:p>
        </p:txBody>
      </p:sp>
    </p:spTree>
    <p:extLst>
      <p:ext uri="{BB962C8B-B14F-4D97-AF65-F5344CB8AC3E}">
        <p14:creationId xmlns:p14="http://schemas.microsoft.com/office/powerpoint/2010/main" val="117461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9986-E796-40E5-9985-9F655840AABB}"/>
              </a:ext>
            </a:extLst>
          </p:cNvPr>
          <p:cNvSpPr>
            <a:spLocks noGrp="1"/>
          </p:cNvSpPr>
          <p:nvPr>
            <p:ph type="ctrTitle"/>
          </p:nvPr>
        </p:nvSpPr>
        <p:spPr/>
        <p:txBody>
          <a:bodyPr/>
          <a:lstStyle/>
          <a:p>
            <a:r>
              <a:rPr lang="en-US" dirty="0"/>
              <a:t>Movie Fans vs Movie Critics</a:t>
            </a:r>
          </a:p>
        </p:txBody>
      </p:sp>
      <p:sp>
        <p:nvSpPr>
          <p:cNvPr id="3" name="Subtitle 2">
            <a:extLst>
              <a:ext uri="{FF2B5EF4-FFF2-40B4-BE49-F238E27FC236}">
                <a16:creationId xmlns:a16="http://schemas.microsoft.com/office/drawing/2014/main" id="{E391B0AA-A89D-4CDA-8489-2145384BB26E}"/>
              </a:ext>
            </a:extLst>
          </p:cNvPr>
          <p:cNvSpPr>
            <a:spLocks noGrp="1"/>
          </p:cNvSpPr>
          <p:nvPr>
            <p:ph type="subTitle" idx="1"/>
          </p:nvPr>
        </p:nvSpPr>
        <p:spPr/>
        <p:txBody>
          <a:bodyPr/>
          <a:lstStyle/>
          <a:p>
            <a:r>
              <a:rPr lang="en-US" dirty="0"/>
              <a:t>Examining the favorite movies between the two groups using </a:t>
            </a:r>
            <a:r>
              <a:rPr lang="en-US" dirty="0" err="1"/>
              <a:t>Scrapy</a:t>
            </a:r>
            <a:endParaRPr lang="en-US" dirty="0"/>
          </a:p>
        </p:txBody>
      </p:sp>
    </p:spTree>
    <p:extLst>
      <p:ext uri="{BB962C8B-B14F-4D97-AF65-F5344CB8AC3E}">
        <p14:creationId xmlns:p14="http://schemas.microsoft.com/office/powerpoint/2010/main" val="373776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DEDC-EFA0-446F-BBE2-435D505B3B0E}"/>
              </a:ext>
            </a:extLst>
          </p:cNvPr>
          <p:cNvSpPr>
            <a:spLocks noGrp="1"/>
          </p:cNvSpPr>
          <p:nvPr>
            <p:ph type="title"/>
          </p:nvPr>
        </p:nvSpPr>
        <p:spPr/>
        <p:txBody>
          <a:bodyPr/>
          <a:lstStyle/>
          <a:p>
            <a:r>
              <a:rPr lang="en-US" dirty="0"/>
              <a:t>Any movie overlaps</a:t>
            </a:r>
          </a:p>
        </p:txBody>
      </p:sp>
      <p:pic>
        <p:nvPicPr>
          <p:cNvPr id="6" name="Picture 5">
            <a:extLst>
              <a:ext uri="{FF2B5EF4-FFF2-40B4-BE49-F238E27FC236}">
                <a16:creationId xmlns:a16="http://schemas.microsoft.com/office/drawing/2014/main" id="{26D077EE-B669-4FB9-BAE4-9589342CA249}"/>
              </a:ext>
            </a:extLst>
          </p:cNvPr>
          <p:cNvPicPr>
            <a:picLocks noChangeAspect="1"/>
          </p:cNvPicPr>
          <p:nvPr/>
        </p:nvPicPr>
        <p:blipFill>
          <a:blip r:embed="rId2"/>
          <a:stretch>
            <a:fillRect/>
          </a:stretch>
        </p:blipFill>
        <p:spPr>
          <a:xfrm>
            <a:off x="4205924" y="3030029"/>
            <a:ext cx="2503849" cy="1078300"/>
          </a:xfrm>
          <a:prstGeom prst="rect">
            <a:avLst/>
          </a:prstGeom>
        </p:spPr>
      </p:pic>
      <p:sp>
        <p:nvSpPr>
          <p:cNvPr id="7" name="Oval 6">
            <a:extLst>
              <a:ext uri="{FF2B5EF4-FFF2-40B4-BE49-F238E27FC236}">
                <a16:creationId xmlns:a16="http://schemas.microsoft.com/office/drawing/2014/main" id="{20379CA3-848B-4E40-8812-D3F6AAAAAFAA}"/>
              </a:ext>
            </a:extLst>
          </p:cNvPr>
          <p:cNvSpPr/>
          <p:nvPr/>
        </p:nvSpPr>
        <p:spPr>
          <a:xfrm>
            <a:off x="5837676" y="665137"/>
            <a:ext cx="1381825" cy="72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BFE6158-57C2-4391-B3DA-9BC634FCA0F3}"/>
              </a:ext>
            </a:extLst>
          </p:cNvPr>
          <p:cNvSpPr/>
          <p:nvPr/>
        </p:nvSpPr>
        <p:spPr>
          <a:xfrm>
            <a:off x="7134440" y="665137"/>
            <a:ext cx="1381825" cy="72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8E41861-B9BE-4E0D-A6C3-B81BDE0AECBC}"/>
              </a:ext>
            </a:extLst>
          </p:cNvPr>
          <p:cNvSpPr txBox="1"/>
          <p:nvPr/>
        </p:nvSpPr>
        <p:spPr>
          <a:xfrm>
            <a:off x="838200" y="2275367"/>
            <a:ext cx="1011865" cy="369332"/>
          </a:xfrm>
          <a:prstGeom prst="rect">
            <a:avLst/>
          </a:prstGeom>
          <a:noFill/>
          <a:ln w="28575">
            <a:solidFill>
              <a:schemeClr val="tx1"/>
            </a:solidFill>
          </a:ln>
        </p:spPr>
        <p:txBody>
          <a:bodyPr wrap="square" rtlCol="0">
            <a:spAutoFit/>
          </a:bodyPr>
          <a:lstStyle/>
          <a:p>
            <a:pPr algn="ctr"/>
            <a:r>
              <a:rPr lang="en-US" dirty="0"/>
              <a:t>TOP 10</a:t>
            </a:r>
          </a:p>
        </p:txBody>
      </p:sp>
      <p:sp>
        <p:nvSpPr>
          <p:cNvPr id="13" name="TextBox 12">
            <a:extLst>
              <a:ext uri="{FF2B5EF4-FFF2-40B4-BE49-F238E27FC236}">
                <a16:creationId xmlns:a16="http://schemas.microsoft.com/office/drawing/2014/main" id="{68E3A853-E298-4259-B66A-6253477543BC}"/>
              </a:ext>
            </a:extLst>
          </p:cNvPr>
          <p:cNvSpPr txBox="1"/>
          <p:nvPr/>
        </p:nvSpPr>
        <p:spPr>
          <a:xfrm>
            <a:off x="838199" y="4458586"/>
            <a:ext cx="1011865" cy="369332"/>
          </a:xfrm>
          <a:prstGeom prst="rect">
            <a:avLst/>
          </a:prstGeom>
          <a:noFill/>
          <a:ln w="28575">
            <a:solidFill>
              <a:schemeClr val="tx1"/>
            </a:solidFill>
          </a:ln>
        </p:spPr>
        <p:txBody>
          <a:bodyPr wrap="square" rtlCol="0">
            <a:spAutoFit/>
          </a:bodyPr>
          <a:lstStyle/>
          <a:p>
            <a:pPr algn="ctr"/>
            <a:r>
              <a:rPr lang="en-US" dirty="0"/>
              <a:t>TOP 25</a:t>
            </a:r>
          </a:p>
        </p:txBody>
      </p:sp>
      <p:sp>
        <p:nvSpPr>
          <p:cNvPr id="14" name="Right Brace 13">
            <a:extLst>
              <a:ext uri="{FF2B5EF4-FFF2-40B4-BE49-F238E27FC236}">
                <a16:creationId xmlns:a16="http://schemas.microsoft.com/office/drawing/2014/main" id="{EDF1D629-36BA-4469-AFAE-835465FD12BF}"/>
              </a:ext>
            </a:extLst>
          </p:cNvPr>
          <p:cNvSpPr/>
          <p:nvPr/>
        </p:nvSpPr>
        <p:spPr>
          <a:xfrm>
            <a:off x="2445488" y="2460033"/>
            <a:ext cx="1011865" cy="2218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394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DEDC-EFA0-446F-BBE2-435D505B3B0E}"/>
              </a:ext>
            </a:extLst>
          </p:cNvPr>
          <p:cNvSpPr>
            <a:spLocks noGrp="1"/>
          </p:cNvSpPr>
          <p:nvPr>
            <p:ph type="title"/>
          </p:nvPr>
        </p:nvSpPr>
        <p:spPr/>
        <p:txBody>
          <a:bodyPr/>
          <a:lstStyle/>
          <a:p>
            <a:r>
              <a:rPr lang="en-US" dirty="0"/>
              <a:t>Any movie overlaps</a:t>
            </a:r>
          </a:p>
        </p:txBody>
      </p:sp>
      <p:sp>
        <p:nvSpPr>
          <p:cNvPr id="7" name="Oval 6">
            <a:extLst>
              <a:ext uri="{FF2B5EF4-FFF2-40B4-BE49-F238E27FC236}">
                <a16:creationId xmlns:a16="http://schemas.microsoft.com/office/drawing/2014/main" id="{20379CA3-848B-4E40-8812-D3F6AAAAAFAA}"/>
              </a:ext>
            </a:extLst>
          </p:cNvPr>
          <p:cNvSpPr/>
          <p:nvPr/>
        </p:nvSpPr>
        <p:spPr>
          <a:xfrm>
            <a:off x="5933369" y="665137"/>
            <a:ext cx="1381825" cy="72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BFE6158-57C2-4391-B3DA-9BC634FCA0F3}"/>
              </a:ext>
            </a:extLst>
          </p:cNvPr>
          <p:cNvSpPr/>
          <p:nvPr/>
        </p:nvSpPr>
        <p:spPr>
          <a:xfrm>
            <a:off x="6932421" y="665136"/>
            <a:ext cx="1381825" cy="72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061EF07-2F54-41CC-884A-8406E341B645}"/>
              </a:ext>
            </a:extLst>
          </p:cNvPr>
          <p:cNvGrpSpPr/>
          <p:nvPr/>
        </p:nvGrpSpPr>
        <p:grpSpPr>
          <a:xfrm>
            <a:off x="288907" y="1397775"/>
            <a:ext cx="3626422" cy="1971675"/>
            <a:chOff x="288907" y="1397775"/>
            <a:chExt cx="3626422" cy="1971675"/>
          </a:xfrm>
        </p:grpSpPr>
        <p:sp>
          <p:nvSpPr>
            <p:cNvPr id="10" name="TextBox 9">
              <a:extLst>
                <a:ext uri="{FF2B5EF4-FFF2-40B4-BE49-F238E27FC236}">
                  <a16:creationId xmlns:a16="http://schemas.microsoft.com/office/drawing/2014/main" id="{F8E41861-B9BE-4E0D-A6C3-B81BDE0AECBC}"/>
                </a:ext>
              </a:extLst>
            </p:cNvPr>
            <p:cNvSpPr txBox="1"/>
            <p:nvPr/>
          </p:nvSpPr>
          <p:spPr>
            <a:xfrm>
              <a:off x="288907" y="2198947"/>
              <a:ext cx="1011865" cy="369332"/>
            </a:xfrm>
            <a:prstGeom prst="rect">
              <a:avLst/>
            </a:prstGeom>
            <a:noFill/>
            <a:ln w="28575">
              <a:solidFill>
                <a:schemeClr val="tx1"/>
              </a:solidFill>
            </a:ln>
          </p:spPr>
          <p:txBody>
            <a:bodyPr wrap="square" rtlCol="0">
              <a:spAutoFit/>
            </a:bodyPr>
            <a:lstStyle/>
            <a:p>
              <a:pPr algn="ctr"/>
              <a:r>
                <a:rPr lang="en-US" dirty="0"/>
                <a:t>TOP 50</a:t>
              </a:r>
            </a:p>
          </p:txBody>
        </p:sp>
        <p:sp>
          <p:nvSpPr>
            <p:cNvPr id="14" name="Right Brace 13">
              <a:extLst>
                <a:ext uri="{FF2B5EF4-FFF2-40B4-BE49-F238E27FC236}">
                  <a16:creationId xmlns:a16="http://schemas.microsoft.com/office/drawing/2014/main" id="{EDF1D629-36BA-4469-AFAE-835465FD12BF}"/>
                </a:ext>
              </a:extLst>
            </p:cNvPr>
            <p:cNvSpPr/>
            <p:nvPr/>
          </p:nvSpPr>
          <p:spPr>
            <a:xfrm>
              <a:off x="1395858" y="2198947"/>
              <a:ext cx="1011865" cy="3693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709201F3-D7AD-4516-A7EF-3620313FDF44}"/>
                </a:ext>
              </a:extLst>
            </p:cNvPr>
            <p:cNvPicPr>
              <a:picLocks noChangeAspect="1"/>
            </p:cNvPicPr>
            <p:nvPr/>
          </p:nvPicPr>
          <p:blipFill>
            <a:blip r:embed="rId3"/>
            <a:stretch>
              <a:fillRect/>
            </a:stretch>
          </p:blipFill>
          <p:spPr>
            <a:xfrm>
              <a:off x="2629454" y="1397775"/>
              <a:ext cx="1285875" cy="1971675"/>
            </a:xfrm>
            <a:prstGeom prst="rect">
              <a:avLst/>
            </a:prstGeom>
          </p:spPr>
        </p:pic>
      </p:grpSp>
      <p:grpSp>
        <p:nvGrpSpPr>
          <p:cNvPr id="9" name="Group 8">
            <a:extLst>
              <a:ext uri="{FF2B5EF4-FFF2-40B4-BE49-F238E27FC236}">
                <a16:creationId xmlns:a16="http://schemas.microsoft.com/office/drawing/2014/main" id="{A22CFDB2-F222-4C8D-BB0E-2E3BC16727DF}"/>
              </a:ext>
            </a:extLst>
          </p:cNvPr>
          <p:cNvGrpSpPr/>
          <p:nvPr/>
        </p:nvGrpSpPr>
        <p:grpSpPr>
          <a:xfrm>
            <a:off x="1617589" y="2661425"/>
            <a:ext cx="4808408" cy="2072757"/>
            <a:chOff x="1617589" y="2661425"/>
            <a:chExt cx="4808408" cy="2072757"/>
          </a:xfrm>
        </p:grpSpPr>
        <p:sp>
          <p:nvSpPr>
            <p:cNvPr id="13" name="TextBox 12">
              <a:extLst>
                <a:ext uri="{FF2B5EF4-FFF2-40B4-BE49-F238E27FC236}">
                  <a16:creationId xmlns:a16="http://schemas.microsoft.com/office/drawing/2014/main" id="{68E3A853-E298-4259-B66A-6253477543BC}"/>
                </a:ext>
              </a:extLst>
            </p:cNvPr>
            <p:cNvSpPr txBox="1"/>
            <p:nvPr/>
          </p:nvSpPr>
          <p:spPr>
            <a:xfrm>
              <a:off x="1617589" y="3697805"/>
              <a:ext cx="1011865" cy="369332"/>
            </a:xfrm>
            <a:prstGeom prst="rect">
              <a:avLst/>
            </a:prstGeom>
            <a:noFill/>
            <a:ln w="28575">
              <a:solidFill>
                <a:schemeClr val="tx1"/>
              </a:solidFill>
            </a:ln>
          </p:spPr>
          <p:txBody>
            <a:bodyPr wrap="square" rtlCol="0">
              <a:spAutoFit/>
            </a:bodyPr>
            <a:lstStyle/>
            <a:p>
              <a:pPr algn="ctr"/>
              <a:r>
                <a:rPr lang="en-US" dirty="0"/>
                <a:t>TOP 75</a:t>
              </a:r>
            </a:p>
          </p:txBody>
        </p:sp>
        <p:sp>
          <p:nvSpPr>
            <p:cNvPr id="11" name="Right Brace 10">
              <a:extLst>
                <a:ext uri="{FF2B5EF4-FFF2-40B4-BE49-F238E27FC236}">
                  <a16:creationId xmlns:a16="http://schemas.microsoft.com/office/drawing/2014/main" id="{FE21C601-90D8-49E4-985B-261D9E5CC577}"/>
                </a:ext>
              </a:extLst>
            </p:cNvPr>
            <p:cNvSpPr/>
            <p:nvPr/>
          </p:nvSpPr>
          <p:spPr>
            <a:xfrm>
              <a:off x="2766458" y="3697804"/>
              <a:ext cx="1011865" cy="3693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5959DF4E-1A81-43E6-A43B-1C3EB87A4A2E}"/>
                </a:ext>
              </a:extLst>
            </p:cNvPr>
            <p:cNvPicPr>
              <a:picLocks noChangeAspect="1"/>
            </p:cNvPicPr>
            <p:nvPr/>
          </p:nvPicPr>
          <p:blipFill>
            <a:blip r:embed="rId4"/>
            <a:stretch>
              <a:fillRect/>
            </a:stretch>
          </p:blipFill>
          <p:spPr>
            <a:xfrm>
              <a:off x="4008863" y="2661425"/>
              <a:ext cx="2417134" cy="2072757"/>
            </a:xfrm>
            <a:prstGeom prst="rect">
              <a:avLst/>
            </a:prstGeom>
          </p:spPr>
        </p:pic>
      </p:grpSp>
      <p:grpSp>
        <p:nvGrpSpPr>
          <p:cNvPr id="17" name="Group 16">
            <a:extLst>
              <a:ext uri="{FF2B5EF4-FFF2-40B4-BE49-F238E27FC236}">
                <a16:creationId xmlns:a16="http://schemas.microsoft.com/office/drawing/2014/main" id="{AC839432-7DB0-40EF-B0DE-92ED8D3A5C58}"/>
              </a:ext>
            </a:extLst>
          </p:cNvPr>
          <p:cNvGrpSpPr/>
          <p:nvPr/>
        </p:nvGrpSpPr>
        <p:grpSpPr>
          <a:xfrm>
            <a:off x="5138565" y="1549400"/>
            <a:ext cx="5913296" cy="4943475"/>
            <a:chOff x="5138565" y="1549400"/>
            <a:chExt cx="5913296" cy="4943475"/>
          </a:xfrm>
        </p:grpSpPr>
        <p:pic>
          <p:nvPicPr>
            <p:cNvPr id="5" name="Picture 4">
              <a:extLst>
                <a:ext uri="{FF2B5EF4-FFF2-40B4-BE49-F238E27FC236}">
                  <a16:creationId xmlns:a16="http://schemas.microsoft.com/office/drawing/2014/main" id="{C79C0C31-9111-4E61-8717-AFAB3708F6A4}"/>
                </a:ext>
              </a:extLst>
            </p:cNvPr>
            <p:cNvPicPr>
              <a:picLocks noChangeAspect="1"/>
            </p:cNvPicPr>
            <p:nvPr/>
          </p:nvPicPr>
          <p:blipFill>
            <a:blip r:embed="rId5"/>
            <a:stretch>
              <a:fillRect/>
            </a:stretch>
          </p:blipFill>
          <p:spPr>
            <a:xfrm>
              <a:off x="7470461" y="1549400"/>
              <a:ext cx="3581400" cy="4943475"/>
            </a:xfrm>
            <a:prstGeom prst="rect">
              <a:avLst/>
            </a:prstGeom>
          </p:spPr>
        </p:pic>
        <p:sp>
          <p:nvSpPr>
            <p:cNvPr id="15" name="TextBox 14">
              <a:extLst>
                <a:ext uri="{FF2B5EF4-FFF2-40B4-BE49-F238E27FC236}">
                  <a16:creationId xmlns:a16="http://schemas.microsoft.com/office/drawing/2014/main" id="{11DEBA4B-D381-4DCF-B319-E799466AA517}"/>
                </a:ext>
              </a:extLst>
            </p:cNvPr>
            <p:cNvSpPr txBox="1"/>
            <p:nvPr/>
          </p:nvSpPr>
          <p:spPr>
            <a:xfrm>
              <a:off x="5138565" y="5253703"/>
              <a:ext cx="1011865" cy="369332"/>
            </a:xfrm>
            <a:prstGeom prst="rect">
              <a:avLst/>
            </a:prstGeom>
            <a:noFill/>
            <a:ln w="28575">
              <a:solidFill>
                <a:schemeClr val="tx1"/>
              </a:solidFill>
            </a:ln>
          </p:spPr>
          <p:txBody>
            <a:bodyPr wrap="square" rtlCol="0">
              <a:spAutoFit/>
            </a:bodyPr>
            <a:lstStyle/>
            <a:p>
              <a:pPr algn="ctr"/>
              <a:r>
                <a:rPr lang="en-US" dirty="0"/>
                <a:t>TOP 100</a:t>
              </a:r>
            </a:p>
          </p:txBody>
        </p:sp>
        <p:sp>
          <p:nvSpPr>
            <p:cNvPr id="16" name="Right Brace 15">
              <a:extLst>
                <a:ext uri="{FF2B5EF4-FFF2-40B4-BE49-F238E27FC236}">
                  <a16:creationId xmlns:a16="http://schemas.microsoft.com/office/drawing/2014/main" id="{1E24FCA7-F1EC-4D74-90D5-ADD49A9676F8}"/>
                </a:ext>
              </a:extLst>
            </p:cNvPr>
            <p:cNvSpPr/>
            <p:nvPr/>
          </p:nvSpPr>
          <p:spPr>
            <a:xfrm>
              <a:off x="6425997" y="5253703"/>
              <a:ext cx="1011865" cy="3693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8626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41D3-8E87-49A7-AFFF-CDBFBED36A7B}"/>
              </a:ext>
            </a:extLst>
          </p:cNvPr>
          <p:cNvSpPr>
            <a:spLocks noGrp="1"/>
          </p:cNvSpPr>
          <p:nvPr>
            <p:ph type="title"/>
          </p:nvPr>
        </p:nvSpPr>
        <p:spPr>
          <a:xfrm>
            <a:off x="108182" y="86378"/>
            <a:ext cx="10515600" cy="1325563"/>
          </a:xfrm>
        </p:spPr>
        <p:txBody>
          <a:bodyPr>
            <a:normAutofit/>
          </a:bodyPr>
          <a:lstStyle/>
          <a:p>
            <a:r>
              <a:rPr lang="en-US" sz="3600" dirty="0"/>
              <a:t>Directors with Multiple Records</a:t>
            </a:r>
          </a:p>
        </p:txBody>
      </p:sp>
      <p:graphicFrame>
        <p:nvGraphicFramePr>
          <p:cNvPr id="4" name="Table 4">
            <a:extLst>
              <a:ext uri="{FF2B5EF4-FFF2-40B4-BE49-F238E27FC236}">
                <a16:creationId xmlns:a16="http://schemas.microsoft.com/office/drawing/2014/main" id="{838098DF-45AB-4CAB-804A-904501014E53}"/>
              </a:ext>
            </a:extLst>
          </p:cNvPr>
          <p:cNvGraphicFramePr>
            <a:graphicFrameLocks noGrp="1"/>
          </p:cNvGraphicFramePr>
          <p:nvPr>
            <p:extLst>
              <p:ext uri="{D42A27DB-BD31-4B8C-83A1-F6EECF244321}">
                <p14:modId xmlns:p14="http://schemas.microsoft.com/office/powerpoint/2010/main" val="618877639"/>
              </p:ext>
            </p:extLst>
          </p:nvPr>
        </p:nvGraphicFramePr>
        <p:xfrm>
          <a:off x="178690" y="1305234"/>
          <a:ext cx="5987818" cy="5466388"/>
        </p:xfrm>
        <a:graphic>
          <a:graphicData uri="http://schemas.openxmlformats.org/drawingml/2006/table">
            <a:tbl>
              <a:tblPr firstRow="1" bandRow="1">
                <a:tableStyleId>{5C22544A-7EE6-4342-B048-85BDC9FD1C3A}</a:tableStyleId>
              </a:tblPr>
              <a:tblGrid>
                <a:gridCol w="2993909">
                  <a:extLst>
                    <a:ext uri="{9D8B030D-6E8A-4147-A177-3AD203B41FA5}">
                      <a16:colId xmlns:a16="http://schemas.microsoft.com/office/drawing/2014/main" val="1096732080"/>
                    </a:ext>
                  </a:extLst>
                </a:gridCol>
                <a:gridCol w="2993909">
                  <a:extLst>
                    <a:ext uri="{9D8B030D-6E8A-4147-A177-3AD203B41FA5}">
                      <a16:colId xmlns:a16="http://schemas.microsoft.com/office/drawing/2014/main" val="2701622865"/>
                    </a:ext>
                  </a:extLst>
                </a:gridCol>
              </a:tblGrid>
              <a:tr h="352174">
                <a:tc>
                  <a:txBody>
                    <a:bodyPr/>
                    <a:lstStyle/>
                    <a:p>
                      <a:r>
                        <a:rPr lang="en-US" dirty="0" err="1"/>
                        <a:t>Imdb</a:t>
                      </a:r>
                      <a:r>
                        <a:rPr lang="en-US" dirty="0"/>
                        <a:t> favorite directors</a:t>
                      </a:r>
                    </a:p>
                  </a:txBody>
                  <a:tcPr/>
                </a:tc>
                <a:tc>
                  <a:txBody>
                    <a:bodyPr/>
                    <a:lstStyle/>
                    <a:p>
                      <a:r>
                        <a:rPr lang="en-US" dirty="0"/>
                        <a:t>No. of movies in top 100</a:t>
                      </a:r>
                    </a:p>
                  </a:txBody>
                  <a:tcPr/>
                </a:tc>
                <a:extLst>
                  <a:ext uri="{0D108BD9-81ED-4DB2-BD59-A6C34878D82A}">
                    <a16:rowId xmlns:a16="http://schemas.microsoft.com/office/drawing/2014/main" val="2042831558"/>
                  </a:ext>
                </a:extLst>
              </a:tr>
              <a:tr h="352174">
                <a:tc>
                  <a:txBody>
                    <a:bodyPr/>
                    <a:lstStyle/>
                    <a:p>
                      <a:r>
                        <a:rPr lang="en-US" dirty="0"/>
                        <a:t>Christopher Nolan</a:t>
                      </a:r>
                    </a:p>
                  </a:txBody>
                  <a:tcPr/>
                </a:tc>
                <a:tc>
                  <a:txBody>
                    <a:bodyPr/>
                    <a:lstStyle/>
                    <a:p>
                      <a:r>
                        <a:rPr lang="en-US" dirty="0"/>
                        <a:t>7</a:t>
                      </a:r>
                    </a:p>
                  </a:txBody>
                  <a:tcPr/>
                </a:tc>
                <a:extLst>
                  <a:ext uri="{0D108BD9-81ED-4DB2-BD59-A6C34878D82A}">
                    <a16:rowId xmlns:a16="http://schemas.microsoft.com/office/drawing/2014/main" val="257929170"/>
                  </a:ext>
                </a:extLst>
              </a:tr>
              <a:tr h="352174">
                <a:tc>
                  <a:txBody>
                    <a:bodyPr/>
                    <a:lstStyle/>
                    <a:p>
                      <a:r>
                        <a:rPr lang="en-US" dirty="0"/>
                        <a:t>Stanley Kubrick</a:t>
                      </a:r>
                    </a:p>
                  </a:txBody>
                  <a:tcPr/>
                </a:tc>
                <a:tc>
                  <a:txBody>
                    <a:bodyPr/>
                    <a:lstStyle/>
                    <a:p>
                      <a:r>
                        <a:rPr lang="en-US" dirty="0"/>
                        <a:t>7</a:t>
                      </a:r>
                    </a:p>
                  </a:txBody>
                  <a:tcPr/>
                </a:tc>
                <a:extLst>
                  <a:ext uri="{0D108BD9-81ED-4DB2-BD59-A6C34878D82A}">
                    <a16:rowId xmlns:a16="http://schemas.microsoft.com/office/drawing/2014/main" val="1357622090"/>
                  </a:ext>
                </a:extLst>
              </a:tr>
              <a:tr h="352174">
                <a:tc>
                  <a:txBody>
                    <a:bodyPr/>
                    <a:lstStyle/>
                    <a:p>
                      <a:r>
                        <a:rPr lang="en-US" dirty="0"/>
                        <a:t>Alfred Hitchcock</a:t>
                      </a:r>
                    </a:p>
                  </a:txBody>
                  <a:tcPr/>
                </a:tc>
                <a:tc>
                  <a:txBody>
                    <a:bodyPr/>
                    <a:lstStyle/>
                    <a:p>
                      <a:r>
                        <a:rPr lang="en-US" dirty="0"/>
                        <a:t>4</a:t>
                      </a:r>
                    </a:p>
                  </a:txBody>
                  <a:tcPr/>
                </a:tc>
                <a:extLst>
                  <a:ext uri="{0D108BD9-81ED-4DB2-BD59-A6C34878D82A}">
                    <a16:rowId xmlns:a16="http://schemas.microsoft.com/office/drawing/2014/main" val="2023314567"/>
                  </a:ext>
                </a:extLst>
              </a:tr>
              <a:tr h="352174">
                <a:tc>
                  <a:txBody>
                    <a:bodyPr/>
                    <a:lstStyle/>
                    <a:p>
                      <a:r>
                        <a:rPr lang="en-US" dirty="0"/>
                        <a:t>Martin Scorsese </a:t>
                      </a:r>
                    </a:p>
                  </a:txBody>
                  <a:tcPr/>
                </a:tc>
                <a:tc>
                  <a:txBody>
                    <a:bodyPr/>
                    <a:lstStyle/>
                    <a:p>
                      <a:r>
                        <a:rPr lang="en-US" dirty="0"/>
                        <a:t>3</a:t>
                      </a:r>
                    </a:p>
                  </a:txBody>
                  <a:tcPr/>
                </a:tc>
                <a:extLst>
                  <a:ext uri="{0D108BD9-81ED-4DB2-BD59-A6C34878D82A}">
                    <a16:rowId xmlns:a16="http://schemas.microsoft.com/office/drawing/2014/main" val="976793497"/>
                  </a:ext>
                </a:extLst>
              </a:tr>
              <a:tr h="352174">
                <a:tc>
                  <a:txBody>
                    <a:bodyPr/>
                    <a:lstStyle/>
                    <a:p>
                      <a:r>
                        <a:rPr lang="en-US" dirty="0"/>
                        <a:t>Akira Kurosawa</a:t>
                      </a:r>
                    </a:p>
                  </a:txBody>
                  <a:tcPr/>
                </a:tc>
                <a:tc>
                  <a:txBody>
                    <a:bodyPr/>
                    <a:lstStyle/>
                    <a:p>
                      <a:r>
                        <a:rPr lang="en-US" dirty="0"/>
                        <a:t>3</a:t>
                      </a:r>
                    </a:p>
                  </a:txBody>
                  <a:tcPr/>
                </a:tc>
                <a:extLst>
                  <a:ext uri="{0D108BD9-81ED-4DB2-BD59-A6C34878D82A}">
                    <a16:rowId xmlns:a16="http://schemas.microsoft.com/office/drawing/2014/main" val="2195930259"/>
                  </a:ext>
                </a:extLst>
              </a:tr>
              <a:tr h="352174">
                <a:tc>
                  <a:txBody>
                    <a:bodyPr/>
                    <a:lstStyle/>
                    <a:p>
                      <a:r>
                        <a:rPr lang="en-US" dirty="0"/>
                        <a:t>Quentin Tarantino</a:t>
                      </a:r>
                    </a:p>
                  </a:txBody>
                  <a:tcPr/>
                </a:tc>
                <a:tc>
                  <a:txBody>
                    <a:bodyPr/>
                    <a:lstStyle/>
                    <a:p>
                      <a:r>
                        <a:rPr lang="en-US" dirty="0"/>
                        <a:t>3 </a:t>
                      </a:r>
                    </a:p>
                  </a:txBody>
                  <a:tcPr/>
                </a:tc>
                <a:extLst>
                  <a:ext uri="{0D108BD9-81ED-4DB2-BD59-A6C34878D82A}">
                    <a16:rowId xmlns:a16="http://schemas.microsoft.com/office/drawing/2014/main" val="3920463861"/>
                  </a:ext>
                </a:extLst>
              </a:tr>
              <a:tr h="352174">
                <a:tc>
                  <a:txBody>
                    <a:bodyPr/>
                    <a:lstStyle/>
                    <a:p>
                      <a:r>
                        <a:rPr lang="en-US" dirty="0"/>
                        <a:t>Peter Jackson (LOTR)</a:t>
                      </a:r>
                    </a:p>
                  </a:txBody>
                  <a:tcPr/>
                </a:tc>
                <a:tc>
                  <a:txBody>
                    <a:bodyPr/>
                    <a:lstStyle/>
                    <a:p>
                      <a:r>
                        <a:rPr lang="en-US" dirty="0"/>
                        <a:t>3</a:t>
                      </a:r>
                    </a:p>
                  </a:txBody>
                  <a:tcPr/>
                </a:tc>
                <a:extLst>
                  <a:ext uri="{0D108BD9-81ED-4DB2-BD59-A6C34878D82A}">
                    <a16:rowId xmlns:a16="http://schemas.microsoft.com/office/drawing/2014/main" val="3258467147"/>
                  </a:ext>
                </a:extLst>
              </a:tr>
              <a:tr h="616305">
                <a:tc>
                  <a:txBody>
                    <a:bodyPr/>
                    <a:lstStyle/>
                    <a:p>
                      <a:r>
                        <a:rPr lang="en-US" dirty="0"/>
                        <a:t>George Lucas</a:t>
                      </a:r>
                    </a:p>
                  </a:txBody>
                  <a:tcPr/>
                </a:tc>
                <a:tc>
                  <a:txBody>
                    <a:bodyPr/>
                    <a:lstStyle/>
                    <a:p>
                      <a:r>
                        <a:rPr lang="en-US" dirty="0"/>
                        <a:t>3</a:t>
                      </a:r>
                    </a:p>
                  </a:txBody>
                  <a:tcPr/>
                </a:tc>
                <a:extLst>
                  <a:ext uri="{0D108BD9-81ED-4DB2-BD59-A6C34878D82A}">
                    <a16:rowId xmlns:a16="http://schemas.microsoft.com/office/drawing/2014/main" val="3628574011"/>
                  </a:ext>
                </a:extLst>
              </a:tr>
              <a:tr h="352174">
                <a:tc>
                  <a:txBody>
                    <a:bodyPr/>
                    <a:lstStyle/>
                    <a:p>
                      <a:r>
                        <a:rPr lang="en-US" dirty="0"/>
                        <a:t>Steven Spielberg</a:t>
                      </a:r>
                    </a:p>
                  </a:txBody>
                  <a:tcPr/>
                </a:tc>
                <a:tc>
                  <a:txBody>
                    <a:bodyPr/>
                    <a:lstStyle/>
                    <a:p>
                      <a:r>
                        <a:rPr lang="en-US" dirty="0"/>
                        <a:t>2</a:t>
                      </a:r>
                    </a:p>
                  </a:txBody>
                  <a:tcPr/>
                </a:tc>
                <a:extLst>
                  <a:ext uri="{0D108BD9-81ED-4DB2-BD59-A6C34878D82A}">
                    <a16:rowId xmlns:a16="http://schemas.microsoft.com/office/drawing/2014/main" val="1545075451"/>
                  </a:ext>
                </a:extLst>
              </a:tr>
              <a:tr h="352174">
                <a:tc>
                  <a:txBody>
                    <a:bodyPr/>
                    <a:lstStyle/>
                    <a:p>
                      <a:r>
                        <a:rPr lang="en-US" dirty="0"/>
                        <a:t>Hayao Miyazaki</a:t>
                      </a:r>
                    </a:p>
                  </a:txBody>
                  <a:tcPr/>
                </a:tc>
                <a:tc>
                  <a:txBody>
                    <a:bodyPr/>
                    <a:lstStyle/>
                    <a:p>
                      <a:r>
                        <a:rPr lang="en-US" dirty="0"/>
                        <a:t>2</a:t>
                      </a:r>
                    </a:p>
                  </a:txBody>
                  <a:tcPr/>
                </a:tc>
                <a:extLst>
                  <a:ext uri="{0D108BD9-81ED-4DB2-BD59-A6C34878D82A}">
                    <a16:rowId xmlns:a16="http://schemas.microsoft.com/office/drawing/2014/main" val="2874331549"/>
                  </a:ext>
                </a:extLst>
              </a:tr>
              <a:tr h="616305">
                <a:tc>
                  <a:txBody>
                    <a:bodyPr/>
                    <a:lstStyle/>
                    <a:p>
                      <a:r>
                        <a:rPr lang="en-US" dirty="0"/>
                        <a:t>Russo Brothers (Avengers)</a:t>
                      </a:r>
                    </a:p>
                  </a:txBody>
                  <a:tcPr/>
                </a:tc>
                <a:tc>
                  <a:txBody>
                    <a:bodyPr/>
                    <a:lstStyle/>
                    <a:p>
                      <a:r>
                        <a:rPr lang="en-US" dirty="0"/>
                        <a:t>2</a:t>
                      </a:r>
                    </a:p>
                  </a:txBody>
                  <a:tcPr/>
                </a:tc>
                <a:extLst>
                  <a:ext uri="{0D108BD9-81ED-4DB2-BD59-A6C34878D82A}">
                    <a16:rowId xmlns:a16="http://schemas.microsoft.com/office/drawing/2014/main" val="2332029401"/>
                  </a:ext>
                </a:extLst>
              </a:tr>
              <a:tr h="576178">
                <a:tc>
                  <a:txBody>
                    <a:bodyPr/>
                    <a:lstStyle/>
                    <a:p>
                      <a:r>
                        <a:rPr lang="en-US" b="1" dirty="0"/>
                        <a:t>TOTAL</a:t>
                      </a:r>
                    </a:p>
                  </a:txBody>
                  <a:tcPr/>
                </a:tc>
                <a:tc>
                  <a:txBody>
                    <a:bodyPr/>
                    <a:lstStyle/>
                    <a:p>
                      <a:r>
                        <a:rPr lang="en-US" b="1" dirty="0"/>
                        <a:t>40</a:t>
                      </a:r>
                    </a:p>
                  </a:txBody>
                  <a:tcPr/>
                </a:tc>
                <a:extLst>
                  <a:ext uri="{0D108BD9-81ED-4DB2-BD59-A6C34878D82A}">
                    <a16:rowId xmlns:a16="http://schemas.microsoft.com/office/drawing/2014/main" val="380506676"/>
                  </a:ext>
                </a:extLst>
              </a:tr>
            </a:tbl>
          </a:graphicData>
        </a:graphic>
      </p:graphicFrame>
      <p:graphicFrame>
        <p:nvGraphicFramePr>
          <p:cNvPr id="7" name="Table 4">
            <a:extLst>
              <a:ext uri="{FF2B5EF4-FFF2-40B4-BE49-F238E27FC236}">
                <a16:creationId xmlns:a16="http://schemas.microsoft.com/office/drawing/2014/main" id="{378AC74E-3CB8-4C0D-B547-03D823566A80}"/>
              </a:ext>
            </a:extLst>
          </p:cNvPr>
          <p:cNvGraphicFramePr>
            <a:graphicFrameLocks noGrp="1"/>
          </p:cNvGraphicFramePr>
          <p:nvPr>
            <p:extLst>
              <p:ext uri="{D42A27DB-BD31-4B8C-83A1-F6EECF244321}">
                <p14:modId xmlns:p14="http://schemas.microsoft.com/office/powerpoint/2010/main" val="2480841423"/>
              </p:ext>
            </p:extLst>
          </p:nvPr>
        </p:nvGraphicFramePr>
        <p:xfrm>
          <a:off x="6279776" y="3263878"/>
          <a:ext cx="5733534" cy="1936375"/>
        </p:xfrm>
        <a:graphic>
          <a:graphicData uri="http://schemas.openxmlformats.org/drawingml/2006/table">
            <a:tbl>
              <a:tblPr firstRow="1" bandRow="1">
                <a:tableStyleId>{5C22544A-7EE6-4342-B048-85BDC9FD1C3A}</a:tableStyleId>
              </a:tblPr>
              <a:tblGrid>
                <a:gridCol w="2866767">
                  <a:extLst>
                    <a:ext uri="{9D8B030D-6E8A-4147-A177-3AD203B41FA5}">
                      <a16:colId xmlns:a16="http://schemas.microsoft.com/office/drawing/2014/main" val="1096732080"/>
                    </a:ext>
                  </a:extLst>
                </a:gridCol>
                <a:gridCol w="2866767">
                  <a:extLst>
                    <a:ext uri="{9D8B030D-6E8A-4147-A177-3AD203B41FA5}">
                      <a16:colId xmlns:a16="http://schemas.microsoft.com/office/drawing/2014/main" val="2701622865"/>
                    </a:ext>
                  </a:extLst>
                </a:gridCol>
              </a:tblGrid>
              <a:tr h="387275">
                <a:tc>
                  <a:txBody>
                    <a:bodyPr/>
                    <a:lstStyle/>
                    <a:p>
                      <a:r>
                        <a:rPr lang="en-US" dirty="0"/>
                        <a:t>Metacritic favorite directors</a:t>
                      </a:r>
                    </a:p>
                  </a:txBody>
                  <a:tcPr/>
                </a:tc>
                <a:tc>
                  <a:txBody>
                    <a:bodyPr/>
                    <a:lstStyle/>
                    <a:p>
                      <a:r>
                        <a:rPr lang="en-US" dirty="0"/>
                        <a:t>No. of movies in top 100</a:t>
                      </a:r>
                    </a:p>
                  </a:txBody>
                  <a:tcPr/>
                </a:tc>
                <a:extLst>
                  <a:ext uri="{0D108BD9-81ED-4DB2-BD59-A6C34878D82A}">
                    <a16:rowId xmlns:a16="http://schemas.microsoft.com/office/drawing/2014/main" val="2042831558"/>
                  </a:ext>
                </a:extLst>
              </a:tr>
              <a:tr h="387275">
                <a:tc>
                  <a:txBody>
                    <a:bodyPr/>
                    <a:lstStyle/>
                    <a:p>
                      <a:r>
                        <a:rPr lang="en-US" dirty="0"/>
                        <a:t>Alfred Hitchcock</a:t>
                      </a:r>
                    </a:p>
                  </a:txBody>
                  <a:tcPr/>
                </a:tc>
                <a:tc>
                  <a:txBody>
                    <a:bodyPr/>
                    <a:lstStyle/>
                    <a:p>
                      <a:r>
                        <a:rPr lang="en-US" dirty="0"/>
                        <a:t>4</a:t>
                      </a:r>
                    </a:p>
                  </a:txBody>
                  <a:tcPr/>
                </a:tc>
                <a:extLst>
                  <a:ext uri="{0D108BD9-81ED-4DB2-BD59-A6C34878D82A}">
                    <a16:rowId xmlns:a16="http://schemas.microsoft.com/office/drawing/2014/main" val="257929170"/>
                  </a:ext>
                </a:extLst>
              </a:tr>
              <a:tr h="387275">
                <a:tc>
                  <a:txBody>
                    <a:bodyPr/>
                    <a:lstStyle/>
                    <a:p>
                      <a:r>
                        <a:rPr lang="en-US" dirty="0"/>
                        <a:t>Stanley Kubrick</a:t>
                      </a:r>
                    </a:p>
                  </a:txBody>
                  <a:tcPr/>
                </a:tc>
                <a:tc>
                  <a:txBody>
                    <a:bodyPr/>
                    <a:lstStyle/>
                    <a:p>
                      <a:r>
                        <a:rPr lang="en-US" dirty="0"/>
                        <a:t>2</a:t>
                      </a:r>
                    </a:p>
                  </a:txBody>
                  <a:tcPr/>
                </a:tc>
                <a:extLst>
                  <a:ext uri="{0D108BD9-81ED-4DB2-BD59-A6C34878D82A}">
                    <a16:rowId xmlns:a16="http://schemas.microsoft.com/office/drawing/2014/main" val="1357622090"/>
                  </a:ext>
                </a:extLst>
              </a:tr>
              <a:tr h="387275">
                <a:tc>
                  <a:txBody>
                    <a:bodyPr/>
                    <a:lstStyle/>
                    <a:p>
                      <a:r>
                        <a:rPr lang="en-US" dirty="0"/>
                        <a:t>Martin Scorsese </a:t>
                      </a:r>
                    </a:p>
                  </a:txBody>
                  <a:tcPr/>
                </a:tc>
                <a:tc>
                  <a:txBody>
                    <a:bodyPr/>
                    <a:lstStyle/>
                    <a:p>
                      <a:r>
                        <a:rPr lang="en-US" dirty="0"/>
                        <a:t>2</a:t>
                      </a:r>
                    </a:p>
                  </a:txBody>
                  <a:tcPr/>
                </a:tc>
                <a:extLst>
                  <a:ext uri="{0D108BD9-81ED-4DB2-BD59-A6C34878D82A}">
                    <a16:rowId xmlns:a16="http://schemas.microsoft.com/office/drawing/2014/main" val="976793497"/>
                  </a:ext>
                </a:extLst>
              </a:tr>
              <a:tr h="387275">
                <a:tc>
                  <a:txBody>
                    <a:bodyPr/>
                    <a:lstStyle/>
                    <a:p>
                      <a:r>
                        <a:rPr lang="en-US" b="1" dirty="0"/>
                        <a:t>TOTAL</a:t>
                      </a:r>
                    </a:p>
                  </a:txBody>
                  <a:tcPr/>
                </a:tc>
                <a:tc>
                  <a:txBody>
                    <a:bodyPr/>
                    <a:lstStyle/>
                    <a:p>
                      <a:r>
                        <a:rPr lang="en-US" b="1" dirty="0"/>
                        <a:t>8</a:t>
                      </a:r>
                    </a:p>
                  </a:txBody>
                  <a:tcPr/>
                </a:tc>
                <a:extLst>
                  <a:ext uri="{0D108BD9-81ED-4DB2-BD59-A6C34878D82A}">
                    <a16:rowId xmlns:a16="http://schemas.microsoft.com/office/drawing/2014/main" val="2205889086"/>
                  </a:ext>
                </a:extLst>
              </a:tr>
            </a:tbl>
          </a:graphicData>
        </a:graphic>
      </p:graphicFrame>
    </p:spTree>
    <p:extLst>
      <p:ext uri="{BB962C8B-B14F-4D97-AF65-F5344CB8AC3E}">
        <p14:creationId xmlns:p14="http://schemas.microsoft.com/office/powerpoint/2010/main" val="396279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2577-DA1F-448D-9E0F-CC9C0D6A5C70}"/>
              </a:ext>
            </a:extLst>
          </p:cNvPr>
          <p:cNvSpPr>
            <a:spLocks noGrp="1"/>
          </p:cNvSpPr>
          <p:nvPr>
            <p:ph type="title"/>
          </p:nvPr>
        </p:nvSpPr>
        <p:spPr/>
        <p:txBody>
          <a:bodyPr/>
          <a:lstStyle/>
          <a:p>
            <a:r>
              <a:rPr lang="en-US" dirty="0"/>
              <a:t>Different factors</a:t>
            </a:r>
          </a:p>
        </p:txBody>
      </p:sp>
      <p:sp>
        <p:nvSpPr>
          <p:cNvPr id="3" name="Content Placeholder 2">
            <a:extLst>
              <a:ext uri="{FF2B5EF4-FFF2-40B4-BE49-F238E27FC236}">
                <a16:creationId xmlns:a16="http://schemas.microsoft.com/office/drawing/2014/main" id="{7B010C50-CE91-43F3-B6D5-252F2C1DA196}"/>
              </a:ext>
            </a:extLst>
          </p:cNvPr>
          <p:cNvSpPr>
            <a:spLocks noGrp="1"/>
          </p:cNvSpPr>
          <p:nvPr>
            <p:ph idx="1"/>
          </p:nvPr>
        </p:nvSpPr>
        <p:spPr/>
        <p:txBody>
          <a:bodyPr/>
          <a:lstStyle/>
          <a:p>
            <a:r>
              <a:rPr lang="en-US" dirty="0"/>
              <a:t>Hype (Subjective) vs Technical (Objective)</a:t>
            </a:r>
          </a:p>
          <a:p>
            <a:r>
              <a:rPr lang="en-US" dirty="0"/>
              <a:t>Culture/Industry impact</a:t>
            </a:r>
          </a:p>
          <a:p>
            <a:r>
              <a:rPr lang="en-US" dirty="0"/>
              <a:t>Fandoms</a:t>
            </a:r>
          </a:p>
        </p:txBody>
      </p:sp>
    </p:spTree>
    <p:extLst>
      <p:ext uri="{BB962C8B-B14F-4D97-AF65-F5344CB8AC3E}">
        <p14:creationId xmlns:p14="http://schemas.microsoft.com/office/powerpoint/2010/main" val="36808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617-77A1-42AB-BD1C-B5CF3B25FA7A}"/>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29DD3AC4-E05E-48FB-9830-F83008947901}"/>
              </a:ext>
            </a:extLst>
          </p:cNvPr>
          <p:cNvSpPr>
            <a:spLocks noGrp="1"/>
          </p:cNvSpPr>
          <p:nvPr>
            <p:ph idx="1"/>
          </p:nvPr>
        </p:nvSpPr>
        <p:spPr/>
        <p:txBody>
          <a:bodyPr/>
          <a:lstStyle/>
          <a:p>
            <a:r>
              <a:rPr lang="en-US" dirty="0"/>
              <a:t>Thanks!</a:t>
            </a:r>
          </a:p>
        </p:txBody>
      </p:sp>
    </p:spTree>
    <p:extLst>
      <p:ext uri="{BB962C8B-B14F-4D97-AF65-F5344CB8AC3E}">
        <p14:creationId xmlns:p14="http://schemas.microsoft.com/office/powerpoint/2010/main" val="271653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419F-1006-45BB-A6A8-638111D0195A}"/>
              </a:ext>
            </a:extLst>
          </p:cNvPr>
          <p:cNvSpPr>
            <a:spLocks noGrp="1"/>
          </p:cNvSpPr>
          <p:nvPr>
            <p:ph type="title"/>
          </p:nvPr>
        </p:nvSpPr>
        <p:spPr/>
        <p:txBody>
          <a:bodyPr/>
          <a:lstStyle/>
          <a:p>
            <a:r>
              <a:rPr lang="en-US" dirty="0" err="1"/>
              <a:t>Imdb</a:t>
            </a:r>
            <a:r>
              <a:rPr lang="en-US" dirty="0"/>
              <a:t> ratings</a:t>
            </a:r>
          </a:p>
        </p:txBody>
      </p:sp>
      <p:sp>
        <p:nvSpPr>
          <p:cNvPr id="3" name="Content Placeholder 2">
            <a:extLst>
              <a:ext uri="{FF2B5EF4-FFF2-40B4-BE49-F238E27FC236}">
                <a16:creationId xmlns:a16="http://schemas.microsoft.com/office/drawing/2014/main" id="{7F08D57E-9E8A-4CDE-A522-833844F3CB2E}"/>
              </a:ext>
            </a:extLst>
          </p:cNvPr>
          <p:cNvSpPr>
            <a:spLocks noGrp="1"/>
          </p:cNvSpPr>
          <p:nvPr>
            <p:ph idx="1"/>
          </p:nvPr>
        </p:nvSpPr>
        <p:spPr/>
        <p:txBody>
          <a:bodyPr/>
          <a:lstStyle/>
          <a:p>
            <a:r>
              <a:rPr lang="en-US" sz="2400" dirty="0"/>
              <a:t>Internet Movie Database which allows Users to submit movie ratings on a scale of 0-10</a:t>
            </a:r>
          </a:p>
          <a:p>
            <a:r>
              <a:rPr lang="en-US" sz="2400" dirty="0"/>
              <a:t>83 million registered users </a:t>
            </a:r>
          </a:p>
          <a:p>
            <a:r>
              <a:rPr lang="en-US" sz="2400" dirty="0"/>
              <a:t>Anywhere between ~1-2 million submitted ratings for top 100 movies</a:t>
            </a:r>
          </a:p>
          <a:p>
            <a:r>
              <a:rPr lang="en-US" sz="2400" dirty="0"/>
              <a:t>Movie score weighted average of users</a:t>
            </a:r>
          </a:p>
          <a:p>
            <a:endParaRPr lang="en-US" dirty="0"/>
          </a:p>
        </p:txBody>
      </p:sp>
      <p:pic>
        <p:nvPicPr>
          <p:cNvPr id="4" name="Picture 3">
            <a:extLst>
              <a:ext uri="{FF2B5EF4-FFF2-40B4-BE49-F238E27FC236}">
                <a16:creationId xmlns:a16="http://schemas.microsoft.com/office/drawing/2014/main" id="{EB8DCA0D-C12C-4CB6-B402-CBAB9DF2098F}"/>
              </a:ext>
            </a:extLst>
          </p:cNvPr>
          <p:cNvPicPr>
            <a:picLocks noChangeAspect="1"/>
          </p:cNvPicPr>
          <p:nvPr/>
        </p:nvPicPr>
        <p:blipFill>
          <a:blip r:embed="rId2"/>
          <a:stretch>
            <a:fillRect/>
          </a:stretch>
        </p:blipFill>
        <p:spPr>
          <a:xfrm>
            <a:off x="3750594" y="4288758"/>
            <a:ext cx="4690812" cy="2204117"/>
          </a:xfrm>
          <a:prstGeom prst="rect">
            <a:avLst/>
          </a:prstGeom>
        </p:spPr>
      </p:pic>
    </p:spTree>
    <p:extLst>
      <p:ext uri="{BB962C8B-B14F-4D97-AF65-F5344CB8AC3E}">
        <p14:creationId xmlns:p14="http://schemas.microsoft.com/office/powerpoint/2010/main" val="344850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89D0-2AE3-4394-9A57-1068EBA72CF6}"/>
              </a:ext>
            </a:extLst>
          </p:cNvPr>
          <p:cNvSpPr>
            <a:spLocks noGrp="1"/>
          </p:cNvSpPr>
          <p:nvPr>
            <p:ph type="title"/>
          </p:nvPr>
        </p:nvSpPr>
        <p:spPr/>
        <p:txBody>
          <a:bodyPr/>
          <a:lstStyle/>
          <a:p>
            <a:r>
              <a:rPr lang="en-US" dirty="0" err="1"/>
              <a:t>Imdb</a:t>
            </a:r>
            <a:r>
              <a:rPr lang="en-US" dirty="0"/>
              <a:t> Ratings Methodology</a:t>
            </a:r>
          </a:p>
        </p:txBody>
      </p:sp>
      <p:sp>
        <p:nvSpPr>
          <p:cNvPr id="4" name="Rectangle 3">
            <a:extLst>
              <a:ext uri="{FF2B5EF4-FFF2-40B4-BE49-F238E27FC236}">
                <a16:creationId xmlns:a16="http://schemas.microsoft.com/office/drawing/2014/main" id="{58B5EE4B-04CF-45FE-A862-645102FB0024}"/>
              </a:ext>
            </a:extLst>
          </p:cNvPr>
          <p:cNvSpPr/>
          <p:nvPr/>
        </p:nvSpPr>
        <p:spPr>
          <a:xfrm>
            <a:off x="838200" y="1674674"/>
            <a:ext cx="9589168" cy="1200329"/>
          </a:xfrm>
          <a:prstGeom prst="rect">
            <a:avLst/>
          </a:prstGeom>
        </p:spPr>
        <p:txBody>
          <a:bodyPr wrap="square">
            <a:spAutoFit/>
          </a:bodyPr>
          <a:lstStyle/>
          <a:p>
            <a:r>
              <a:rPr lang="en-US" dirty="0">
                <a:solidFill>
                  <a:srgbClr val="0F1111"/>
                </a:solidFill>
                <a:latin typeface="Amazon Ember"/>
              </a:rPr>
              <a:t>“We take all the individual ratings cast by IMDb registered users and use them to calculate a single rating. We don't use the arithmetic mean (i.e. the sum of all votes divided by the number of votes), although we do display the mean and average votes on the votes breakdown page; instead the rating displayed on a title's page is a weighted average”</a:t>
            </a:r>
            <a:endParaRPr lang="en-US" dirty="0"/>
          </a:p>
        </p:txBody>
      </p:sp>
      <p:sp>
        <p:nvSpPr>
          <p:cNvPr id="5" name="Rectangle 4">
            <a:extLst>
              <a:ext uri="{FF2B5EF4-FFF2-40B4-BE49-F238E27FC236}">
                <a16:creationId xmlns:a16="http://schemas.microsoft.com/office/drawing/2014/main" id="{71783183-BE27-4E0E-9B0C-A804CB99AFAA}"/>
              </a:ext>
            </a:extLst>
          </p:cNvPr>
          <p:cNvSpPr/>
          <p:nvPr/>
        </p:nvSpPr>
        <p:spPr>
          <a:xfrm>
            <a:off x="838200" y="3243244"/>
            <a:ext cx="9797716" cy="2031325"/>
          </a:xfrm>
          <a:prstGeom prst="rect">
            <a:avLst/>
          </a:prstGeom>
        </p:spPr>
        <p:txBody>
          <a:bodyPr wrap="square">
            <a:spAutoFit/>
          </a:bodyPr>
          <a:lstStyle/>
          <a:p>
            <a:r>
              <a:rPr lang="en-US" dirty="0">
                <a:solidFill>
                  <a:srgbClr val="0F1111"/>
                </a:solidFill>
                <a:latin typeface="Amazon Ember"/>
              </a:rPr>
              <a:t>“IMDb publishes weighted vote averages rather than raw data averages. The simplest way to explain it is that although we accept and consider all votes received by users, not all votes have the same impact (or ‘</a:t>
            </a:r>
            <a:r>
              <a:rPr lang="en-US" i="1" dirty="0">
                <a:solidFill>
                  <a:srgbClr val="0F1111"/>
                </a:solidFill>
                <a:latin typeface="Amazon Ember"/>
              </a:rPr>
              <a:t>weight</a:t>
            </a:r>
            <a:r>
              <a:rPr lang="en-US" dirty="0">
                <a:solidFill>
                  <a:srgbClr val="0F1111"/>
                </a:solidFill>
                <a:latin typeface="Amazon Ember"/>
              </a:rPr>
              <a:t>’) on the final rating. </a:t>
            </a:r>
          </a:p>
          <a:p>
            <a:endParaRPr lang="en-US" dirty="0">
              <a:solidFill>
                <a:srgbClr val="0F1111"/>
              </a:solidFill>
              <a:latin typeface="Amazon Ember"/>
            </a:endParaRPr>
          </a:p>
          <a:p>
            <a:r>
              <a:rPr lang="en-US" dirty="0">
                <a:solidFill>
                  <a:srgbClr val="0F1111"/>
                </a:solidFill>
                <a:latin typeface="Amazon Ember"/>
              </a:rPr>
              <a:t>When unusual voting activity is detected, a different weighting calculation may be applied in order to preserve the reliability of our system. To ensure our rating mechanism remains effective, we don't disclose the exact method used to generate the rating.” </a:t>
            </a:r>
            <a:endParaRPr lang="en-US" b="0" i="0" dirty="0">
              <a:solidFill>
                <a:srgbClr val="0F1111"/>
              </a:solidFill>
              <a:effectLst/>
              <a:latin typeface="Amazon Ember"/>
            </a:endParaRPr>
          </a:p>
        </p:txBody>
      </p:sp>
    </p:spTree>
    <p:extLst>
      <p:ext uri="{BB962C8B-B14F-4D97-AF65-F5344CB8AC3E}">
        <p14:creationId xmlns:p14="http://schemas.microsoft.com/office/powerpoint/2010/main" val="49309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0661-7DA9-4447-B5FB-CA69BD73B553}"/>
              </a:ext>
            </a:extLst>
          </p:cNvPr>
          <p:cNvSpPr>
            <a:spLocks noGrp="1"/>
          </p:cNvSpPr>
          <p:nvPr>
            <p:ph type="title"/>
          </p:nvPr>
        </p:nvSpPr>
        <p:spPr/>
        <p:txBody>
          <a:bodyPr/>
          <a:lstStyle/>
          <a:p>
            <a:r>
              <a:rPr lang="en-US"/>
              <a:t>The “Avengers” Effect, </a:t>
            </a:r>
            <a:r>
              <a:rPr lang="en-US" i="1"/>
              <a:t>recency bias</a:t>
            </a:r>
            <a:endParaRPr lang="en-US" i="1" dirty="0"/>
          </a:p>
        </p:txBody>
      </p:sp>
      <p:sp>
        <p:nvSpPr>
          <p:cNvPr id="3" name="Content Placeholder 2">
            <a:extLst>
              <a:ext uri="{FF2B5EF4-FFF2-40B4-BE49-F238E27FC236}">
                <a16:creationId xmlns:a16="http://schemas.microsoft.com/office/drawing/2014/main" id="{FE3E84B0-F80B-4A9B-87C7-8C07D1382655}"/>
              </a:ext>
            </a:extLst>
          </p:cNvPr>
          <p:cNvSpPr>
            <a:spLocks noGrp="1"/>
          </p:cNvSpPr>
          <p:nvPr>
            <p:ph idx="1"/>
          </p:nvPr>
        </p:nvSpPr>
        <p:spPr>
          <a:xfrm>
            <a:off x="838200" y="5101389"/>
            <a:ext cx="10515600" cy="1075574"/>
          </a:xfrm>
        </p:spPr>
        <p:txBody>
          <a:bodyPr>
            <a:normAutofit fontScale="92500" lnSpcReduction="20000"/>
          </a:bodyPr>
          <a:lstStyle/>
          <a:p>
            <a:r>
              <a:rPr lang="en-US" i="1" dirty="0"/>
              <a:t>Longevity</a:t>
            </a:r>
            <a:r>
              <a:rPr lang="en-US" dirty="0"/>
              <a:t>: </a:t>
            </a:r>
          </a:p>
          <a:p>
            <a:pPr marL="0" indent="0">
              <a:buNone/>
            </a:pPr>
            <a:r>
              <a:rPr lang="en-US" dirty="0"/>
              <a:t>	10,000 votes with arithmetic mean = 9.1 is less than 2 mill votes with 	mean of 8.9</a:t>
            </a:r>
          </a:p>
        </p:txBody>
      </p:sp>
      <p:pic>
        <p:nvPicPr>
          <p:cNvPr id="1026" name="Picture 2" descr="Image result for avengers highest imdb rating">
            <a:extLst>
              <a:ext uri="{FF2B5EF4-FFF2-40B4-BE49-F238E27FC236}">
                <a16:creationId xmlns:a16="http://schemas.microsoft.com/office/drawing/2014/main" id="{0DBC5AA5-0F8F-4293-9EF4-BD6C0EFE1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3915276" cy="292849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639D62F0-17AA-4064-B202-B56681F30A2D}"/>
              </a:ext>
            </a:extLst>
          </p:cNvPr>
          <p:cNvGrpSpPr/>
          <p:nvPr/>
        </p:nvGrpSpPr>
        <p:grpSpPr>
          <a:xfrm>
            <a:off x="5343024" y="1690688"/>
            <a:ext cx="6010776" cy="2368101"/>
            <a:chOff x="5343024" y="1690688"/>
            <a:chExt cx="6010776" cy="2368101"/>
          </a:xfrm>
        </p:grpSpPr>
        <p:pic>
          <p:nvPicPr>
            <p:cNvPr id="4" name="Picture 3">
              <a:extLst>
                <a:ext uri="{FF2B5EF4-FFF2-40B4-BE49-F238E27FC236}">
                  <a16:creationId xmlns:a16="http://schemas.microsoft.com/office/drawing/2014/main" id="{2E9B0BC4-641D-4937-A909-3E6B944FFAC0}"/>
                </a:ext>
              </a:extLst>
            </p:cNvPr>
            <p:cNvPicPr>
              <a:picLocks noChangeAspect="1"/>
            </p:cNvPicPr>
            <p:nvPr/>
          </p:nvPicPr>
          <p:blipFill>
            <a:blip r:embed="rId4"/>
            <a:stretch>
              <a:fillRect/>
            </a:stretch>
          </p:blipFill>
          <p:spPr>
            <a:xfrm>
              <a:off x="5343024" y="1690688"/>
              <a:ext cx="6010776" cy="2368101"/>
            </a:xfrm>
            <a:prstGeom prst="rect">
              <a:avLst/>
            </a:prstGeom>
          </p:spPr>
        </p:pic>
        <p:sp>
          <p:nvSpPr>
            <p:cNvPr id="5" name="Rectangle 4">
              <a:extLst>
                <a:ext uri="{FF2B5EF4-FFF2-40B4-BE49-F238E27FC236}">
                  <a16:creationId xmlns:a16="http://schemas.microsoft.com/office/drawing/2014/main" id="{A1835A02-8011-4878-A742-6AA5C81D5614}"/>
                </a:ext>
              </a:extLst>
            </p:cNvPr>
            <p:cNvSpPr/>
            <p:nvPr/>
          </p:nvSpPr>
          <p:spPr>
            <a:xfrm>
              <a:off x="9590567" y="1977656"/>
              <a:ext cx="1052624" cy="7556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311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FF8E-E9B0-48A6-B6E9-103AFF02E0B7}"/>
              </a:ext>
            </a:extLst>
          </p:cNvPr>
          <p:cNvSpPr>
            <a:spLocks noGrp="1"/>
          </p:cNvSpPr>
          <p:nvPr>
            <p:ph type="title"/>
          </p:nvPr>
        </p:nvSpPr>
        <p:spPr/>
        <p:txBody>
          <a:bodyPr/>
          <a:lstStyle/>
          <a:p>
            <a:r>
              <a:rPr lang="en-US" dirty="0"/>
              <a:t>Metacritic ratings</a:t>
            </a:r>
          </a:p>
        </p:txBody>
      </p:sp>
      <p:sp>
        <p:nvSpPr>
          <p:cNvPr id="3" name="Content Placeholder 2">
            <a:extLst>
              <a:ext uri="{FF2B5EF4-FFF2-40B4-BE49-F238E27FC236}">
                <a16:creationId xmlns:a16="http://schemas.microsoft.com/office/drawing/2014/main" id="{602C5023-3D7A-47E7-A596-F796AF9E7CD2}"/>
              </a:ext>
            </a:extLst>
          </p:cNvPr>
          <p:cNvSpPr>
            <a:spLocks noGrp="1"/>
          </p:cNvSpPr>
          <p:nvPr>
            <p:ph idx="1"/>
          </p:nvPr>
        </p:nvSpPr>
        <p:spPr/>
        <p:txBody>
          <a:bodyPr>
            <a:normAutofit/>
          </a:bodyPr>
          <a:lstStyle/>
          <a:p>
            <a:r>
              <a:rPr lang="en-US" sz="2400" dirty="0"/>
              <a:t>Reviews come from established movie journalists aka critics who rate film 0-100</a:t>
            </a:r>
          </a:p>
          <a:p>
            <a:r>
              <a:rPr lang="en-US" sz="2400" dirty="0"/>
              <a:t>Aggregate score 0-100 based on weighted average of critic scores</a:t>
            </a:r>
          </a:p>
          <a:p>
            <a:r>
              <a:rPr lang="en-US" sz="2400" dirty="0"/>
              <a:t>Approximately 10-30 reviews make up aggregate score</a:t>
            </a:r>
          </a:p>
        </p:txBody>
      </p:sp>
      <p:pic>
        <p:nvPicPr>
          <p:cNvPr id="4" name="Picture 3">
            <a:extLst>
              <a:ext uri="{FF2B5EF4-FFF2-40B4-BE49-F238E27FC236}">
                <a16:creationId xmlns:a16="http://schemas.microsoft.com/office/drawing/2014/main" id="{BFF550E9-51C5-4D88-8D44-3E72FCF3C8F4}"/>
              </a:ext>
            </a:extLst>
          </p:cNvPr>
          <p:cNvPicPr>
            <a:picLocks noChangeAspect="1"/>
          </p:cNvPicPr>
          <p:nvPr/>
        </p:nvPicPr>
        <p:blipFill>
          <a:blip r:embed="rId2"/>
          <a:stretch>
            <a:fillRect/>
          </a:stretch>
        </p:blipFill>
        <p:spPr>
          <a:xfrm>
            <a:off x="4205037" y="4085609"/>
            <a:ext cx="3781926" cy="2091354"/>
          </a:xfrm>
          <a:prstGeom prst="rect">
            <a:avLst/>
          </a:prstGeom>
        </p:spPr>
      </p:pic>
    </p:spTree>
    <p:extLst>
      <p:ext uri="{BB962C8B-B14F-4D97-AF65-F5344CB8AC3E}">
        <p14:creationId xmlns:p14="http://schemas.microsoft.com/office/powerpoint/2010/main" val="414064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A957-4155-4C4D-8EC9-BFF9DF8028EB}"/>
              </a:ext>
            </a:extLst>
          </p:cNvPr>
          <p:cNvSpPr>
            <a:spLocks noGrp="1"/>
          </p:cNvSpPr>
          <p:nvPr>
            <p:ph type="title"/>
          </p:nvPr>
        </p:nvSpPr>
        <p:spPr/>
        <p:txBody>
          <a:bodyPr/>
          <a:lstStyle/>
          <a:p>
            <a:r>
              <a:rPr lang="en-US" dirty="0"/>
              <a:t>Metacritic ratings methodology</a:t>
            </a:r>
          </a:p>
        </p:txBody>
      </p:sp>
      <p:sp>
        <p:nvSpPr>
          <p:cNvPr id="3" name="Content Placeholder 2">
            <a:extLst>
              <a:ext uri="{FF2B5EF4-FFF2-40B4-BE49-F238E27FC236}">
                <a16:creationId xmlns:a16="http://schemas.microsoft.com/office/drawing/2014/main" id="{3DD8D7E3-CCCA-4026-BB58-A23A478F9C72}"/>
              </a:ext>
            </a:extLst>
          </p:cNvPr>
          <p:cNvSpPr>
            <a:spLocks noGrp="1"/>
          </p:cNvSpPr>
          <p:nvPr>
            <p:ph idx="1"/>
          </p:nvPr>
        </p:nvSpPr>
        <p:spPr/>
        <p:txBody>
          <a:bodyPr/>
          <a:lstStyle/>
          <a:p>
            <a:r>
              <a:rPr lang="en-US" dirty="0" err="1"/>
              <a:t>Metascore</a:t>
            </a:r>
            <a:r>
              <a:rPr lang="en-US" dirty="0"/>
              <a:t> is a weighted average in that we assign more importance, or weight, to some critics and publications than others, </a:t>
            </a:r>
            <a:r>
              <a:rPr lang="en-US" b="1" dirty="0"/>
              <a:t>based on their quality and overall stature</a:t>
            </a:r>
            <a:r>
              <a:rPr lang="en-US" dirty="0"/>
              <a:t>. In addition, for music and movies, we also normalize the resulting </a:t>
            </a:r>
            <a:r>
              <a:rPr lang="en-US" b="1" dirty="0"/>
              <a:t>scores (akin to "grading on a curve" in college), </a:t>
            </a:r>
            <a:r>
              <a:rPr lang="en-US" dirty="0"/>
              <a:t>which prevents scores from clumping together.</a:t>
            </a:r>
          </a:p>
        </p:txBody>
      </p:sp>
    </p:spTree>
    <p:extLst>
      <p:ext uri="{BB962C8B-B14F-4D97-AF65-F5344CB8AC3E}">
        <p14:creationId xmlns:p14="http://schemas.microsoft.com/office/powerpoint/2010/main" val="219333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6597-0991-488E-9838-7A80F0455851}"/>
              </a:ext>
            </a:extLst>
          </p:cNvPr>
          <p:cNvSpPr>
            <a:spLocks noGrp="1"/>
          </p:cNvSpPr>
          <p:nvPr>
            <p:ph type="title"/>
          </p:nvPr>
        </p:nvSpPr>
        <p:spPr>
          <a:xfrm>
            <a:off x="216569" y="211901"/>
            <a:ext cx="10515600" cy="1325563"/>
          </a:xfrm>
        </p:spPr>
        <p:txBody>
          <a:bodyPr>
            <a:normAutofit/>
          </a:bodyPr>
          <a:lstStyle/>
          <a:p>
            <a:r>
              <a:rPr lang="en-US" sz="3200" dirty="0"/>
              <a:t>Comparing Critics and Movie Fans using </a:t>
            </a:r>
            <a:r>
              <a:rPr lang="en-US" sz="3200" dirty="0" err="1"/>
              <a:t>Scrapy</a:t>
            </a:r>
            <a:r>
              <a:rPr lang="en-US" sz="3200" dirty="0"/>
              <a:t>: Top 100 movies</a:t>
            </a:r>
          </a:p>
        </p:txBody>
      </p:sp>
      <p:pic>
        <p:nvPicPr>
          <p:cNvPr id="4" name="Picture 3">
            <a:extLst>
              <a:ext uri="{FF2B5EF4-FFF2-40B4-BE49-F238E27FC236}">
                <a16:creationId xmlns:a16="http://schemas.microsoft.com/office/drawing/2014/main" id="{63D96388-45BC-4465-A0A5-3ACC96754323}"/>
              </a:ext>
            </a:extLst>
          </p:cNvPr>
          <p:cNvPicPr>
            <a:picLocks noChangeAspect="1"/>
          </p:cNvPicPr>
          <p:nvPr/>
        </p:nvPicPr>
        <p:blipFill>
          <a:blip r:embed="rId3"/>
          <a:stretch>
            <a:fillRect/>
          </a:stretch>
        </p:blipFill>
        <p:spPr>
          <a:xfrm>
            <a:off x="6474154" y="1690688"/>
            <a:ext cx="5596131" cy="4697579"/>
          </a:xfrm>
          <a:prstGeom prst="rect">
            <a:avLst/>
          </a:prstGeom>
        </p:spPr>
      </p:pic>
      <p:pic>
        <p:nvPicPr>
          <p:cNvPr id="5" name="Picture 4">
            <a:extLst>
              <a:ext uri="{FF2B5EF4-FFF2-40B4-BE49-F238E27FC236}">
                <a16:creationId xmlns:a16="http://schemas.microsoft.com/office/drawing/2014/main" id="{0AC55973-8947-488D-A4B6-CD0BA9AA7463}"/>
              </a:ext>
            </a:extLst>
          </p:cNvPr>
          <p:cNvPicPr>
            <a:picLocks noChangeAspect="1"/>
          </p:cNvPicPr>
          <p:nvPr/>
        </p:nvPicPr>
        <p:blipFill>
          <a:blip r:embed="rId4"/>
          <a:stretch>
            <a:fillRect/>
          </a:stretch>
        </p:blipFill>
        <p:spPr>
          <a:xfrm>
            <a:off x="121715" y="1690688"/>
            <a:ext cx="5352654" cy="5062537"/>
          </a:xfrm>
          <a:prstGeom prst="rect">
            <a:avLst/>
          </a:prstGeom>
        </p:spPr>
      </p:pic>
    </p:spTree>
    <p:extLst>
      <p:ext uri="{BB962C8B-B14F-4D97-AF65-F5344CB8AC3E}">
        <p14:creationId xmlns:p14="http://schemas.microsoft.com/office/powerpoint/2010/main" val="158140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43E-DF74-4CF8-9162-E23AF301E9CD}"/>
              </a:ext>
            </a:extLst>
          </p:cNvPr>
          <p:cNvSpPr>
            <a:spLocks noGrp="1"/>
          </p:cNvSpPr>
          <p:nvPr>
            <p:ph type="title"/>
          </p:nvPr>
        </p:nvSpPr>
        <p:spPr/>
        <p:txBody>
          <a:bodyPr/>
          <a:lstStyle/>
          <a:p>
            <a:r>
              <a:rPr lang="en-US" dirty="0"/>
              <a:t>Comparing Spread of Ratings</a:t>
            </a:r>
          </a:p>
        </p:txBody>
      </p:sp>
      <p:graphicFrame>
        <p:nvGraphicFramePr>
          <p:cNvPr id="4" name="Table 4">
            <a:extLst>
              <a:ext uri="{FF2B5EF4-FFF2-40B4-BE49-F238E27FC236}">
                <a16:creationId xmlns:a16="http://schemas.microsoft.com/office/drawing/2014/main" id="{2E730341-415B-4D19-81D2-A77165BF0CC2}"/>
              </a:ext>
            </a:extLst>
          </p:cNvPr>
          <p:cNvGraphicFramePr>
            <a:graphicFrameLocks noGrp="1"/>
          </p:cNvGraphicFramePr>
          <p:nvPr>
            <p:extLst>
              <p:ext uri="{D42A27DB-BD31-4B8C-83A1-F6EECF244321}">
                <p14:modId xmlns:p14="http://schemas.microsoft.com/office/powerpoint/2010/main" val="3982269718"/>
              </p:ext>
            </p:extLst>
          </p:nvPr>
        </p:nvGraphicFramePr>
        <p:xfrm>
          <a:off x="488731" y="1690688"/>
          <a:ext cx="4780105" cy="2225040"/>
        </p:xfrm>
        <a:graphic>
          <a:graphicData uri="http://schemas.openxmlformats.org/drawingml/2006/table">
            <a:tbl>
              <a:tblPr firstRow="1" bandRow="1">
                <a:tableStyleId>{5C22544A-7EE6-4342-B048-85BDC9FD1C3A}</a:tableStyleId>
              </a:tblPr>
              <a:tblGrid>
                <a:gridCol w="2154242">
                  <a:extLst>
                    <a:ext uri="{9D8B030D-6E8A-4147-A177-3AD203B41FA5}">
                      <a16:colId xmlns:a16="http://schemas.microsoft.com/office/drawing/2014/main" val="3550280407"/>
                    </a:ext>
                  </a:extLst>
                </a:gridCol>
                <a:gridCol w="2625863">
                  <a:extLst>
                    <a:ext uri="{9D8B030D-6E8A-4147-A177-3AD203B41FA5}">
                      <a16:colId xmlns:a16="http://schemas.microsoft.com/office/drawing/2014/main" val="3795775177"/>
                    </a:ext>
                  </a:extLst>
                </a:gridCol>
              </a:tblGrid>
              <a:tr h="370840">
                <a:tc>
                  <a:txBody>
                    <a:bodyPr/>
                    <a:lstStyle/>
                    <a:p>
                      <a:r>
                        <a:rPr lang="en-US" dirty="0" err="1"/>
                        <a:t>Imdb</a:t>
                      </a:r>
                      <a:r>
                        <a:rPr lang="en-US" dirty="0"/>
                        <a:t> top 100</a:t>
                      </a:r>
                    </a:p>
                  </a:txBody>
                  <a:tcPr/>
                </a:tc>
                <a:tc>
                  <a:txBody>
                    <a:bodyPr/>
                    <a:lstStyle/>
                    <a:p>
                      <a:r>
                        <a:rPr lang="en-US" dirty="0"/>
                        <a:t>Ratings</a:t>
                      </a:r>
                    </a:p>
                  </a:txBody>
                  <a:tcPr/>
                </a:tc>
                <a:extLst>
                  <a:ext uri="{0D108BD9-81ED-4DB2-BD59-A6C34878D82A}">
                    <a16:rowId xmlns:a16="http://schemas.microsoft.com/office/drawing/2014/main" val="404689191"/>
                  </a:ext>
                </a:extLst>
              </a:tr>
              <a:tr h="370840">
                <a:tc>
                  <a:txBody>
                    <a:bodyPr/>
                    <a:lstStyle/>
                    <a:p>
                      <a:r>
                        <a:rPr lang="en-US" dirty="0"/>
                        <a:t>mean</a:t>
                      </a:r>
                    </a:p>
                  </a:txBody>
                  <a:tcPr/>
                </a:tc>
                <a:tc>
                  <a:txBody>
                    <a:bodyPr/>
                    <a:lstStyle/>
                    <a:p>
                      <a:r>
                        <a:rPr lang="en-US" dirty="0"/>
                        <a:t>8.477</a:t>
                      </a:r>
                    </a:p>
                  </a:txBody>
                  <a:tcPr/>
                </a:tc>
                <a:extLst>
                  <a:ext uri="{0D108BD9-81ED-4DB2-BD59-A6C34878D82A}">
                    <a16:rowId xmlns:a16="http://schemas.microsoft.com/office/drawing/2014/main" val="1811502372"/>
                  </a:ext>
                </a:extLst>
              </a:tr>
              <a:tr h="370840">
                <a:tc>
                  <a:txBody>
                    <a:bodyPr/>
                    <a:lstStyle/>
                    <a:p>
                      <a:r>
                        <a:rPr lang="en-US" dirty="0"/>
                        <a:t>std</a:t>
                      </a:r>
                    </a:p>
                  </a:txBody>
                  <a:tcPr/>
                </a:tc>
                <a:tc>
                  <a:txBody>
                    <a:bodyPr/>
                    <a:lstStyle/>
                    <a:p>
                      <a:r>
                        <a:rPr lang="en-US" dirty="0"/>
                        <a:t>.205</a:t>
                      </a:r>
                    </a:p>
                  </a:txBody>
                  <a:tcPr/>
                </a:tc>
                <a:extLst>
                  <a:ext uri="{0D108BD9-81ED-4DB2-BD59-A6C34878D82A}">
                    <a16:rowId xmlns:a16="http://schemas.microsoft.com/office/drawing/2014/main" val="458140864"/>
                  </a:ext>
                </a:extLst>
              </a:tr>
              <a:tr h="370840">
                <a:tc>
                  <a:txBody>
                    <a:bodyPr/>
                    <a:lstStyle/>
                    <a:p>
                      <a:r>
                        <a:rPr lang="en-US" dirty="0"/>
                        <a:t>min</a:t>
                      </a:r>
                    </a:p>
                  </a:txBody>
                  <a:tcPr/>
                </a:tc>
                <a:tc>
                  <a:txBody>
                    <a:bodyPr/>
                    <a:lstStyle/>
                    <a:p>
                      <a:r>
                        <a:rPr lang="en-US" dirty="0"/>
                        <a:t>8.2</a:t>
                      </a:r>
                    </a:p>
                  </a:txBody>
                  <a:tcPr/>
                </a:tc>
                <a:extLst>
                  <a:ext uri="{0D108BD9-81ED-4DB2-BD59-A6C34878D82A}">
                    <a16:rowId xmlns:a16="http://schemas.microsoft.com/office/drawing/2014/main" val="1360407745"/>
                  </a:ext>
                </a:extLst>
              </a:tr>
              <a:tr h="370840">
                <a:tc>
                  <a:txBody>
                    <a:bodyPr/>
                    <a:lstStyle/>
                    <a:p>
                      <a:r>
                        <a:rPr lang="en-US" dirty="0"/>
                        <a:t>median</a:t>
                      </a:r>
                    </a:p>
                  </a:txBody>
                  <a:tcPr/>
                </a:tc>
                <a:tc>
                  <a:txBody>
                    <a:bodyPr/>
                    <a:lstStyle/>
                    <a:p>
                      <a:r>
                        <a:rPr lang="en-US" dirty="0"/>
                        <a:t>8.4</a:t>
                      </a:r>
                    </a:p>
                  </a:txBody>
                  <a:tcPr/>
                </a:tc>
                <a:extLst>
                  <a:ext uri="{0D108BD9-81ED-4DB2-BD59-A6C34878D82A}">
                    <a16:rowId xmlns:a16="http://schemas.microsoft.com/office/drawing/2014/main" val="2503711517"/>
                  </a:ext>
                </a:extLst>
              </a:tr>
              <a:tr h="370840">
                <a:tc>
                  <a:txBody>
                    <a:bodyPr/>
                    <a:lstStyle/>
                    <a:p>
                      <a:r>
                        <a:rPr lang="en-US" dirty="0"/>
                        <a:t>max</a:t>
                      </a:r>
                    </a:p>
                  </a:txBody>
                  <a:tcPr/>
                </a:tc>
                <a:tc>
                  <a:txBody>
                    <a:bodyPr/>
                    <a:lstStyle/>
                    <a:p>
                      <a:r>
                        <a:rPr lang="en-US" dirty="0"/>
                        <a:t>9.2</a:t>
                      </a:r>
                    </a:p>
                  </a:txBody>
                  <a:tcPr/>
                </a:tc>
                <a:extLst>
                  <a:ext uri="{0D108BD9-81ED-4DB2-BD59-A6C34878D82A}">
                    <a16:rowId xmlns:a16="http://schemas.microsoft.com/office/drawing/2014/main" val="40790768"/>
                  </a:ext>
                </a:extLst>
              </a:tr>
            </a:tbl>
          </a:graphicData>
        </a:graphic>
      </p:graphicFrame>
      <p:pic>
        <p:nvPicPr>
          <p:cNvPr id="6" name="Picture 5">
            <a:extLst>
              <a:ext uri="{FF2B5EF4-FFF2-40B4-BE49-F238E27FC236}">
                <a16:creationId xmlns:a16="http://schemas.microsoft.com/office/drawing/2014/main" id="{4786F59E-6DE7-46BE-B638-593996B2B56E}"/>
              </a:ext>
            </a:extLst>
          </p:cNvPr>
          <p:cNvPicPr>
            <a:picLocks noChangeAspect="1"/>
          </p:cNvPicPr>
          <p:nvPr/>
        </p:nvPicPr>
        <p:blipFill>
          <a:blip r:embed="rId2"/>
          <a:stretch>
            <a:fillRect/>
          </a:stretch>
        </p:blipFill>
        <p:spPr>
          <a:xfrm>
            <a:off x="6558718" y="1690688"/>
            <a:ext cx="3505200" cy="2428875"/>
          </a:xfrm>
          <a:prstGeom prst="rect">
            <a:avLst/>
          </a:prstGeom>
        </p:spPr>
      </p:pic>
      <p:graphicFrame>
        <p:nvGraphicFramePr>
          <p:cNvPr id="8" name="Table 4">
            <a:extLst>
              <a:ext uri="{FF2B5EF4-FFF2-40B4-BE49-F238E27FC236}">
                <a16:creationId xmlns:a16="http://schemas.microsoft.com/office/drawing/2014/main" id="{56571C98-7230-4DB9-848B-1B37CA3AE597}"/>
              </a:ext>
            </a:extLst>
          </p:cNvPr>
          <p:cNvGraphicFramePr>
            <a:graphicFrameLocks noGrp="1"/>
          </p:cNvGraphicFramePr>
          <p:nvPr>
            <p:extLst>
              <p:ext uri="{D42A27DB-BD31-4B8C-83A1-F6EECF244321}">
                <p14:modId xmlns:p14="http://schemas.microsoft.com/office/powerpoint/2010/main" val="3658118966"/>
              </p:ext>
            </p:extLst>
          </p:nvPr>
        </p:nvGraphicFramePr>
        <p:xfrm>
          <a:off x="488731" y="4267835"/>
          <a:ext cx="4780105" cy="2225040"/>
        </p:xfrm>
        <a:graphic>
          <a:graphicData uri="http://schemas.openxmlformats.org/drawingml/2006/table">
            <a:tbl>
              <a:tblPr firstRow="1" bandRow="1">
                <a:tableStyleId>{5C22544A-7EE6-4342-B048-85BDC9FD1C3A}</a:tableStyleId>
              </a:tblPr>
              <a:tblGrid>
                <a:gridCol w="2154242">
                  <a:extLst>
                    <a:ext uri="{9D8B030D-6E8A-4147-A177-3AD203B41FA5}">
                      <a16:colId xmlns:a16="http://schemas.microsoft.com/office/drawing/2014/main" val="3550280407"/>
                    </a:ext>
                  </a:extLst>
                </a:gridCol>
                <a:gridCol w="2625863">
                  <a:extLst>
                    <a:ext uri="{9D8B030D-6E8A-4147-A177-3AD203B41FA5}">
                      <a16:colId xmlns:a16="http://schemas.microsoft.com/office/drawing/2014/main" val="3795775177"/>
                    </a:ext>
                  </a:extLst>
                </a:gridCol>
              </a:tblGrid>
              <a:tr h="370840">
                <a:tc>
                  <a:txBody>
                    <a:bodyPr/>
                    <a:lstStyle/>
                    <a:p>
                      <a:r>
                        <a:rPr lang="en-US" dirty="0"/>
                        <a:t>Metacritic top 100</a:t>
                      </a:r>
                    </a:p>
                  </a:txBody>
                  <a:tcPr/>
                </a:tc>
                <a:tc>
                  <a:txBody>
                    <a:bodyPr/>
                    <a:lstStyle/>
                    <a:p>
                      <a:r>
                        <a:rPr lang="en-US" dirty="0"/>
                        <a:t>Ratings</a:t>
                      </a:r>
                    </a:p>
                  </a:txBody>
                  <a:tcPr/>
                </a:tc>
                <a:extLst>
                  <a:ext uri="{0D108BD9-81ED-4DB2-BD59-A6C34878D82A}">
                    <a16:rowId xmlns:a16="http://schemas.microsoft.com/office/drawing/2014/main" val="404689191"/>
                  </a:ext>
                </a:extLst>
              </a:tr>
              <a:tr h="370840">
                <a:tc>
                  <a:txBody>
                    <a:bodyPr/>
                    <a:lstStyle/>
                    <a:p>
                      <a:r>
                        <a:rPr lang="en-US" dirty="0"/>
                        <a:t>mean</a:t>
                      </a:r>
                    </a:p>
                  </a:txBody>
                  <a:tcPr/>
                </a:tc>
                <a:tc>
                  <a:txBody>
                    <a:bodyPr/>
                    <a:lstStyle/>
                    <a:p>
                      <a:r>
                        <a:rPr lang="en-US" dirty="0"/>
                        <a:t>96.05</a:t>
                      </a:r>
                    </a:p>
                  </a:txBody>
                  <a:tcPr/>
                </a:tc>
                <a:extLst>
                  <a:ext uri="{0D108BD9-81ED-4DB2-BD59-A6C34878D82A}">
                    <a16:rowId xmlns:a16="http://schemas.microsoft.com/office/drawing/2014/main" val="1811502372"/>
                  </a:ext>
                </a:extLst>
              </a:tr>
              <a:tr h="370840">
                <a:tc>
                  <a:txBody>
                    <a:bodyPr/>
                    <a:lstStyle/>
                    <a:p>
                      <a:r>
                        <a:rPr lang="en-US" dirty="0"/>
                        <a:t>std</a:t>
                      </a:r>
                    </a:p>
                  </a:txBody>
                  <a:tcPr/>
                </a:tc>
                <a:tc>
                  <a:txBody>
                    <a:bodyPr/>
                    <a:lstStyle/>
                    <a:p>
                      <a:r>
                        <a:rPr lang="en-US" dirty="0"/>
                        <a:t>1.88</a:t>
                      </a:r>
                    </a:p>
                  </a:txBody>
                  <a:tcPr/>
                </a:tc>
                <a:extLst>
                  <a:ext uri="{0D108BD9-81ED-4DB2-BD59-A6C34878D82A}">
                    <a16:rowId xmlns:a16="http://schemas.microsoft.com/office/drawing/2014/main" val="458140864"/>
                  </a:ext>
                </a:extLst>
              </a:tr>
              <a:tr h="370840">
                <a:tc>
                  <a:txBody>
                    <a:bodyPr/>
                    <a:lstStyle/>
                    <a:p>
                      <a:r>
                        <a:rPr lang="en-US" dirty="0"/>
                        <a:t>min</a:t>
                      </a:r>
                    </a:p>
                  </a:txBody>
                  <a:tcPr/>
                </a:tc>
                <a:tc>
                  <a:txBody>
                    <a:bodyPr/>
                    <a:lstStyle/>
                    <a:p>
                      <a:r>
                        <a:rPr lang="en-US" dirty="0"/>
                        <a:t>94</a:t>
                      </a:r>
                    </a:p>
                  </a:txBody>
                  <a:tcPr/>
                </a:tc>
                <a:extLst>
                  <a:ext uri="{0D108BD9-81ED-4DB2-BD59-A6C34878D82A}">
                    <a16:rowId xmlns:a16="http://schemas.microsoft.com/office/drawing/2014/main" val="1360407745"/>
                  </a:ext>
                </a:extLst>
              </a:tr>
              <a:tr h="370840">
                <a:tc>
                  <a:txBody>
                    <a:bodyPr/>
                    <a:lstStyle/>
                    <a:p>
                      <a:r>
                        <a:rPr lang="en-US" dirty="0"/>
                        <a:t>median</a:t>
                      </a:r>
                    </a:p>
                  </a:txBody>
                  <a:tcPr/>
                </a:tc>
                <a:tc>
                  <a:txBody>
                    <a:bodyPr/>
                    <a:lstStyle/>
                    <a:p>
                      <a:r>
                        <a:rPr lang="en-US" dirty="0"/>
                        <a:t>96</a:t>
                      </a:r>
                    </a:p>
                  </a:txBody>
                  <a:tcPr/>
                </a:tc>
                <a:extLst>
                  <a:ext uri="{0D108BD9-81ED-4DB2-BD59-A6C34878D82A}">
                    <a16:rowId xmlns:a16="http://schemas.microsoft.com/office/drawing/2014/main" val="2503711517"/>
                  </a:ext>
                </a:extLst>
              </a:tr>
              <a:tr h="370840">
                <a:tc>
                  <a:txBody>
                    <a:bodyPr/>
                    <a:lstStyle/>
                    <a:p>
                      <a:r>
                        <a:rPr lang="en-US" dirty="0"/>
                        <a:t>max</a:t>
                      </a:r>
                    </a:p>
                  </a:txBody>
                  <a:tcPr/>
                </a:tc>
                <a:tc>
                  <a:txBody>
                    <a:bodyPr/>
                    <a:lstStyle/>
                    <a:p>
                      <a:r>
                        <a:rPr lang="en-US" dirty="0"/>
                        <a:t>100</a:t>
                      </a:r>
                    </a:p>
                  </a:txBody>
                  <a:tcPr/>
                </a:tc>
                <a:extLst>
                  <a:ext uri="{0D108BD9-81ED-4DB2-BD59-A6C34878D82A}">
                    <a16:rowId xmlns:a16="http://schemas.microsoft.com/office/drawing/2014/main" val="40790768"/>
                  </a:ext>
                </a:extLst>
              </a:tr>
            </a:tbl>
          </a:graphicData>
        </a:graphic>
      </p:graphicFrame>
      <p:pic>
        <p:nvPicPr>
          <p:cNvPr id="2052" name="Picture 4">
            <a:extLst>
              <a:ext uri="{FF2B5EF4-FFF2-40B4-BE49-F238E27FC236}">
                <a16:creationId xmlns:a16="http://schemas.microsoft.com/office/drawing/2014/main" id="{B1E60DF1-3498-44D5-81F9-9EBE81B1B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718" y="4183063"/>
            <a:ext cx="36004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71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43E-DF74-4CF8-9162-E23AF301E9CD}"/>
              </a:ext>
            </a:extLst>
          </p:cNvPr>
          <p:cNvSpPr>
            <a:spLocks noGrp="1"/>
          </p:cNvSpPr>
          <p:nvPr>
            <p:ph type="title"/>
          </p:nvPr>
        </p:nvSpPr>
        <p:spPr/>
        <p:txBody>
          <a:bodyPr/>
          <a:lstStyle/>
          <a:p>
            <a:r>
              <a:rPr lang="en-US" dirty="0"/>
              <a:t>Comparing Spread of Years</a:t>
            </a:r>
          </a:p>
        </p:txBody>
      </p:sp>
      <p:graphicFrame>
        <p:nvGraphicFramePr>
          <p:cNvPr id="4" name="Table 4">
            <a:extLst>
              <a:ext uri="{FF2B5EF4-FFF2-40B4-BE49-F238E27FC236}">
                <a16:creationId xmlns:a16="http://schemas.microsoft.com/office/drawing/2014/main" id="{2E730341-415B-4D19-81D2-A77165BF0CC2}"/>
              </a:ext>
            </a:extLst>
          </p:cNvPr>
          <p:cNvGraphicFramePr>
            <a:graphicFrameLocks noGrp="1"/>
          </p:cNvGraphicFramePr>
          <p:nvPr>
            <p:extLst>
              <p:ext uri="{D42A27DB-BD31-4B8C-83A1-F6EECF244321}">
                <p14:modId xmlns:p14="http://schemas.microsoft.com/office/powerpoint/2010/main" val="2408981602"/>
              </p:ext>
            </p:extLst>
          </p:nvPr>
        </p:nvGraphicFramePr>
        <p:xfrm>
          <a:off x="488731" y="1690688"/>
          <a:ext cx="4780105" cy="2232267"/>
        </p:xfrm>
        <a:graphic>
          <a:graphicData uri="http://schemas.openxmlformats.org/drawingml/2006/table">
            <a:tbl>
              <a:tblPr firstRow="1" bandRow="1">
                <a:tableStyleId>{5C22544A-7EE6-4342-B048-85BDC9FD1C3A}</a:tableStyleId>
              </a:tblPr>
              <a:tblGrid>
                <a:gridCol w="2154242">
                  <a:extLst>
                    <a:ext uri="{9D8B030D-6E8A-4147-A177-3AD203B41FA5}">
                      <a16:colId xmlns:a16="http://schemas.microsoft.com/office/drawing/2014/main" val="3550280407"/>
                    </a:ext>
                  </a:extLst>
                </a:gridCol>
                <a:gridCol w="2625863">
                  <a:extLst>
                    <a:ext uri="{9D8B030D-6E8A-4147-A177-3AD203B41FA5}">
                      <a16:colId xmlns:a16="http://schemas.microsoft.com/office/drawing/2014/main" val="3795775177"/>
                    </a:ext>
                  </a:extLst>
                </a:gridCol>
              </a:tblGrid>
              <a:tr h="370840">
                <a:tc>
                  <a:txBody>
                    <a:bodyPr/>
                    <a:lstStyle/>
                    <a:p>
                      <a:r>
                        <a:rPr lang="en-US" dirty="0" err="1"/>
                        <a:t>Imdb</a:t>
                      </a:r>
                      <a:r>
                        <a:rPr lang="en-US" dirty="0"/>
                        <a:t> top 100</a:t>
                      </a:r>
                    </a:p>
                  </a:txBody>
                  <a:tcPr/>
                </a:tc>
                <a:tc>
                  <a:txBody>
                    <a:bodyPr/>
                    <a:lstStyle/>
                    <a:p>
                      <a:r>
                        <a:rPr lang="en-US" dirty="0"/>
                        <a:t>Year</a:t>
                      </a:r>
                    </a:p>
                  </a:txBody>
                  <a:tcPr/>
                </a:tc>
                <a:extLst>
                  <a:ext uri="{0D108BD9-81ED-4DB2-BD59-A6C34878D82A}">
                    <a16:rowId xmlns:a16="http://schemas.microsoft.com/office/drawing/2014/main" val="404689191"/>
                  </a:ext>
                </a:extLst>
              </a:tr>
              <a:tr h="370840">
                <a:tc>
                  <a:txBody>
                    <a:bodyPr/>
                    <a:lstStyle/>
                    <a:p>
                      <a:r>
                        <a:rPr lang="en-US" dirty="0"/>
                        <a:t>mean</a:t>
                      </a:r>
                    </a:p>
                  </a:txBody>
                  <a:tcPr/>
                </a:tc>
                <a:tc>
                  <a:txBody>
                    <a:bodyPr/>
                    <a:lstStyle/>
                    <a:p>
                      <a:r>
                        <a:rPr lang="en-US" dirty="0"/>
                        <a:t>1988</a:t>
                      </a:r>
                    </a:p>
                  </a:txBody>
                  <a:tcPr/>
                </a:tc>
                <a:extLst>
                  <a:ext uri="{0D108BD9-81ED-4DB2-BD59-A6C34878D82A}">
                    <a16:rowId xmlns:a16="http://schemas.microsoft.com/office/drawing/2014/main" val="1811502372"/>
                  </a:ext>
                </a:extLst>
              </a:tr>
              <a:tr h="378067">
                <a:tc>
                  <a:txBody>
                    <a:bodyPr/>
                    <a:lstStyle/>
                    <a:p>
                      <a:r>
                        <a:rPr lang="en-US" dirty="0"/>
                        <a:t>std</a:t>
                      </a:r>
                    </a:p>
                  </a:txBody>
                  <a:tcPr/>
                </a:tc>
                <a:tc>
                  <a:txBody>
                    <a:bodyPr/>
                    <a:lstStyle/>
                    <a:p>
                      <a:r>
                        <a:rPr lang="en-US" dirty="0"/>
                        <a:t>23</a:t>
                      </a:r>
                    </a:p>
                  </a:txBody>
                  <a:tcPr/>
                </a:tc>
                <a:extLst>
                  <a:ext uri="{0D108BD9-81ED-4DB2-BD59-A6C34878D82A}">
                    <a16:rowId xmlns:a16="http://schemas.microsoft.com/office/drawing/2014/main" val="458140864"/>
                  </a:ext>
                </a:extLst>
              </a:tr>
              <a:tr h="370840">
                <a:tc>
                  <a:txBody>
                    <a:bodyPr/>
                    <a:lstStyle/>
                    <a:p>
                      <a:r>
                        <a:rPr lang="en-US" dirty="0"/>
                        <a:t>min</a:t>
                      </a:r>
                    </a:p>
                  </a:txBody>
                  <a:tcPr/>
                </a:tc>
                <a:tc>
                  <a:txBody>
                    <a:bodyPr/>
                    <a:lstStyle/>
                    <a:p>
                      <a:r>
                        <a:rPr lang="en-US" dirty="0"/>
                        <a:t>1931</a:t>
                      </a:r>
                    </a:p>
                  </a:txBody>
                  <a:tcPr/>
                </a:tc>
                <a:extLst>
                  <a:ext uri="{0D108BD9-81ED-4DB2-BD59-A6C34878D82A}">
                    <a16:rowId xmlns:a16="http://schemas.microsoft.com/office/drawing/2014/main" val="1360407745"/>
                  </a:ext>
                </a:extLst>
              </a:tr>
              <a:tr h="370840">
                <a:tc>
                  <a:txBody>
                    <a:bodyPr/>
                    <a:lstStyle/>
                    <a:p>
                      <a:r>
                        <a:rPr lang="en-US" dirty="0"/>
                        <a:t>median</a:t>
                      </a:r>
                    </a:p>
                  </a:txBody>
                  <a:tcPr/>
                </a:tc>
                <a:tc>
                  <a:txBody>
                    <a:bodyPr/>
                    <a:lstStyle/>
                    <a:p>
                      <a:r>
                        <a:rPr lang="en-US" dirty="0"/>
                        <a:t>1994</a:t>
                      </a:r>
                    </a:p>
                  </a:txBody>
                  <a:tcPr/>
                </a:tc>
                <a:extLst>
                  <a:ext uri="{0D108BD9-81ED-4DB2-BD59-A6C34878D82A}">
                    <a16:rowId xmlns:a16="http://schemas.microsoft.com/office/drawing/2014/main" val="2503711517"/>
                  </a:ext>
                </a:extLst>
              </a:tr>
              <a:tr h="370840">
                <a:tc>
                  <a:txBody>
                    <a:bodyPr/>
                    <a:lstStyle/>
                    <a:p>
                      <a:r>
                        <a:rPr lang="en-US" dirty="0"/>
                        <a:t>max</a:t>
                      </a:r>
                    </a:p>
                  </a:txBody>
                  <a:tcPr/>
                </a:tc>
                <a:tc>
                  <a:txBody>
                    <a:bodyPr/>
                    <a:lstStyle/>
                    <a:p>
                      <a:r>
                        <a:rPr lang="en-US" dirty="0"/>
                        <a:t>2020</a:t>
                      </a:r>
                    </a:p>
                  </a:txBody>
                  <a:tcPr/>
                </a:tc>
                <a:extLst>
                  <a:ext uri="{0D108BD9-81ED-4DB2-BD59-A6C34878D82A}">
                    <a16:rowId xmlns:a16="http://schemas.microsoft.com/office/drawing/2014/main" val="40790768"/>
                  </a:ext>
                </a:extLst>
              </a:tr>
            </a:tbl>
          </a:graphicData>
        </a:graphic>
      </p:graphicFrame>
      <p:graphicFrame>
        <p:nvGraphicFramePr>
          <p:cNvPr id="8" name="Table 4">
            <a:extLst>
              <a:ext uri="{FF2B5EF4-FFF2-40B4-BE49-F238E27FC236}">
                <a16:creationId xmlns:a16="http://schemas.microsoft.com/office/drawing/2014/main" id="{56571C98-7230-4DB9-848B-1B37CA3AE597}"/>
              </a:ext>
            </a:extLst>
          </p:cNvPr>
          <p:cNvGraphicFramePr>
            <a:graphicFrameLocks noGrp="1"/>
          </p:cNvGraphicFramePr>
          <p:nvPr>
            <p:extLst>
              <p:ext uri="{D42A27DB-BD31-4B8C-83A1-F6EECF244321}">
                <p14:modId xmlns:p14="http://schemas.microsoft.com/office/powerpoint/2010/main" val="3203074525"/>
              </p:ext>
            </p:extLst>
          </p:nvPr>
        </p:nvGraphicFramePr>
        <p:xfrm>
          <a:off x="488731" y="4267835"/>
          <a:ext cx="4780105" cy="2225040"/>
        </p:xfrm>
        <a:graphic>
          <a:graphicData uri="http://schemas.openxmlformats.org/drawingml/2006/table">
            <a:tbl>
              <a:tblPr firstRow="1" bandRow="1">
                <a:tableStyleId>{5C22544A-7EE6-4342-B048-85BDC9FD1C3A}</a:tableStyleId>
              </a:tblPr>
              <a:tblGrid>
                <a:gridCol w="2154242">
                  <a:extLst>
                    <a:ext uri="{9D8B030D-6E8A-4147-A177-3AD203B41FA5}">
                      <a16:colId xmlns:a16="http://schemas.microsoft.com/office/drawing/2014/main" val="3550280407"/>
                    </a:ext>
                  </a:extLst>
                </a:gridCol>
                <a:gridCol w="2625863">
                  <a:extLst>
                    <a:ext uri="{9D8B030D-6E8A-4147-A177-3AD203B41FA5}">
                      <a16:colId xmlns:a16="http://schemas.microsoft.com/office/drawing/2014/main" val="3795775177"/>
                    </a:ext>
                  </a:extLst>
                </a:gridCol>
              </a:tblGrid>
              <a:tr h="370840">
                <a:tc>
                  <a:txBody>
                    <a:bodyPr/>
                    <a:lstStyle/>
                    <a:p>
                      <a:r>
                        <a:rPr lang="en-US" dirty="0"/>
                        <a:t>Metacritic top 100</a:t>
                      </a:r>
                    </a:p>
                  </a:txBody>
                  <a:tcPr/>
                </a:tc>
                <a:tc>
                  <a:txBody>
                    <a:bodyPr/>
                    <a:lstStyle/>
                    <a:p>
                      <a:r>
                        <a:rPr lang="en-US" dirty="0"/>
                        <a:t>Year</a:t>
                      </a:r>
                    </a:p>
                  </a:txBody>
                  <a:tcPr/>
                </a:tc>
                <a:extLst>
                  <a:ext uri="{0D108BD9-81ED-4DB2-BD59-A6C34878D82A}">
                    <a16:rowId xmlns:a16="http://schemas.microsoft.com/office/drawing/2014/main" val="404689191"/>
                  </a:ext>
                </a:extLst>
              </a:tr>
              <a:tr h="370840">
                <a:tc>
                  <a:txBody>
                    <a:bodyPr/>
                    <a:lstStyle/>
                    <a:p>
                      <a:r>
                        <a:rPr lang="en-US" dirty="0"/>
                        <a:t>mean</a:t>
                      </a:r>
                    </a:p>
                  </a:txBody>
                  <a:tcPr/>
                </a:tc>
                <a:tc>
                  <a:txBody>
                    <a:bodyPr/>
                    <a:lstStyle/>
                    <a:p>
                      <a:r>
                        <a:rPr lang="en-US" dirty="0"/>
                        <a:t>1979</a:t>
                      </a:r>
                    </a:p>
                  </a:txBody>
                  <a:tcPr/>
                </a:tc>
                <a:extLst>
                  <a:ext uri="{0D108BD9-81ED-4DB2-BD59-A6C34878D82A}">
                    <a16:rowId xmlns:a16="http://schemas.microsoft.com/office/drawing/2014/main" val="1811502372"/>
                  </a:ext>
                </a:extLst>
              </a:tr>
              <a:tr h="370840">
                <a:tc>
                  <a:txBody>
                    <a:bodyPr/>
                    <a:lstStyle/>
                    <a:p>
                      <a:r>
                        <a:rPr lang="en-US" dirty="0"/>
                        <a:t>std</a:t>
                      </a:r>
                    </a:p>
                  </a:txBody>
                  <a:tcPr/>
                </a:tc>
                <a:tc>
                  <a:txBody>
                    <a:bodyPr/>
                    <a:lstStyle/>
                    <a:p>
                      <a:r>
                        <a:rPr lang="en-US" dirty="0"/>
                        <a:t>31</a:t>
                      </a:r>
                    </a:p>
                  </a:txBody>
                  <a:tcPr/>
                </a:tc>
                <a:extLst>
                  <a:ext uri="{0D108BD9-81ED-4DB2-BD59-A6C34878D82A}">
                    <a16:rowId xmlns:a16="http://schemas.microsoft.com/office/drawing/2014/main" val="458140864"/>
                  </a:ext>
                </a:extLst>
              </a:tr>
              <a:tr h="370840">
                <a:tc>
                  <a:txBody>
                    <a:bodyPr/>
                    <a:lstStyle/>
                    <a:p>
                      <a:r>
                        <a:rPr lang="en-US" dirty="0"/>
                        <a:t>min</a:t>
                      </a:r>
                    </a:p>
                  </a:txBody>
                  <a:tcPr/>
                </a:tc>
                <a:tc>
                  <a:txBody>
                    <a:bodyPr/>
                    <a:lstStyle/>
                    <a:p>
                      <a:r>
                        <a:rPr lang="en-US" dirty="0"/>
                        <a:t>1916</a:t>
                      </a:r>
                    </a:p>
                  </a:txBody>
                  <a:tcPr/>
                </a:tc>
                <a:extLst>
                  <a:ext uri="{0D108BD9-81ED-4DB2-BD59-A6C34878D82A}">
                    <a16:rowId xmlns:a16="http://schemas.microsoft.com/office/drawing/2014/main" val="1360407745"/>
                  </a:ext>
                </a:extLst>
              </a:tr>
              <a:tr h="370840">
                <a:tc>
                  <a:txBody>
                    <a:bodyPr/>
                    <a:lstStyle/>
                    <a:p>
                      <a:r>
                        <a:rPr lang="en-US" dirty="0"/>
                        <a:t>median</a:t>
                      </a:r>
                    </a:p>
                  </a:txBody>
                  <a:tcPr/>
                </a:tc>
                <a:tc>
                  <a:txBody>
                    <a:bodyPr/>
                    <a:lstStyle/>
                    <a:p>
                      <a:r>
                        <a:rPr lang="en-US" dirty="0"/>
                        <a:t>1973</a:t>
                      </a:r>
                    </a:p>
                  </a:txBody>
                  <a:tcPr/>
                </a:tc>
                <a:extLst>
                  <a:ext uri="{0D108BD9-81ED-4DB2-BD59-A6C34878D82A}">
                    <a16:rowId xmlns:a16="http://schemas.microsoft.com/office/drawing/2014/main" val="2503711517"/>
                  </a:ext>
                </a:extLst>
              </a:tr>
              <a:tr h="370840">
                <a:tc>
                  <a:txBody>
                    <a:bodyPr/>
                    <a:lstStyle/>
                    <a:p>
                      <a:r>
                        <a:rPr lang="en-US" dirty="0"/>
                        <a:t>max</a:t>
                      </a:r>
                    </a:p>
                  </a:txBody>
                  <a:tcPr/>
                </a:tc>
                <a:tc>
                  <a:txBody>
                    <a:bodyPr/>
                    <a:lstStyle/>
                    <a:p>
                      <a:r>
                        <a:rPr lang="en-US" dirty="0"/>
                        <a:t>2021</a:t>
                      </a:r>
                    </a:p>
                  </a:txBody>
                  <a:tcPr/>
                </a:tc>
                <a:extLst>
                  <a:ext uri="{0D108BD9-81ED-4DB2-BD59-A6C34878D82A}">
                    <a16:rowId xmlns:a16="http://schemas.microsoft.com/office/drawing/2014/main" val="40790768"/>
                  </a:ext>
                </a:extLst>
              </a:tr>
            </a:tbl>
          </a:graphicData>
        </a:graphic>
      </p:graphicFrame>
      <p:pic>
        <p:nvPicPr>
          <p:cNvPr id="5122" name="Picture 2">
            <a:extLst>
              <a:ext uri="{FF2B5EF4-FFF2-40B4-BE49-F238E27FC236}">
                <a16:creationId xmlns:a16="http://schemas.microsoft.com/office/drawing/2014/main" id="{093F3E0C-9D69-4B01-B8D6-4DF1E6840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166" y="1690688"/>
            <a:ext cx="36576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6417154-3F2E-4436-8E25-9A759A16B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166" y="4259263"/>
            <a:ext cx="365760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3B6A50C-358A-4F72-87D0-C0D7A8D281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833" t="2026" r="31236"/>
          <a:stretch/>
        </p:blipFill>
        <p:spPr bwMode="auto">
          <a:xfrm>
            <a:off x="8965324" y="1735138"/>
            <a:ext cx="472966" cy="247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83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21 0.1294 L 0.00221 0.3794 " pathEditMode="relative" rAng="0" ptsTypes="AA">
                                      <p:cBhvr>
                                        <p:cTn id="6" dur="2000" fill="hold"/>
                                        <p:tgtEl>
                                          <p:spTgt spid="9"/>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583</Words>
  <Application>Microsoft Office PowerPoint</Application>
  <PresentationFormat>Widescreen</PresentationFormat>
  <Paragraphs>134</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Amazon Ember</vt:lpstr>
      <vt:lpstr>Arial</vt:lpstr>
      <vt:lpstr>Calibri</vt:lpstr>
      <vt:lpstr>Calibri Light</vt:lpstr>
      <vt:lpstr>Office Theme</vt:lpstr>
      <vt:lpstr>Movie Fans vs Movie Critics</vt:lpstr>
      <vt:lpstr>Imdb ratings</vt:lpstr>
      <vt:lpstr>Imdb Ratings Methodology</vt:lpstr>
      <vt:lpstr>The “Avengers” Effect, recency bias</vt:lpstr>
      <vt:lpstr>Metacritic ratings</vt:lpstr>
      <vt:lpstr>Metacritic ratings methodology</vt:lpstr>
      <vt:lpstr>Comparing Critics and Movie Fans using Scrapy: Top 100 movies</vt:lpstr>
      <vt:lpstr>Comparing Spread of Ratings</vt:lpstr>
      <vt:lpstr>Comparing Spread of Years</vt:lpstr>
      <vt:lpstr>Any movie overlaps</vt:lpstr>
      <vt:lpstr>Any movie overlaps</vt:lpstr>
      <vt:lpstr>Directors with Multiple Records</vt:lpstr>
      <vt:lpstr>Different factors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Fans vs Movie Critics</dc:title>
  <dc:creator>Singh, Abhi (Refinitiv)</dc:creator>
  <cp:lastModifiedBy>Singh, Abhi (Refinitiv)</cp:lastModifiedBy>
  <cp:revision>20</cp:revision>
  <dcterms:created xsi:type="dcterms:W3CDTF">2021-02-10T04:27:23Z</dcterms:created>
  <dcterms:modified xsi:type="dcterms:W3CDTF">2021-02-12T23:03:48Z</dcterms:modified>
</cp:coreProperties>
</file>