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5" r:id="rId5"/>
    <p:sldId id="260" r:id="rId6"/>
    <p:sldId id="267"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3AB5-748E-C30D-496B-F8AEFE0FD4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0F2CC3-BF4C-5BC0-7C3D-02A179DB5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D6B8E-96DA-4A95-B23E-3BB2C55E3BB2}"/>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5" name="Footer Placeholder 4">
            <a:extLst>
              <a:ext uri="{FF2B5EF4-FFF2-40B4-BE49-F238E27FC236}">
                <a16:creationId xmlns:a16="http://schemas.microsoft.com/office/drawing/2014/main" id="{10A2BC71-22EC-19F9-38D8-045E95D64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CA107-8BAE-8BE6-D451-5459FBFFC439}"/>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156153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E6A5-1132-EC5A-A2B8-DC6FBD2CB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43EF5-378E-54FF-9290-EFD1E580FA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92E23-5EBC-B86C-0921-7EEEB00DAA07}"/>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5" name="Footer Placeholder 4">
            <a:extLst>
              <a:ext uri="{FF2B5EF4-FFF2-40B4-BE49-F238E27FC236}">
                <a16:creationId xmlns:a16="http://schemas.microsoft.com/office/drawing/2014/main" id="{E9EFDD6D-E026-7440-2E71-01A49FC77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08F65-0A67-9C71-2090-4709A937C70C}"/>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145197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8F80D-E561-9DFC-A7AC-876B0A7B2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48E700-41B0-AE39-E779-54F611D95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F049B-EA3E-65E0-ABF4-F151D40A1C63}"/>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5" name="Footer Placeholder 4">
            <a:extLst>
              <a:ext uri="{FF2B5EF4-FFF2-40B4-BE49-F238E27FC236}">
                <a16:creationId xmlns:a16="http://schemas.microsoft.com/office/drawing/2014/main" id="{4DB4BF89-DBCF-E8A7-3643-13EFDF9B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584C6-0EB8-6ABF-ADC2-3E32199C31B1}"/>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126262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05C7-2ACF-92BB-7207-EC42B6A37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CFF729-344F-882A-4955-C284E6F727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C59F1-DD5F-0E93-2394-510F01A23DA7}"/>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5" name="Footer Placeholder 4">
            <a:extLst>
              <a:ext uri="{FF2B5EF4-FFF2-40B4-BE49-F238E27FC236}">
                <a16:creationId xmlns:a16="http://schemas.microsoft.com/office/drawing/2014/main" id="{796A464C-C91B-1F23-7DE7-4167E5CE6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2F708-077E-4D8A-4FF5-73652D7D8269}"/>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138874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9923-D075-36BE-6C53-CC08C6971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50C244-D0DF-A053-AC64-734B66342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CFC1B8-5F32-60B4-F03E-D91BBE48D802}"/>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5" name="Footer Placeholder 4">
            <a:extLst>
              <a:ext uri="{FF2B5EF4-FFF2-40B4-BE49-F238E27FC236}">
                <a16:creationId xmlns:a16="http://schemas.microsoft.com/office/drawing/2014/main" id="{E8B0343A-291C-9D9F-3C74-B3F163E74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64461-023B-C940-2767-87E27CC39943}"/>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230133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9A17-5FDA-5985-04C8-6B2CD8518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F1A52-44F7-C0B2-9FED-DDF900F785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7019A-E860-93E2-1B2E-281448F06A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511CCD-160F-0538-3176-7081BA247002}"/>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6" name="Footer Placeholder 5">
            <a:extLst>
              <a:ext uri="{FF2B5EF4-FFF2-40B4-BE49-F238E27FC236}">
                <a16:creationId xmlns:a16="http://schemas.microsoft.com/office/drawing/2014/main" id="{2455B16B-7B5A-4DCA-6CA1-BF6846B1D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9DD21-38C7-985E-455A-1EEC65CAF8B8}"/>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341371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DF0F-17FF-B31A-4E3E-3FEC9F368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1D8CDD-969A-D9BF-E061-1AA48FADC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8777C-A1FD-9054-8DCC-4603239A93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F0BA17-01CB-3A3C-DAC4-93F04DEA8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2BF46-AAA3-5040-71CC-C1C939237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C52C4D-5299-0591-101C-B5678060B016}"/>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8" name="Footer Placeholder 7">
            <a:extLst>
              <a:ext uri="{FF2B5EF4-FFF2-40B4-BE49-F238E27FC236}">
                <a16:creationId xmlns:a16="http://schemas.microsoft.com/office/drawing/2014/main" id="{4B7F6ACA-1D6C-6454-20BE-4982782EAF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D4624B-81CE-882B-6E21-4ACBEE827687}"/>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94384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7C8F-9CA0-AE4A-94D8-32FE44ABF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36C2D-9ABD-D946-6F0F-0332AC222952}"/>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4" name="Footer Placeholder 3">
            <a:extLst>
              <a:ext uri="{FF2B5EF4-FFF2-40B4-BE49-F238E27FC236}">
                <a16:creationId xmlns:a16="http://schemas.microsoft.com/office/drawing/2014/main" id="{109FF8A1-C22D-8C94-6F58-69BFA3E8B8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FB5940-192A-7F8B-76AD-6C0FF6856F9C}"/>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27560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78A91-BF9C-0DB1-5514-259BDA881BBC}"/>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3" name="Footer Placeholder 2">
            <a:extLst>
              <a:ext uri="{FF2B5EF4-FFF2-40B4-BE49-F238E27FC236}">
                <a16:creationId xmlns:a16="http://schemas.microsoft.com/office/drawing/2014/main" id="{3095E421-54E0-1746-A28A-E335768754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A9C60-E3D5-50F9-043C-E92D73EA0AC4}"/>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85565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6A28-8A10-DE4C-0484-74CD55FD2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7C65FF-4656-CDE7-E401-F3DD316DE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7DCF0B-6233-0709-2171-C09B6F1AB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06981-FB4A-2D8F-C337-C4A6B3B91A6E}"/>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6" name="Footer Placeholder 5">
            <a:extLst>
              <a:ext uri="{FF2B5EF4-FFF2-40B4-BE49-F238E27FC236}">
                <a16:creationId xmlns:a16="http://schemas.microsoft.com/office/drawing/2014/main" id="{AD930C2C-15D8-C45C-AEA4-DF49B98A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1AE00-A4A2-7B0D-F1B1-D864988FF356}"/>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86188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A7AE-6C66-5647-8374-C64B1DF25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F977AE-DC26-CB85-0D75-FBAD676EF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248DE0-6700-9CC2-B121-03EDBF77C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E62BE-F77F-55F4-16AC-52F678D18D37}"/>
              </a:ext>
            </a:extLst>
          </p:cNvPr>
          <p:cNvSpPr>
            <a:spLocks noGrp="1"/>
          </p:cNvSpPr>
          <p:nvPr>
            <p:ph type="dt" sz="half" idx="10"/>
          </p:nvPr>
        </p:nvSpPr>
        <p:spPr/>
        <p:txBody>
          <a:bodyPr/>
          <a:lstStyle/>
          <a:p>
            <a:fld id="{801729B6-6C4E-C741-B9AF-4110485711E5}" type="datetimeFigureOut">
              <a:rPr lang="en-US" smtClean="0"/>
              <a:t>11/20/23</a:t>
            </a:fld>
            <a:endParaRPr lang="en-US"/>
          </a:p>
        </p:txBody>
      </p:sp>
      <p:sp>
        <p:nvSpPr>
          <p:cNvPr id="6" name="Footer Placeholder 5">
            <a:extLst>
              <a:ext uri="{FF2B5EF4-FFF2-40B4-BE49-F238E27FC236}">
                <a16:creationId xmlns:a16="http://schemas.microsoft.com/office/drawing/2014/main" id="{7FD4DC2F-AF8B-2113-B942-772DABB0E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F0CC1-A006-65C4-887F-BFBE7677322D}"/>
              </a:ext>
            </a:extLst>
          </p:cNvPr>
          <p:cNvSpPr>
            <a:spLocks noGrp="1"/>
          </p:cNvSpPr>
          <p:nvPr>
            <p:ph type="sldNum" sz="quarter" idx="12"/>
          </p:nvPr>
        </p:nvSpPr>
        <p:spPr/>
        <p:txBody>
          <a:bodyPr/>
          <a:lstStyle/>
          <a:p>
            <a:fld id="{B018C8E1-D15F-BF4F-89B6-0C06103762B4}" type="slidenum">
              <a:rPr lang="en-US" smtClean="0"/>
              <a:t>‹#›</a:t>
            </a:fld>
            <a:endParaRPr lang="en-US"/>
          </a:p>
        </p:txBody>
      </p:sp>
    </p:spTree>
    <p:extLst>
      <p:ext uri="{BB962C8B-B14F-4D97-AF65-F5344CB8AC3E}">
        <p14:creationId xmlns:p14="http://schemas.microsoft.com/office/powerpoint/2010/main" val="79019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1A0409-C91C-44FD-B7F0-351D9CD06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CBEB87-3B84-DB5E-3513-356B7B800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D8633-9D6B-5178-F2E7-FEF291DA6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729B6-6C4E-C741-B9AF-4110485711E5}" type="datetimeFigureOut">
              <a:rPr lang="en-US" smtClean="0"/>
              <a:t>11/20/23</a:t>
            </a:fld>
            <a:endParaRPr lang="en-US"/>
          </a:p>
        </p:txBody>
      </p:sp>
      <p:sp>
        <p:nvSpPr>
          <p:cNvPr id="5" name="Footer Placeholder 4">
            <a:extLst>
              <a:ext uri="{FF2B5EF4-FFF2-40B4-BE49-F238E27FC236}">
                <a16:creationId xmlns:a16="http://schemas.microsoft.com/office/drawing/2014/main" id="{304150AE-AD03-30F1-BCD9-E0825C8B8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5D6345-0D14-6EAC-AAF3-F0C47E841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8C8E1-D15F-BF4F-89B6-0C06103762B4}" type="slidenum">
              <a:rPr lang="en-US" smtClean="0"/>
              <a:t>‹#›</a:t>
            </a:fld>
            <a:endParaRPr lang="en-US"/>
          </a:p>
        </p:txBody>
      </p:sp>
    </p:spTree>
    <p:extLst>
      <p:ext uri="{BB962C8B-B14F-4D97-AF65-F5344CB8AC3E}">
        <p14:creationId xmlns:p14="http://schemas.microsoft.com/office/powerpoint/2010/main" val="508044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1657F2F-1204-4ABC-D445-3023CCFE30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467" r="9092" b="1559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04281F-7980-26A9-61FD-EF03FCC8066E}"/>
              </a:ext>
            </a:extLst>
          </p:cNvPr>
          <p:cNvSpPr>
            <a:spLocks noGrp="1"/>
          </p:cNvSpPr>
          <p:nvPr>
            <p:ph type="ctrTitle"/>
          </p:nvPr>
        </p:nvSpPr>
        <p:spPr>
          <a:xfrm>
            <a:off x="477981" y="1122363"/>
            <a:ext cx="4023360" cy="3204134"/>
          </a:xfrm>
        </p:spPr>
        <p:txBody>
          <a:bodyPr anchor="b">
            <a:normAutofit/>
          </a:bodyPr>
          <a:lstStyle/>
          <a:p>
            <a:pPr algn="l">
              <a:buFont typeface="Arial" panose="020B0604020202020204" pitchFamily="34" charset="0"/>
              <a:buChar char="•"/>
            </a:pPr>
            <a:r>
              <a:rPr lang="en-US" sz="4800" b="1" i="0" dirty="0">
                <a:effectLst/>
                <a:latin typeface="Söhne"/>
              </a:rPr>
              <a:t>Project Title</a:t>
            </a:r>
            <a:r>
              <a:rPr lang="en-US" sz="4800" b="0" i="0" dirty="0">
                <a:effectLst/>
                <a:latin typeface="Söhne"/>
              </a:rPr>
              <a:t>: Mirai3_0 Pose-Based Drone </a:t>
            </a:r>
            <a:r>
              <a:rPr lang="en-US" sz="4800" dirty="0">
                <a:latin typeface="Söhne"/>
              </a:rPr>
              <a:t>Control</a:t>
            </a:r>
            <a:endParaRPr lang="en-US" sz="4800" b="0" i="0" dirty="0">
              <a:effectLst/>
              <a:latin typeface="Söhne"/>
            </a:endParaRPr>
          </a:p>
        </p:txBody>
      </p:sp>
      <p:sp>
        <p:nvSpPr>
          <p:cNvPr id="3" name="Subtitle 2">
            <a:extLst>
              <a:ext uri="{FF2B5EF4-FFF2-40B4-BE49-F238E27FC236}">
                <a16:creationId xmlns:a16="http://schemas.microsoft.com/office/drawing/2014/main" id="{85202246-D8A2-8081-9495-A78F2B87AD0A}"/>
              </a:ext>
            </a:extLst>
          </p:cNvPr>
          <p:cNvSpPr>
            <a:spLocks noGrp="1"/>
          </p:cNvSpPr>
          <p:nvPr>
            <p:ph type="subTitle" idx="1"/>
          </p:nvPr>
        </p:nvSpPr>
        <p:spPr>
          <a:xfrm>
            <a:off x="477980" y="4872922"/>
            <a:ext cx="4023359" cy="1208141"/>
          </a:xfrm>
        </p:spPr>
        <p:txBody>
          <a:bodyPr>
            <a:normAutofit/>
          </a:bodyPr>
          <a:lstStyle/>
          <a:p>
            <a:pPr algn="l">
              <a:buFont typeface="Arial" panose="020B0604020202020204" pitchFamily="34" charset="0"/>
              <a:buChar char="•"/>
            </a:pPr>
            <a:r>
              <a:rPr lang="en-US" sz="2000" b="1" dirty="0">
                <a:latin typeface="Söhne"/>
              </a:rPr>
              <a:t>Abhishek Chothani</a:t>
            </a:r>
            <a:endParaRPr lang="en-US" sz="2000" b="0" i="0" dirty="0">
              <a:effectLst/>
              <a:latin typeface="Söhne"/>
            </a:endParaRPr>
          </a:p>
          <a:p>
            <a:pPr algn="l">
              <a:buFont typeface="Arial" panose="020B0604020202020204" pitchFamily="34" charset="0"/>
              <a:buChar char="•"/>
            </a:pPr>
            <a:r>
              <a:rPr lang="en-US" sz="2000" b="1" i="0" dirty="0">
                <a:effectLst/>
                <a:latin typeface="Söhne"/>
              </a:rPr>
              <a:t>November 01, 2023</a:t>
            </a:r>
          </a:p>
          <a:p>
            <a:pPr algn="l">
              <a:buFont typeface="Arial" panose="020B0604020202020204" pitchFamily="34" charset="0"/>
              <a:buChar char="•"/>
            </a:pPr>
            <a:r>
              <a:rPr lang="en-US" sz="2000" b="1" dirty="0">
                <a:latin typeface="Söhne"/>
              </a:rPr>
              <a:t>Florida Institute of Technology</a:t>
            </a:r>
            <a:endParaRPr lang="en-US" sz="2000" b="0" i="0" dirty="0">
              <a:effectLst/>
              <a:latin typeface="Söhne"/>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61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39AFB-FBA6-77D8-C34D-313E60C31BAB}"/>
              </a:ext>
            </a:extLst>
          </p:cNvPr>
          <p:cNvSpPr>
            <a:spLocks noGrp="1"/>
          </p:cNvSpPr>
          <p:nvPr>
            <p:ph type="title"/>
          </p:nvPr>
        </p:nvSpPr>
        <p:spPr>
          <a:xfrm>
            <a:off x="838201" y="365125"/>
            <a:ext cx="5251316" cy="1807305"/>
          </a:xfrm>
        </p:spPr>
        <p:txBody>
          <a:bodyPr>
            <a:normAutofit/>
          </a:bodyPr>
          <a:lstStyle/>
          <a:p>
            <a:r>
              <a:rPr lang="en-US" b="1" i="0">
                <a:effectLst/>
                <a:latin typeface="Söhne"/>
              </a:rPr>
              <a:t>Introduction</a:t>
            </a:r>
            <a:br>
              <a:rPr lang="en-US" b="1" i="0">
                <a:effectLst/>
                <a:latin typeface="Söhne"/>
              </a:rPr>
            </a:br>
            <a:endParaRPr lang="en-US" b="1" i="0">
              <a:effectLst/>
              <a:latin typeface="Söhne"/>
            </a:endParaRPr>
          </a:p>
        </p:txBody>
      </p:sp>
      <p:sp>
        <p:nvSpPr>
          <p:cNvPr id="3" name="Content Placeholder 2">
            <a:extLst>
              <a:ext uri="{FF2B5EF4-FFF2-40B4-BE49-F238E27FC236}">
                <a16:creationId xmlns:a16="http://schemas.microsoft.com/office/drawing/2014/main" id="{BF47D0BB-27B6-7A64-EA60-E8A74069359E}"/>
              </a:ext>
            </a:extLst>
          </p:cNvPr>
          <p:cNvSpPr>
            <a:spLocks noGrp="1"/>
          </p:cNvSpPr>
          <p:nvPr>
            <p:ph idx="1"/>
          </p:nvPr>
        </p:nvSpPr>
        <p:spPr>
          <a:xfrm>
            <a:off x="838200" y="2333297"/>
            <a:ext cx="4619621" cy="3843666"/>
          </a:xfrm>
        </p:spPr>
        <p:txBody>
          <a:bodyPr>
            <a:normAutofit/>
          </a:bodyPr>
          <a:lstStyle/>
          <a:p>
            <a:r>
              <a:rPr lang="en-US" sz="1600" b="1" i="0">
                <a:effectLst/>
                <a:latin typeface="Söhne"/>
              </a:rPr>
              <a:t>Objective</a:t>
            </a:r>
            <a:r>
              <a:rPr lang="en-US" sz="1600" b="0" i="0">
                <a:effectLst/>
                <a:latin typeface="Söhne"/>
              </a:rPr>
              <a:t>: The primary goal of the Mirai3_0 pose-based drone navigation project is to enable a drone to interpret human poses as flight commands, effectively creating a more natural and user-friendly interface for drone operation. The benefits of using pose estimation for this purpose include:</a:t>
            </a:r>
          </a:p>
          <a:p>
            <a:pPr>
              <a:buFont typeface="+mj-lt"/>
              <a:buAutoNum type="arabicPeriod"/>
            </a:pPr>
            <a:r>
              <a:rPr lang="en-US" sz="1600" b="1" i="0">
                <a:effectLst/>
                <a:latin typeface="Söhne"/>
              </a:rPr>
              <a:t>Fun: </a:t>
            </a:r>
            <a:r>
              <a:rPr lang="en-US" sz="1600" i="0">
                <a:effectLst/>
                <a:latin typeface="Söhne"/>
              </a:rPr>
              <a:t>it’s more fun this way!</a:t>
            </a:r>
            <a:endParaRPr lang="en-US" sz="1600">
              <a:latin typeface="Söhne"/>
            </a:endParaRPr>
          </a:p>
          <a:p>
            <a:pPr>
              <a:buFont typeface="+mj-lt"/>
              <a:buAutoNum type="arabicPeriod"/>
            </a:pPr>
            <a:r>
              <a:rPr lang="en-US" sz="1600" b="1" i="0">
                <a:effectLst/>
                <a:latin typeface="Söhne"/>
              </a:rPr>
              <a:t>Accessibility</a:t>
            </a:r>
            <a:r>
              <a:rPr lang="en-US" sz="1600" b="0" i="0">
                <a:effectLst/>
                <a:latin typeface="Söhne"/>
              </a:rPr>
              <a:t>: It opens up the possibility for users with limited mobility or those who are not familiar with traditional control systems to operate drones.</a:t>
            </a:r>
          </a:p>
          <a:p>
            <a:pPr>
              <a:buFont typeface="+mj-lt"/>
              <a:buAutoNum type="arabicPeriod"/>
            </a:pPr>
            <a:r>
              <a:rPr lang="en-US" sz="1600" b="1" i="0">
                <a:effectLst/>
                <a:latin typeface="Söhne"/>
              </a:rPr>
              <a:t>Real-time Interaction</a:t>
            </a:r>
            <a:r>
              <a:rPr lang="en-US" sz="1600" b="0" i="0">
                <a:effectLst/>
                <a:latin typeface="Söhne"/>
              </a:rPr>
              <a:t>: This enables the drone to respond to real-time human gestures, making the interaction more dynamic and responsive.</a:t>
            </a:r>
          </a:p>
          <a:p>
            <a:endParaRPr lang="en-US" sz="1600"/>
          </a:p>
        </p:txBody>
      </p:sp>
      <p:pic>
        <p:nvPicPr>
          <p:cNvPr id="2052" name="Picture 4">
            <a:extLst>
              <a:ext uri="{FF2B5EF4-FFF2-40B4-BE49-F238E27FC236}">
                <a16:creationId xmlns:a16="http://schemas.microsoft.com/office/drawing/2014/main" id="{CA0FE751-1680-5ED8-4113-B439CE7F76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60" b="238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4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standing in a kitchen&#10;&#10;Description automatically generated">
            <a:extLst>
              <a:ext uri="{FF2B5EF4-FFF2-40B4-BE49-F238E27FC236}">
                <a16:creationId xmlns:a16="http://schemas.microsoft.com/office/drawing/2014/main" id="{E0622CD6-1491-45AF-C347-182B0A1E782A}"/>
              </a:ext>
            </a:extLst>
          </p:cNvPr>
          <p:cNvPicPr>
            <a:picLocks noChangeAspect="1"/>
          </p:cNvPicPr>
          <p:nvPr/>
        </p:nvPicPr>
        <p:blipFill rotWithShape="1">
          <a:blip r:embed="rId2"/>
          <a:srcRect l="3568" r="14091"/>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12" name="Picture 11">
            <a:extLst>
              <a:ext uri="{FF2B5EF4-FFF2-40B4-BE49-F238E27FC236}">
                <a16:creationId xmlns:a16="http://schemas.microsoft.com/office/drawing/2014/main" id="{3E2447E1-7CF2-8AE1-A03C-A7FDF18216D2}"/>
              </a:ext>
            </a:extLst>
          </p:cNvPr>
          <p:cNvPicPr>
            <a:picLocks noChangeAspect="1"/>
          </p:cNvPicPr>
          <p:nvPr/>
        </p:nvPicPr>
        <p:blipFill rotWithShape="1">
          <a:blip r:embed="rId3"/>
          <a:srcRect l="11363" r="9091" b="-1"/>
          <a:stretch/>
        </p:blipFill>
        <p:spPr>
          <a:xfrm>
            <a:off x="7381690" y="3456433"/>
            <a:ext cx="4810310" cy="3401568"/>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p:spPr>
      </p:pic>
      <p:pic>
        <p:nvPicPr>
          <p:cNvPr id="10" name="Picture 9" descr="A person standing in a kitchen&#10;&#10;Description automatically generated">
            <a:extLst>
              <a:ext uri="{FF2B5EF4-FFF2-40B4-BE49-F238E27FC236}">
                <a16:creationId xmlns:a16="http://schemas.microsoft.com/office/drawing/2014/main" id="{C81BAC1E-E825-C0C8-58E2-B581BB581788}"/>
              </a:ext>
            </a:extLst>
          </p:cNvPr>
          <p:cNvPicPr>
            <a:picLocks noChangeAspect="1"/>
          </p:cNvPicPr>
          <p:nvPr/>
        </p:nvPicPr>
        <p:blipFill rotWithShape="1">
          <a:blip r:embed="rId4"/>
          <a:srcRect l="3204" r="15346" b="-1"/>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19" name="Freeform: Shape 18">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92EA2B-D314-73E5-87B4-4A528C2910D9}"/>
              </a:ext>
            </a:extLst>
          </p:cNvPr>
          <p:cNvSpPr>
            <a:spLocks noGrp="1"/>
          </p:cNvSpPr>
          <p:nvPr>
            <p:ph type="title"/>
          </p:nvPr>
        </p:nvSpPr>
        <p:spPr>
          <a:xfrm>
            <a:off x="448056" y="685800"/>
            <a:ext cx="2807208" cy="1325563"/>
          </a:xfrm>
        </p:spPr>
        <p:txBody>
          <a:bodyPr>
            <a:normAutofit/>
          </a:bodyPr>
          <a:lstStyle/>
          <a:p>
            <a:r>
              <a:rPr lang="en-US" sz="2800" b="1" i="0">
                <a:effectLst/>
                <a:latin typeface="Söhne"/>
              </a:rPr>
              <a:t>Dataset Overview</a:t>
            </a:r>
            <a:br>
              <a:rPr lang="en-US" sz="2800" b="1" i="0">
                <a:effectLst/>
                <a:latin typeface="Söhne"/>
              </a:rPr>
            </a:br>
            <a:endParaRPr lang="en-US" sz="2800"/>
          </a:p>
        </p:txBody>
      </p:sp>
      <p:sp>
        <p:nvSpPr>
          <p:cNvPr id="23" name="Rectangle 22">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1886D1-8618-2A92-BD4F-D7693514045C}"/>
              </a:ext>
            </a:extLst>
          </p:cNvPr>
          <p:cNvSpPr>
            <a:spLocks noGrp="1"/>
          </p:cNvSpPr>
          <p:nvPr>
            <p:ph idx="1"/>
          </p:nvPr>
        </p:nvSpPr>
        <p:spPr>
          <a:xfrm>
            <a:off x="448056" y="2258568"/>
            <a:ext cx="2807208" cy="3922776"/>
          </a:xfrm>
        </p:spPr>
        <p:txBody>
          <a:bodyPr>
            <a:normAutofit/>
          </a:bodyPr>
          <a:lstStyle/>
          <a:p>
            <a:pPr>
              <a:buFont typeface="Arial" panose="020B0604020202020204" pitchFamily="34" charset="0"/>
              <a:buChar char="•"/>
            </a:pPr>
            <a:r>
              <a:rPr lang="en-US" sz="1700" b="1" i="0">
                <a:effectLst/>
                <a:latin typeface="Söhne"/>
              </a:rPr>
              <a:t>Description</a:t>
            </a:r>
            <a:r>
              <a:rPr lang="en-US" sz="1700" b="0" i="0">
                <a:effectLst/>
                <a:latin typeface="Söhne"/>
              </a:rPr>
              <a:t>: </a:t>
            </a:r>
          </a:p>
          <a:p>
            <a:pPr marL="742950" lvl="1" indent="-285750">
              <a:buFont typeface="Arial" panose="020B0604020202020204" pitchFamily="34" charset="0"/>
              <a:buChar char="•"/>
            </a:pPr>
            <a:r>
              <a:rPr lang="en-US" sz="1700" b="0" i="0">
                <a:effectLst/>
                <a:latin typeface="Söhne"/>
              </a:rPr>
              <a:t>Total of 1600 images.</a:t>
            </a:r>
          </a:p>
          <a:p>
            <a:pPr marL="742950" lvl="1" indent="-285750">
              <a:buFont typeface="Arial" panose="020B0604020202020204" pitchFamily="34" charset="0"/>
              <a:buChar char="•"/>
            </a:pPr>
            <a:r>
              <a:rPr lang="en-US" sz="1700" b="0" i="0">
                <a:effectLst/>
                <a:latin typeface="Söhne"/>
              </a:rPr>
              <a:t>8 different poses: Takeoff, Land, Up, Forward, Backward, Right, Left, Do Nothing.</a:t>
            </a:r>
          </a:p>
        </p:txBody>
      </p:sp>
      <p:pic>
        <p:nvPicPr>
          <p:cNvPr id="8" name="Picture 7" descr="A person standing in a room&#10;&#10;Description automatically generated">
            <a:extLst>
              <a:ext uri="{FF2B5EF4-FFF2-40B4-BE49-F238E27FC236}">
                <a16:creationId xmlns:a16="http://schemas.microsoft.com/office/drawing/2014/main" id="{3E8799C7-FDB8-4E3D-A5B5-B00A0CBD9F92}"/>
              </a:ext>
            </a:extLst>
          </p:cNvPr>
          <p:cNvPicPr>
            <a:picLocks noChangeAspect="1"/>
          </p:cNvPicPr>
          <p:nvPr/>
        </p:nvPicPr>
        <p:blipFill rotWithShape="1">
          <a:blip r:embed="rId5"/>
          <a:srcRect l="15806" r="5023"/>
          <a:stretch/>
        </p:blipFill>
        <p:spPr>
          <a:xfrm>
            <a:off x="7404372" y="10"/>
            <a:ext cx="4787628" cy="340155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p:spPr>
      </p:pic>
    </p:spTree>
    <p:extLst>
      <p:ext uri="{BB962C8B-B14F-4D97-AF65-F5344CB8AC3E}">
        <p14:creationId xmlns:p14="http://schemas.microsoft.com/office/powerpoint/2010/main" val="225882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5BAB3-EE83-B92A-87EB-71B36E54822A}"/>
              </a:ext>
            </a:extLst>
          </p:cNvPr>
          <p:cNvSpPr>
            <a:spLocks noGrp="1"/>
          </p:cNvSpPr>
          <p:nvPr>
            <p:ph type="title"/>
          </p:nvPr>
        </p:nvSpPr>
        <p:spPr>
          <a:xfrm>
            <a:off x="457201" y="412454"/>
            <a:ext cx="2381250" cy="2101850"/>
          </a:xfrm>
        </p:spPr>
        <p:txBody>
          <a:bodyPr>
            <a:normAutofit/>
          </a:bodyPr>
          <a:lstStyle/>
          <a:p>
            <a:r>
              <a:rPr lang="en-US" sz="2800" b="1" i="0">
                <a:effectLst/>
                <a:latin typeface="Söhne"/>
              </a:rPr>
              <a:t>Pose Estimation with MediaPipe</a:t>
            </a:r>
            <a:r>
              <a:rPr lang="en-US" sz="2800" b="0" i="0">
                <a:effectLst/>
                <a:latin typeface="Söhne"/>
              </a:rPr>
              <a:t>:</a:t>
            </a:r>
            <a:endParaRPr lang="en-US" sz="2800"/>
          </a:p>
        </p:txBody>
      </p:sp>
      <p:sp>
        <p:nvSpPr>
          <p:cNvPr id="14" name="Rectangle 13">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C109B3-45FD-A3AE-29DF-74EF2AC70C40}"/>
              </a:ext>
            </a:extLst>
          </p:cNvPr>
          <p:cNvSpPr>
            <a:spLocks noGrp="1"/>
          </p:cNvSpPr>
          <p:nvPr>
            <p:ph idx="1"/>
          </p:nvPr>
        </p:nvSpPr>
        <p:spPr>
          <a:xfrm>
            <a:off x="3157538" y="412454"/>
            <a:ext cx="3243262" cy="2101850"/>
          </a:xfrm>
        </p:spPr>
        <p:txBody>
          <a:bodyPr anchor="ctr">
            <a:normAutofit/>
          </a:bodyPr>
          <a:lstStyle/>
          <a:p>
            <a:pPr marL="742950" lvl="1" indent="-285750">
              <a:buFont typeface="Arial" panose="020B0604020202020204" pitchFamily="34" charset="0"/>
              <a:buChar char="•"/>
            </a:pPr>
            <a:r>
              <a:rPr lang="en-US" sz="1700" b="0" i="0">
                <a:effectLst/>
                <a:latin typeface="Söhne"/>
              </a:rPr>
              <a:t>Process of converting images to 33 body point data.</a:t>
            </a:r>
          </a:p>
          <a:p>
            <a:pPr marL="742950" lvl="1" indent="-285750">
              <a:buFont typeface="Arial" panose="020B0604020202020204" pitchFamily="34" charset="0"/>
              <a:buChar char="•"/>
            </a:pPr>
            <a:r>
              <a:rPr lang="en-US" sz="1700" b="0" i="0">
                <a:effectLst/>
                <a:latin typeface="Söhne"/>
              </a:rPr>
              <a:t>Importance of this approach in reducing dimensionality and computational requirements.</a:t>
            </a:r>
          </a:p>
          <a:p>
            <a:endParaRPr lang="en-US" sz="1700"/>
          </a:p>
        </p:txBody>
      </p:sp>
      <p:pic>
        <p:nvPicPr>
          <p:cNvPr id="5" name="Picture 4" descr="A diagram of a person's body&#10;&#10;Description automatically generated">
            <a:extLst>
              <a:ext uri="{FF2B5EF4-FFF2-40B4-BE49-F238E27FC236}">
                <a16:creationId xmlns:a16="http://schemas.microsoft.com/office/drawing/2014/main" id="{FAA4659A-D4BE-E847-5169-0C978B16C989}"/>
              </a:ext>
            </a:extLst>
          </p:cNvPr>
          <p:cNvPicPr>
            <a:picLocks noChangeAspect="1"/>
          </p:cNvPicPr>
          <p:nvPr/>
        </p:nvPicPr>
        <p:blipFill rotWithShape="1">
          <a:blip r:embed="rId2"/>
          <a:srcRect l="3360" r="13724" b="1"/>
          <a:stretch/>
        </p:blipFill>
        <p:spPr>
          <a:xfrm>
            <a:off x="20" y="2959630"/>
            <a:ext cx="6400781" cy="3898370"/>
          </a:xfrm>
          <a:prstGeom prst="rect">
            <a:avLst/>
          </a:prstGeom>
        </p:spPr>
      </p:pic>
      <p:pic>
        <p:nvPicPr>
          <p:cNvPr id="7" name="Picture 6" descr="A person standing in a room with blue dots&#10;&#10;Description automatically generated">
            <a:extLst>
              <a:ext uri="{FF2B5EF4-FFF2-40B4-BE49-F238E27FC236}">
                <a16:creationId xmlns:a16="http://schemas.microsoft.com/office/drawing/2014/main" id="{BAE1EB40-BC68-1190-03C2-785EF2F548D0}"/>
              </a:ext>
            </a:extLst>
          </p:cNvPr>
          <p:cNvPicPr>
            <a:picLocks noChangeAspect="1"/>
          </p:cNvPicPr>
          <p:nvPr/>
        </p:nvPicPr>
        <p:blipFill rotWithShape="1">
          <a:blip r:embed="rId3"/>
          <a:srcRect l="24909" r="29154"/>
          <a:stretch/>
        </p:blipFill>
        <p:spPr>
          <a:xfrm>
            <a:off x="6591299" y="1"/>
            <a:ext cx="5600701" cy="6857999"/>
          </a:xfrm>
          <a:prstGeom prst="rect">
            <a:avLst/>
          </a:prstGeom>
        </p:spPr>
      </p:pic>
    </p:spTree>
    <p:extLst>
      <p:ext uri="{BB962C8B-B14F-4D97-AF65-F5344CB8AC3E}">
        <p14:creationId xmlns:p14="http://schemas.microsoft.com/office/powerpoint/2010/main" val="39525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3FAD3-2FBD-29B8-C338-923653788F3A}"/>
              </a:ext>
            </a:extLst>
          </p:cNvPr>
          <p:cNvSpPr>
            <a:spLocks noGrp="1"/>
          </p:cNvSpPr>
          <p:nvPr>
            <p:ph type="title"/>
          </p:nvPr>
        </p:nvSpPr>
        <p:spPr>
          <a:xfrm>
            <a:off x="758952" y="276198"/>
            <a:ext cx="10477600" cy="1157242"/>
          </a:xfrm>
        </p:spPr>
        <p:txBody>
          <a:bodyPr>
            <a:normAutofit/>
          </a:bodyPr>
          <a:lstStyle/>
          <a:p>
            <a:r>
              <a:rPr lang="en-US" sz="4000" b="1" i="0">
                <a:effectLst/>
                <a:latin typeface="Söhne"/>
              </a:rPr>
              <a:t>Model Development</a:t>
            </a:r>
            <a:endParaRPr lang="en-US" sz="4000"/>
          </a:p>
        </p:txBody>
      </p:sp>
      <p:graphicFrame>
        <p:nvGraphicFramePr>
          <p:cNvPr id="4" name="Content Placeholder 3">
            <a:extLst>
              <a:ext uri="{FF2B5EF4-FFF2-40B4-BE49-F238E27FC236}">
                <a16:creationId xmlns:a16="http://schemas.microsoft.com/office/drawing/2014/main" id="{970E6D12-1A6B-AEFC-BB9A-1AE98079AB3F}"/>
              </a:ext>
            </a:extLst>
          </p:cNvPr>
          <p:cNvGraphicFramePr>
            <a:graphicFrameLocks noGrp="1"/>
          </p:cNvGraphicFramePr>
          <p:nvPr>
            <p:ph idx="1"/>
            <p:extLst>
              <p:ext uri="{D42A27DB-BD31-4B8C-83A1-F6EECF244321}">
                <p14:modId xmlns:p14="http://schemas.microsoft.com/office/powerpoint/2010/main" val="2637692960"/>
              </p:ext>
            </p:extLst>
          </p:nvPr>
        </p:nvGraphicFramePr>
        <p:xfrm>
          <a:off x="1250830" y="2164019"/>
          <a:ext cx="9690341" cy="3792072"/>
        </p:xfrm>
        <a:graphic>
          <a:graphicData uri="http://schemas.openxmlformats.org/drawingml/2006/table">
            <a:tbl>
              <a:tblPr firstRow="1" bandRow="1">
                <a:noFill/>
                <a:tableStyleId>{5C22544A-7EE6-4342-B048-85BDC9FD1C3A}</a:tableStyleId>
              </a:tblPr>
              <a:tblGrid>
                <a:gridCol w="1916633">
                  <a:extLst>
                    <a:ext uri="{9D8B030D-6E8A-4147-A177-3AD203B41FA5}">
                      <a16:colId xmlns:a16="http://schemas.microsoft.com/office/drawing/2014/main" val="3094868248"/>
                    </a:ext>
                  </a:extLst>
                </a:gridCol>
                <a:gridCol w="2003033">
                  <a:extLst>
                    <a:ext uri="{9D8B030D-6E8A-4147-A177-3AD203B41FA5}">
                      <a16:colId xmlns:a16="http://schemas.microsoft.com/office/drawing/2014/main" val="1259665321"/>
                    </a:ext>
                  </a:extLst>
                </a:gridCol>
                <a:gridCol w="1916633">
                  <a:extLst>
                    <a:ext uri="{9D8B030D-6E8A-4147-A177-3AD203B41FA5}">
                      <a16:colId xmlns:a16="http://schemas.microsoft.com/office/drawing/2014/main" val="1518360673"/>
                    </a:ext>
                  </a:extLst>
                </a:gridCol>
                <a:gridCol w="1937409">
                  <a:extLst>
                    <a:ext uri="{9D8B030D-6E8A-4147-A177-3AD203B41FA5}">
                      <a16:colId xmlns:a16="http://schemas.microsoft.com/office/drawing/2014/main" val="414167206"/>
                    </a:ext>
                  </a:extLst>
                </a:gridCol>
                <a:gridCol w="1916633">
                  <a:extLst>
                    <a:ext uri="{9D8B030D-6E8A-4147-A177-3AD203B41FA5}">
                      <a16:colId xmlns:a16="http://schemas.microsoft.com/office/drawing/2014/main" val="1935597712"/>
                    </a:ext>
                  </a:extLst>
                </a:gridCol>
              </a:tblGrid>
              <a:tr h="530412">
                <a:tc>
                  <a:txBody>
                    <a:bodyPr/>
                    <a:lstStyle/>
                    <a:p>
                      <a:r>
                        <a:rPr lang="en-US" sz="1600" b="1" cap="none" spc="30">
                          <a:solidFill>
                            <a:schemeClr val="tx1"/>
                          </a:solidFill>
                        </a:rPr>
                        <a:t>Model </a:t>
                      </a:r>
                    </a:p>
                  </a:txBody>
                  <a:tcPr marL="0" marR="9144" marT="124998" marB="124998" anchor="ctr">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a:txBody>
                    <a:bodyPr/>
                    <a:lstStyle/>
                    <a:p>
                      <a:r>
                        <a:rPr lang="en-US" sz="1600" b="1" cap="none" spc="30">
                          <a:solidFill>
                            <a:schemeClr val="tx1"/>
                          </a:solidFill>
                        </a:rPr>
                        <a:t>Architecture</a:t>
                      </a:r>
                    </a:p>
                  </a:txBody>
                  <a:tcPr marL="0" marR="9144" marT="124998" marB="124998" anchor="ctr">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a:txBody>
                    <a:bodyPr/>
                    <a:lstStyle/>
                    <a:p>
                      <a:r>
                        <a:rPr lang="en-US" sz="1600" b="1" cap="none" spc="30">
                          <a:solidFill>
                            <a:schemeClr val="tx1"/>
                          </a:solidFill>
                        </a:rPr>
                        <a:t>Training Time</a:t>
                      </a:r>
                    </a:p>
                  </a:txBody>
                  <a:tcPr marL="0" marR="9144" marT="124998" marB="124998" anchor="ctr">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a:txBody>
                    <a:bodyPr/>
                    <a:lstStyle/>
                    <a:p>
                      <a:r>
                        <a:rPr lang="en-US" sz="1600" b="1" cap="none" spc="30">
                          <a:solidFill>
                            <a:schemeClr val="tx1"/>
                          </a:solidFill>
                        </a:rPr>
                        <a:t>Train Accuracy</a:t>
                      </a:r>
                    </a:p>
                  </a:txBody>
                  <a:tcPr marL="0" marR="9144" marT="124998" marB="124998" anchor="ctr">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a:txBody>
                    <a:bodyPr/>
                    <a:lstStyle/>
                    <a:p>
                      <a:r>
                        <a:rPr lang="en-US" sz="1600" b="1" cap="none" spc="30">
                          <a:solidFill>
                            <a:schemeClr val="tx1"/>
                          </a:solidFill>
                        </a:rPr>
                        <a:t>Valid Accuracy</a:t>
                      </a:r>
                    </a:p>
                  </a:txBody>
                  <a:tcPr marL="0" marR="9144" marT="124998" marB="124998" anchor="ctr">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extLst>
                  <a:ext uri="{0D108BD9-81ED-4DB2-BD59-A6C34878D82A}">
                    <a16:rowId xmlns:a16="http://schemas.microsoft.com/office/drawing/2014/main" val="4128246343"/>
                  </a:ext>
                </a:extLst>
              </a:tr>
              <a:tr h="652332">
                <a:tc>
                  <a:txBody>
                    <a:bodyPr/>
                    <a:lstStyle/>
                    <a:p>
                      <a:r>
                        <a:rPr lang="en-US" sz="1200" b="0" i="0" kern="1200" cap="none" spc="0">
                          <a:solidFill>
                            <a:schemeClr val="tx1"/>
                          </a:solidFill>
                          <a:effectLst/>
                          <a:latin typeface="+mn-lt"/>
                          <a:ea typeface="+mn-ea"/>
                          <a:cs typeface="+mn-cs"/>
                        </a:rPr>
                        <a:t>Benchmark</a:t>
                      </a:r>
                      <a:endParaRPr lang="en-US" sz="1200" cap="none" spc="0">
                        <a:solidFill>
                          <a:schemeClr val="tx1"/>
                        </a:solidFill>
                      </a:endParaRPr>
                    </a:p>
                  </a:txBody>
                  <a:tcPr marL="0" marR="124998" marT="124998" marB="124998">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fontAlgn="base"/>
                      <a:r>
                        <a:rPr lang="en-US" sz="1200" cap="none" spc="0">
                          <a:solidFill>
                            <a:schemeClr val="tx1"/>
                          </a:solidFill>
                          <a:effectLst/>
                        </a:rPr>
                        <a:t>Fully Connected (no Hidden Layer)</a:t>
                      </a:r>
                      <a:endParaRPr lang="en-US" sz="1200" cap="none" spc="0" dirty="0">
                        <a:solidFill>
                          <a:schemeClr val="tx1"/>
                        </a:solidFill>
                        <a:effectLst/>
                      </a:endParaRPr>
                    </a:p>
                  </a:txBody>
                  <a:tcPr marL="0" marR="124998" marT="124998" marB="12499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200" b="0" i="0" kern="1200" cap="none" spc="0">
                          <a:solidFill>
                            <a:schemeClr val="tx1"/>
                          </a:solidFill>
                          <a:effectLst/>
                          <a:latin typeface="+mn-lt"/>
                          <a:ea typeface="+mn-ea"/>
                          <a:cs typeface="+mn-cs"/>
                        </a:rPr>
                        <a:t>4.07s</a:t>
                      </a:r>
                      <a:endParaRPr lang="en-US" sz="1200" cap="none" spc="0">
                        <a:solidFill>
                          <a:schemeClr val="tx1"/>
                        </a:solidFill>
                      </a:endParaRPr>
                    </a:p>
                  </a:txBody>
                  <a:tcPr marL="0" marR="124998" marT="124998" marB="124998">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fontAlgn="base"/>
                      <a:r>
                        <a:rPr lang="en-US" sz="1200" cap="none" spc="0">
                          <a:solidFill>
                            <a:schemeClr val="tx1"/>
                          </a:solidFill>
                          <a:effectLst/>
                        </a:rPr>
                        <a:t>87.50%</a:t>
                      </a:r>
                    </a:p>
                  </a:txBody>
                  <a:tcPr marL="0" marR="124998" marT="124998" marB="12499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fontAlgn="base"/>
                      <a:r>
                        <a:rPr lang="en-US" sz="1200" cap="none" spc="0">
                          <a:solidFill>
                            <a:schemeClr val="tx1"/>
                          </a:solidFill>
                          <a:effectLst/>
                        </a:rPr>
                        <a:t>87.50%</a:t>
                      </a:r>
                    </a:p>
                  </a:txBody>
                  <a:tcPr marL="0" marR="124998" marT="124998" marB="12499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4293161489"/>
                  </a:ext>
                </a:extLst>
              </a:tr>
              <a:tr h="469452">
                <a:tc>
                  <a:txBody>
                    <a:bodyPr/>
                    <a:lstStyle/>
                    <a:p>
                      <a:pPr fontAlgn="base"/>
                      <a:r>
                        <a:rPr lang="en-US" sz="1200" cap="none" spc="0">
                          <a:solidFill>
                            <a:schemeClr val="tx1"/>
                          </a:solidFill>
                          <a:effectLst/>
                        </a:rPr>
                        <a:t>Deep Fully Connected</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fontAlgn="base"/>
                      <a:r>
                        <a:rPr lang="en-US" sz="1200" cap="none" spc="0">
                          <a:solidFill>
                            <a:schemeClr val="tx1"/>
                          </a:solidFill>
                          <a:effectLst/>
                        </a:rPr>
                        <a:t>1 Hidden Layer</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fontAlgn="base"/>
                      <a:r>
                        <a:rPr lang="en-US" sz="1200" cap="none" spc="0">
                          <a:solidFill>
                            <a:schemeClr val="tx1"/>
                          </a:solidFill>
                          <a:effectLst/>
                        </a:rPr>
                        <a:t>4.43s</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fontAlgn="base"/>
                      <a:r>
                        <a:rPr lang="en-US" sz="1200" cap="none" spc="0">
                          <a:solidFill>
                            <a:schemeClr val="tx1"/>
                          </a:solidFill>
                          <a:effectLst/>
                        </a:rPr>
                        <a:t>87.50%</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fontAlgn="base"/>
                      <a:r>
                        <a:rPr lang="en-US" sz="1200" cap="none" spc="0">
                          <a:solidFill>
                            <a:schemeClr val="tx1"/>
                          </a:solidFill>
                          <a:effectLst/>
                        </a:rPr>
                        <a:t>87.50%</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888156232"/>
                  </a:ext>
                </a:extLst>
              </a:tr>
              <a:tr h="652332">
                <a:tc>
                  <a:txBody>
                    <a:bodyPr/>
                    <a:lstStyle/>
                    <a:p>
                      <a:pPr fontAlgn="base"/>
                      <a:r>
                        <a:rPr lang="en-US" sz="1200" cap="none" spc="0">
                          <a:solidFill>
                            <a:schemeClr val="tx1"/>
                          </a:solidFill>
                          <a:effectLst/>
                        </a:rPr>
                        <a:t>Expanded Dataset Model</a:t>
                      </a:r>
                    </a:p>
                  </a:txBody>
                  <a:tcPr marL="0" marR="124998" marT="124998" marB="12499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fontAlgn="base"/>
                      <a:r>
                        <a:rPr lang="en-US" sz="1200" cap="none" spc="0">
                          <a:solidFill>
                            <a:schemeClr val="tx1"/>
                          </a:solidFill>
                          <a:effectLst/>
                        </a:rPr>
                        <a:t>Fully Connected (Increased data no Hidden Layer)</a:t>
                      </a:r>
                      <a:endParaRPr lang="en-US" sz="1200" cap="none" spc="0" dirty="0">
                        <a:solidFill>
                          <a:schemeClr val="tx1"/>
                        </a:solidFill>
                        <a:effectLst/>
                      </a:endParaRPr>
                    </a:p>
                  </a:txBody>
                  <a:tcPr marL="0" marR="124998" marT="124998" marB="12499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fontAlgn="base"/>
                      <a:r>
                        <a:rPr lang="en-US" sz="1200" cap="none" spc="0">
                          <a:solidFill>
                            <a:schemeClr val="tx1"/>
                          </a:solidFill>
                          <a:effectLst/>
                        </a:rPr>
                        <a:t>75.41s</a:t>
                      </a:r>
                    </a:p>
                  </a:txBody>
                  <a:tcPr marL="0" marR="124998" marT="124998" marB="12499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fontAlgn="base"/>
                      <a:r>
                        <a:rPr lang="en-US" sz="1200" cap="none" spc="0">
                          <a:solidFill>
                            <a:schemeClr val="tx1"/>
                          </a:solidFill>
                          <a:effectLst/>
                        </a:rPr>
                        <a:t>94.69%</a:t>
                      </a:r>
                    </a:p>
                  </a:txBody>
                  <a:tcPr marL="0" marR="124998" marT="124998" marB="12499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fontAlgn="base"/>
                      <a:r>
                        <a:rPr lang="en-US" sz="1200" cap="none" spc="0">
                          <a:solidFill>
                            <a:schemeClr val="tx1"/>
                          </a:solidFill>
                          <a:effectLst/>
                        </a:rPr>
                        <a:t>94.61%</a:t>
                      </a:r>
                    </a:p>
                  </a:txBody>
                  <a:tcPr marL="0" marR="124998" marT="124998" marB="124998"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4209041545"/>
                  </a:ext>
                </a:extLst>
              </a:tr>
              <a:tr h="835212">
                <a:tc>
                  <a:txBody>
                    <a:bodyPr/>
                    <a:lstStyle/>
                    <a:p>
                      <a:pPr fontAlgn="base"/>
                      <a:r>
                        <a:rPr lang="en-US" sz="1200" cap="none" spc="0">
                          <a:solidFill>
                            <a:schemeClr val="tx1"/>
                          </a:solidFill>
                          <a:effectLst/>
                        </a:rPr>
                        <a:t>Deeper FC Model</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fontAlgn="base"/>
                      <a:r>
                        <a:rPr lang="en-US" sz="1200" cap="none" spc="0">
                          <a:solidFill>
                            <a:schemeClr val="tx1"/>
                          </a:solidFill>
                          <a:effectLst/>
                        </a:rPr>
                        <a:t>Fully Connected (Increased data 1 Hidden Layer)</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fontAlgn="base"/>
                      <a:r>
                        <a:rPr lang="en-US" sz="1200" cap="none" spc="0">
                          <a:solidFill>
                            <a:schemeClr val="tx1"/>
                          </a:solidFill>
                          <a:effectLst/>
                        </a:rPr>
                        <a:t>146.76s</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fontAlgn="base"/>
                      <a:r>
                        <a:rPr lang="en-US" sz="1200" cap="none" spc="0">
                          <a:solidFill>
                            <a:schemeClr val="tx1"/>
                          </a:solidFill>
                          <a:effectLst/>
                        </a:rPr>
                        <a:t>99.80%</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fontAlgn="base"/>
                      <a:r>
                        <a:rPr lang="en-US" sz="1200" cap="none" spc="0" dirty="0">
                          <a:solidFill>
                            <a:schemeClr val="tx1"/>
                          </a:solidFill>
                          <a:effectLst/>
                          <a:highlight>
                            <a:srgbClr val="FF0000"/>
                          </a:highlight>
                        </a:rPr>
                        <a:t>99.84%</a:t>
                      </a:r>
                    </a:p>
                  </a:txBody>
                  <a:tcPr marL="45720" marR="124998" marT="124998" marB="124998"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145913904"/>
                  </a:ext>
                </a:extLst>
              </a:tr>
              <a:tr h="652332">
                <a:tc>
                  <a:txBody>
                    <a:bodyPr/>
                    <a:lstStyle/>
                    <a:p>
                      <a:pPr fontAlgn="base"/>
                      <a:r>
                        <a:rPr lang="en-US" sz="1200" cap="none" spc="0">
                          <a:solidFill>
                            <a:schemeClr val="tx1"/>
                          </a:solidFill>
                          <a:effectLst/>
                        </a:rPr>
                        <a:t>CNN</a:t>
                      </a:r>
                    </a:p>
                  </a:txBody>
                  <a:tcPr marL="0" marR="124998" marT="124998" marB="124998"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200" cap="none" spc="0" dirty="0">
                          <a:solidFill>
                            <a:schemeClr val="tx1"/>
                          </a:solidFill>
                          <a:effectLst/>
                        </a:rPr>
                        <a:t>1 Conv + 1 Pooling + 2 FC Layers</a:t>
                      </a:r>
                    </a:p>
                  </a:txBody>
                  <a:tcPr marL="0" marR="124998" marT="124998" marB="124998"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200" cap="none" spc="0">
                          <a:solidFill>
                            <a:schemeClr val="tx1"/>
                          </a:solidFill>
                          <a:effectLst/>
                        </a:rPr>
                        <a:t>141.15s</a:t>
                      </a:r>
                    </a:p>
                  </a:txBody>
                  <a:tcPr marL="0" marR="124998" marT="124998" marB="124998"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200" cap="none" spc="0">
                          <a:solidFill>
                            <a:schemeClr val="tx1"/>
                          </a:solidFill>
                          <a:effectLst/>
                        </a:rPr>
                        <a:t>99.78%</a:t>
                      </a:r>
                    </a:p>
                  </a:txBody>
                  <a:tcPr marL="0" marR="124998" marT="124998" marB="124998"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200" cap="none" spc="0" dirty="0">
                          <a:solidFill>
                            <a:schemeClr val="tx1"/>
                          </a:solidFill>
                          <a:effectLst/>
                        </a:rPr>
                        <a:t>99.77%</a:t>
                      </a:r>
                    </a:p>
                  </a:txBody>
                  <a:tcPr marL="0" marR="124998" marT="124998" marB="12499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90832699"/>
                  </a:ext>
                </a:extLst>
              </a:tr>
            </a:tbl>
          </a:graphicData>
        </a:graphic>
      </p:graphicFrame>
    </p:spTree>
    <p:extLst>
      <p:ext uri="{BB962C8B-B14F-4D97-AF65-F5344CB8AC3E}">
        <p14:creationId xmlns:p14="http://schemas.microsoft.com/office/powerpoint/2010/main" val="189690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anding in a room&#10;&#10;Description automatically generated">
            <a:extLst>
              <a:ext uri="{FF2B5EF4-FFF2-40B4-BE49-F238E27FC236}">
                <a16:creationId xmlns:a16="http://schemas.microsoft.com/office/drawing/2014/main" id="{C39D2906-7719-8E6A-36CB-B55412CCC64D}"/>
              </a:ext>
            </a:extLst>
          </p:cNvPr>
          <p:cNvPicPr>
            <a:picLocks noChangeAspect="1"/>
          </p:cNvPicPr>
          <p:nvPr/>
        </p:nvPicPr>
        <p:blipFill rotWithShape="1">
          <a:blip r:embed="rId2"/>
          <a:srcRect l="18330" r="31670"/>
          <a:stretch/>
        </p:blipFill>
        <p:spPr>
          <a:xfrm>
            <a:off x="6096010" y="10"/>
            <a:ext cx="609599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p:spPr>
      </p:pic>
      <p:sp>
        <p:nvSpPr>
          <p:cNvPr id="2" name="Title 1">
            <a:extLst>
              <a:ext uri="{FF2B5EF4-FFF2-40B4-BE49-F238E27FC236}">
                <a16:creationId xmlns:a16="http://schemas.microsoft.com/office/drawing/2014/main" id="{5F79F343-E06C-7393-11B7-961322514950}"/>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kern="1200">
                <a:solidFill>
                  <a:schemeClr val="tx1">
                    <a:lumMod val="85000"/>
                    <a:lumOff val="15000"/>
                  </a:schemeClr>
                </a:solidFill>
                <a:latin typeface="+mj-lt"/>
                <a:ea typeface="+mj-ea"/>
                <a:cs typeface="+mj-cs"/>
              </a:rPr>
              <a:t>Predictions:</a:t>
            </a:r>
          </a:p>
        </p:txBody>
      </p:sp>
      <p:pic>
        <p:nvPicPr>
          <p:cNvPr id="4" name="Content Placeholder 4">
            <a:extLst>
              <a:ext uri="{FF2B5EF4-FFF2-40B4-BE49-F238E27FC236}">
                <a16:creationId xmlns:a16="http://schemas.microsoft.com/office/drawing/2014/main" id="{3F0EC71C-85DD-A7A0-09DC-C91B0A23CAE9}"/>
              </a:ext>
            </a:extLst>
          </p:cNvPr>
          <p:cNvPicPr>
            <a:picLocks noChangeAspect="1"/>
          </p:cNvPicPr>
          <p:nvPr/>
        </p:nvPicPr>
        <p:blipFill rotWithShape="1">
          <a:blip r:embed="rId3"/>
          <a:srcRect l="10754" r="21975" b="-1"/>
          <a:stretch/>
        </p:blipFill>
        <p:spPr>
          <a:xfrm>
            <a:off x="-5388" y="10"/>
            <a:ext cx="616951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p:spPr>
      </p:pic>
    </p:spTree>
    <p:extLst>
      <p:ext uri="{BB962C8B-B14F-4D97-AF65-F5344CB8AC3E}">
        <p14:creationId xmlns:p14="http://schemas.microsoft.com/office/powerpoint/2010/main" val="250191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A24B836A-4964-0F79-3991-869D4C9DD0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97"/>
          <a:stretch/>
        </p:blipFill>
        <p:spPr bwMode="auto">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8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836029-3E4F-9266-EA96-99A6C2797D0C}"/>
              </a:ext>
            </a:extLst>
          </p:cNvPr>
          <p:cNvSpPr>
            <a:spLocks noGrp="1"/>
          </p:cNvSpPr>
          <p:nvPr>
            <p:ph type="title"/>
          </p:nvPr>
        </p:nvSpPr>
        <p:spPr>
          <a:xfrm>
            <a:off x="5827048" y="407987"/>
            <a:ext cx="5721484" cy="1325563"/>
          </a:xfrm>
        </p:spPr>
        <p:txBody>
          <a:bodyPr>
            <a:normAutofit/>
          </a:bodyPr>
          <a:lstStyle/>
          <a:p>
            <a:r>
              <a:rPr lang="en-US" b="1" i="0" dirty="0">
                <a:effectLst/>
                <a:latin typeface="Söhne"/>
              </a:rPr>
              <a:t>Drone Control System</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A6BAC026-922E-FAED-EA09-1F6A43D85DD0}"/>
              </a:ext>
            </a:extLst>
          </p:cNvPr>
          <p:cNvSpPr>
            <a:spLocks noGrp="1"/>
          </p:cNvSpPr>
          <p:nvPr>
            <p:ph idx="1"/>
          </p:nvPr>
        </p:nvSpPr>
        <p:spPr>
          <a:xfrm>
            <a:off x="5827048" y="1868487"/>
            <a:ext cx="5721484" cy="4351338"/>
          </a:xfrm>
        </p:spPr>
        <p:txBody>
          <a:bodyPr>
            <a:normAutofit/>
          </a:bodyPr>
          <a:lstStyle/>
          <a:p>
            <a:pPr>
              <a:buFont typeface="+mj-lt"/>
              <a:buAutoNum type="arabicPeriod"/>
            </a:pPr>
            <a:r>
              <a:rPr lang="en-US" sz="2000" b="1" i="0">
                <a:effectLst/>
                <a:latin typeface="Söhne"/>
              </a:rPr>
              <a:t>Pose Classification</a:t>
            </a:r>
            <a:r>
              <a:rPr lang="en-US" sz="2000" b="0" i="0">
                <a:effectLst/>
                <a:latin typeface="Söhne"/>
              </a:rPr>
              <a:t>: The classifier interprets a user's pose using the dataset and outputs a command corresponding to the pose.</a:t>
            </a:r>
          </a:p>
          <a:p>
            <a:pPr>
              <a:buFont typeface="+mj-lt"/>
              <a:buAutoNum type="arabicPeriod"/>
            </a:pPr>
            <a:r>
              <a:rPr lang="en-US" sz="2000" b="1" i="0">
                <a:effectLst/>
                <a:latin typeface="Söhne"/>
              </a:rPr>
              <a:t>Command Relay</a:t>
            </a:r>
            <a:r>
              <a:rPr lang="en-US" sz="2000" b="0" i="0">
                <a:effectLst/>
                <a:latin typeface="Söhne"/>
              </a:rPr>
              <a:t>: This command is relayed to the PX4 Autopilot system via MAVSDK-Python, which acts as the communication bridge.</a:t>
            </a:r>
          </a:p>
          <a:p>
            <a:pPr>
              <a:buFont typeface="+mj-lt"/>
              <a:buAutoNum type="arabicPeriod"/>
            </a:pPr>
            <a:r>
              <a:rPr lang="en-US" sz="2000" b="1" i="0">
                <a:effectLst/>
                <a:latin typeface="Söhne"/>
              </a:rPr>
              <a:t>Flight Control</a:t>
            </a:r>
            <a:r>
              <a:rPr lang="en-US" sz="2000" b="0" i="0">
                <a:effectLst/>
                <a:latin typeface="Söhne"/>
              </a:rPr>
              <a:t>: The PX4 Autopilot interprets the command and adjusts the drone's flight controls accordingly, executing maneuvers like takeoff, landing, or directional changes.</a:t>
            </a:r>
          </a:p>
          <a:p>
            <a:pPr>
              <a:buFont typeface="+mj-lt"/>
              <a:buAutoNum type="arabicPeriod"/>
            </a:pPr>
            <a:r>
              <a:rPr lang="en-US" sz="2000" b="1" i="0">
                <a:effectLst/>
                <a:latin typeface="Söhne"/>
              </a:rPr>
              <a:t>Feedback Loop</a:t>
            </a:r>
            <a:r>
              <a:rPr lang="en-US" sz="2000" b="0" i="0">
                <a:effectLst/>
                <a:latin typeface="Söhne"/>
              </a:rPr>
              <a:t>: The drone's sensors provide real-time feedback to the PX4 Autopilot, ensuring stable flight and allowing for adjustments based on external conditions.</a:t>
            </a:r>
          </a:p>
        </p:txBody>
      </p:sp>
    </p:spTree>
    <p:extLst>
      <p:ext uri="{BB962C8B-B14F-4D97-AF65-F5344CB8AC3E}">
        <p14:creationId xmlns:p14="http://schemas.microsoft.com/office/powerpoint/2010/main" val="73873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F02374-D5ED-7409-34A8-AFCC62849CDA}"/>
              </a:ext>
            </a:extLst>
          </p:cNvPr>
          <p:cNvSpPr>
            <a:spLocks noGrp="1"/>
          </p:cNvSpPr>
          <p:nvPr>
            <p:ph type="title"/>
          </p:nvPr>
        </p:nvSpPr>
        <p:spPr>
          <a:xfrm>
            <a:off x="838200" y="365125"/>
            <a:ext cx="5393361" cy="1325563"/>
          </a:xfrm>
        </p:spPr>
        <p:txBody>
          <a:bodyPr>
            <a:normAutofit/>
          </a:bodyPr>
          <a:lstStyle/>
          <a:p>
            <a:r>
              <a:rPr lang="en-US" b="1" i="0" dirty="0">
                <a:effectLst/>
                <a:latin typeface="Söhne"/>
              </a:rPr>
              <a:t>Future Work</a:t>
            </a:r>
            <a:br>
              <a:rPr lang="en-US" b="1" i="0" dirty="0">
                <a:effectLst/>
                <a:latin typeface="Söhne"/>
              </a:rPr>
            </a:br>
            <a:endParaRPr lang="en-US" dirty="0"/>
          </a:p>
        </p:txBody>
      </p:sp>
      <p:sp>
        <p:nvSpPr>
          <p:cNvPr id="4105" name="Freeform: Shape 410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AF22815-190C-0B79-545E-BA59AA82F308}"/>
              </a:ext>
            </a:extLst>
          </p:cNvPr>
          <p:cNvSpPr>
            <a:spLocks noGrp="1"/>
          </p:cNvSpPr>
          <p:nvPr>
            <p:ph idx="1"/>
          </p:nvPr>
        </p:nvSpPr>
        <p:spPr>
          <a:xfrm>
            <a:off x="838200" y="1825625"/>
            <a:ext cx="5393361" cy="4351338"/>
          </a:xfrm>
        </p:spPr>
        <p:txBody>
          <a:bodyPr>
            <a:normAutofit/>
          </a:bodyPr>
          <a:lstStyle/>
          <a:p>
            <a:pPr marL="0" indent="0">
              <a:buNone/>
            </a:pPr>
            <a:r>
              <a:rPr lang="en-US" sz="2000" b="1" i="0" dirty="0">
                <a:effectLst/>
                <a:latin typeface="Söhne"/>
              </a:rPr>
              <a:t>Add more commands </a:t>
            </a:r>
            <a:r>
              <a:rPr lang="en-US" sz="2000" b="0" i="0" dirty="0">
                <a:effectLst/>
                <a:latin typeface="Söhne"/>
              </a:rPr>
              <a:t>for the drone by creating new pose classes.</a:t>
            </a:r>
          </a:p>
          <a:p>
            <a:pPr marL="0" indent="0">
              <a:buNone/>
            </a:pPr>
            <a:r>
              <a:rPr lang="en-US" sz="2000" b="0" i="0" dirty="0">
                <a:effectLst/>
                <a:latin typeface="Söhne"/>
              </a:rPr>
              <a:t>Use </a:t>
            </a:r>
            <a:r>
              <a:rPr lang="en-US" sz="2000" b="1" i="0" dirty="0">
                <a:effectLst/>
                <a:latin typeface="Söhne"/>
              </a:rPr>
              <a:t>object detection and tracking </a:t>
            </a:r>
            <a:r>
              <a:rPr lang="en-US" sz="2000" b="0" i="0" dirty="0">
                <a:effectLst/>
                <a:latin typeface="Söhne"/>
              </a:rPr>
              <a:t>so the drone can focus on specific people or objects before following pose commands.</a:t>
            </a:r>
          </a:p>
          <a:p>
            <a:pPr marL="0" indent="0">
              <a:buNone/>
            </a:pPr>
            <a:endParaRPr lang="en-US" sz="2000" b="0" i="0" dirty="0">
              <a:effectLst/>
              <a:latin typeface="Söhne"/>
            </a:endParaRPr>
          </a:p>
          <a:p>
            <a:r>
              <a:rPr lang="en-US" sz="2000" b="1" i="0" dirty="0">
                <a:effectLst/>
                <a:latin typeface="Söhne"/>
              </a:rPr>
              <a:t>Future Features:</a:t>
            </a:r>
            <a:endParaRPr lang="en-US" sz="2000" b="0" i="0" dirty="0">
              <a:effectLst/>
              <a:latin typeface="Söhne"/>
            </a:endParaRPr>
          </a:p>
          <a:p>
            <a:pPr marL="0" indent="0">
              <a:buNone/>
            </a:pPr>
            <a:r>
              <a:rPr lang="en-US" sz="2000" b="0" i="0" dirty="0">
                <a:effectLst/>
                <a:latin typeface="Söhne"/>
              </a:rPr>
              <a:t>Plan to gather more data through self-supervised learning. For example, the drone will detect an object, fly to it, and circle around to collect varied data. This method will help the drone learn better and become more autonomous.</a:t>
            </a:r>
          </a:p>
          <a:p>
            <a:endParaRPr lang="en-US" sz="2000" dirty="0"/>
          </a:p>
        </p:txBody>
      </p:sp>
      <p:sp>
        <p:nvSpPr>
          <p:cNvPr id="4107" name="Oval 410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476,000+ Future Pictures">
            <a:extLst>
              <a:ext uri="{FF2B5EF4-FFF2-40B4-BE49-F238E27FC236}">
                <a16:creationId xmlns:a16="http://schemas.microsoft.com/office/drawing/2014/main" id="{3A5AC933-F49F-67AB-C5F0-046DDF4D8F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7184" y="1849812"/>
            <a:ext cx="3781051" cy="251439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4109" name="Freeform: Shape 410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111" name="Straight Connector 411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13" name="Freeform: Shape 411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115" name="Freeform: Shape 411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7" name="Freeform: Shape 411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843468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448</Words>
  <Application>Microsoft Macintosh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Project Title: Mirai3_0 Pose-Based Drone Control</vt:lpstr>
      <vt:lpstr>Introduction </vt:lpstr>
      <vt:lpstr>Dataset Overview </vt:lpstr>
      <vt:lpstr>Pose Estimation with MediaPipe:</vt:lpstr>
      <vt:lpstr>Model Development</vt:lpstr>
      <vt:lpstr>Predictions:</vt:lpstr>
      <vt:lpstr>Drone Control System </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Mirai3_0 Pose-Based Drone Control</dc:title>
  <dc:creator>Abhishek Chothani</dc:creator>
  <cp:lastModifiedBy>Abhishek Chothani</cp:lastModifiedBy>
  <cp:revision>1</cp:revision>
  <dcterms:created xsi:type="dcterms:W3CDTF">2023-11-21T03:53:18Z</dcterms:created>
  <dcterms:modified xsi:type="dcterms:W3CDTF">2023-11-21T06:21:16Z</dcterms:modified>
</cp:coreProperties>
</file>