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b4aebbc46_1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bb4aebbc46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IN"/>
              <a:t>Team: Stealth Assassins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Rahul Vemuri(2017.rahul.vemuri@ves.ac.in)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Tushar Annam(tushar.annam@gmail.com)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Tejas Adhikari(tejas.adhikari@somaiya.edu)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Abhishek Sonawane(sonawane.ad@somaiya.edu)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2943" y="513633"/>
            <a:ext cx="10733437" cy="5830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2525" y="642925"/>
            <a:ext cx="11144100" cy="22053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5"/>
          <p:cNvSpPr txBox="1"/>
          <p:nvPr/>
        </p:nvSpPr>
        <p:spPr>
          <a:xfrm>
            <a:off x="1086725" y="3389275"/>
            <a:ext cx="10509900" cy="30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Font typeface="Calibri"/>
              <a:buAutoNum type="arabicPeriod"/>
            </a:pPr>
            <a:r>
              <a:rPr lang="en-IN" sz="2900">
                <a:latin typeface="Calibri"/>
                <a:ea typeface="Calibri"/>
                <a:cs typeface="Calibri"/>
                <a:sym typeface="Calibri"/>
              </a:rPr>
              <a:t>We Implemented join conditions using the </a:t>
            </a:r>
            <a:r>
              <a:rPr lang="en-IN" sz="2900">
                <a:latin typeface="Calibri"/>
                <a:ea typeface="Calibri"/>
                <a:cs typeface="Calibri"/>
                <a:sym typeface="Calibri"/>
              </a:rPr>
              <a:t>DataFrame</a:t>
            </a:r>
            <a:r>
              <a:rPr lang="en-IN" sz="2900">
                <a:latin typeface="Calibri"/>
                <a:ea typeface="Calibri"/>
                <a:cs typeface="Calibri"/>
                <a:sym typeface="Calibri"/>
              </a:rPr>
              <a:t> function </a:t>
            </a:r>
            <a:r>
              <a:rPr b="1" lang="en-IN" sz="2900">
                <a:latin typeface="Calibri"/>
                <a:ea typeface="Calibri"/>
                <a:cs typeface="Calibri"/>
                <a:sym typeface="Calibri"/>
              </a:rPr>
              <a:t>merge() </a:t>
            </a:r>
            <a:r>
              <a:rPr lang="en-IN" sz="2900">
                <a:latin typeface="Calibri"/>
                <a:ea typeface="Calibri"/>
                <a:cs typeface="Calibri"/>
                <a:sym typeface="Calibri"/>
              </a:rPr>
              <a:t>with parameters like </a:t>
            </a:r>
            <a:endParaRPr sz="2900">
              <a:latin typeface="Calibri"/>
              <a:ea typeface="Calibri"/>
              <a:cs typeface="Calibri"/>
              <a:sym typeface="Calibri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Font typeface="Calibri"/>
              <a:buAutoNum type="alphaLcParenR"/>
            </a:pPr>
            <a:r>
              <a:rPr lang="en-IN" sz="2900">
                <a:latin typeface="Calibri"/>
                <a:ea typeface="Calibri"/>
                <a:cs typeface="Calibri"/>
                <a:sym typeface="Calibri"/>
              </a:rPr>
              <a:t>The dataframe to be merged</a:t>
            </a:r>
            <a:endParaRPr sz="2900">
              <a:latin typeface="Calibri"/>
              <a:ea typeface="Calibri"/>
              <a:cs typeface="Calibri"/>
              <a:sym typeface="Calibri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Font typeface="Calibri"/>
              <a:buAutoNum type="alphaLcParenR"/>
            </a:pPr>
            <a:r>
              <a:rPr b="1" lang="en-IN" sz="2900">
                <a:latin typeface="Calibri"/>
                <a:ea typeface="Calibri"/>
                <a:cs typeface="Calibri"/>
                <a:sym typeface="Calibri"/>
              </a:rPr>
              <a:t>‘on’</a:t>
            </a:r>
            <a:r>
              <a:rPr lang="en-IN" sz="2900">
                <a:latin typeface="Calibri"/>
                <a:ea typeface="Calibri"/>
                <a:cs typeface="Calibri"/>
                <a:sym typeface="Calibri"/>
              </a:rPr>
              <a:t> parameter which will have the common column </a:t>
            </a:r>
            <a:endParaRPr sz="2900">
              <a:latin typeface="Calibri"/>
              <a:ea typeface="Calibri"/>
              <a:cs typeface="Calibri"/>
              <a:sym typeface="Calibri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Font typeface="Calibri"/>
              <a:buAutoNum type="alphaLcParenR"/>
            </a:pPr>
            <a:r>
              <a:rPr b="1" lang="en-IN" sz="2900">
                <a:latin typeface="Calibri"/>
                <a:ea typeface="Calibri"/>
                <a:cs typeface="Calibri"/>
                <a:sym typeface="Calibri"/>
              </a:rPr>
              <a:t>‘how’ </a:t>
            </a:r>
            <a:r>
              <a:rPr lang="en-IN" sz="2900">
                <a:latin typeface="Calibri"/>
                <a:ea typeface="Calibri"/>
                <a:cs typeface="Calibri"/>
                <a:sym typeface="Calibri"/>
              </a:rPr>
              <a:t>parameter mentioning the join condition. We have used </a:t>
            </a:r>
            <a:r>
              <a:rPr b="1" lang="en-IN" sz="2900">
                <a:latin typeface="Calibri"/>
                <a:ea typeface="Calibri"/>
                <a:cs typeface="Calibri"/>
                <a:sym typeface="Calibri"/>
              </a:rPr>
              <a:t>“inner” </a:t>
            </a:r>
            <a:r>
              <a:rPr lang="en-IN" sz="2900">
                <a:latin typeface="Calibri"/>
                <a:ea typeface="Calibri"/>
                <a:cs typeface="Calibri"/>
                <a:sym typeface="Calibri"/>
              </a:rPr>
              <a:t>which will merge the common values.</a:t>
            </a:r>
            <a:endParaRPr sz="2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Division of Training and Testing Datasets</a:t>
            </a:r>
            <a:endParaRPr/>
          </a:p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0050" lvl="0" marL="457200" rtl="0" algn="l">
              <a:spcBef>
                <a:spcPts val="1000"/>
              </a:spcBef>
              <a:spcAft>
                <a:spcPts val="0"/>
              </a:spcAft>
              <a:buSzPts val="2700"/>
              <a:buChar char="➢"/>
            </a:pPr>
            <a:r>
              <a:rPr lang="en-IN" sz="3700"/>
              <a:t>We then segregated the datasets has pe</a:t>
            </a:r>
            <a:endParaRPr sz="3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