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65" d="100"/>
          <a:sy n="65" d="100"/>
        </p:scale>
        <p:origin x="-1290" y="-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50261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9/14/2016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677180"/>
            <a:ext cx="8382000" cy="523220"/>
          </a:xfrm>
          <a:prstGeom prst="rect">
            <a:avLst/>
          </a:prstGeom>
          <a:noFill/>
        </p:spPr>
        <p:txBody>
          <a:bodyPr wrap="square" rtlCol="0">
            <a:spAutoFit/>
          </a:bodyPr>
          <a:lstStyle/>
          <a:p>
            <a:pPr algn="ctr"/>
            <a:r>
              <a:rPr lang="en-US" sz="2800" b="1" u="sng" dirty="0" smtClean="0"/>
              <a:t>Telecom Churn Analysis</a:t>
            </a:r>
            <a:endParaRPr lang="en-US" sz="2800" b="1" u="sng" dirty="0"/>
          </a:p>
        </p:txBody>
      </p:sp>
    </p:spTree>
    <p:extLst>
      <p:ext uri="{BB962C8B-B14F-4D97-AF65-F5344CB8AC3E}">
        <p14:creationId xmlns:p14="http://schemas.microsoft.com/office/powerpoint/2010/main" val="4257059513"/>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839200" cy="2739211"/>
          </a:xfrm>
          <a:prstGeom prst="rect">
            <a:avLst/>
          </a:prstGeom>
          <a:noFill/>
        </p:spPr>
        <p:txBody>
          <a:bodyPr wrap="square" rtlCol="0">
            <a:spAutoFit/>
          </a:bodyPr>
          <a:lstStyle/>
          <a:p>
            <a:pPr algn="ctr"/>
            <a:r>
              <a:rPr lang="en-US" sz="2800" b="1" u="sng" dirty="0" smtClean="0"/>
              <a:t>McFadden test</a:t>
            </a:r>
            <a:endParaRPr lang="en-US" sz="2800" b="1" u="sng" dirty="0"/>
          </a:p>
          <a:p>
            <a:endParaRPr lang="en-US" dirty="0" smtClean="0"/>
          </a:p>
          <a:p>
            <a:pPr marL="285750" indent="-285750">
              <a:buFont typeface="Arial" pitchFamily="34" charset="0"/>
              <a:buChar char="•"/>
            </a:pPr>
            <a:r>
              <a:rPr lang="en-US" dirty="0" smtClean="0"/>
              <a:t>McFadden test was done to understand the % of uncertainty of the intercept model which has been explained by the full model.</a:t>
            </a:r>
          </a:p>
          <a:p>
            <a:endParaRPr lang="en-US" dirty="0"/>
          </a:p>
          <a:p>
            <a:endParaRPr lang="en-US" dirty="0"/>
          </a:p>
          <a:p>
            <a:endParaRPr lang="en-US" dirty="0" smtClean="0"/>
          </a:p>
          <a:p>
            <a:endParaRPr lang="en-US" dirty="0" smtClean="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077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3124200"/>
            <a:ext cx="8839200" cy="1200329"/>
          </a:xfrm>
          <a:prstGeom prst="rect">
            <a:avLst/>
          </a:prstGeom>
          <a:noFill/>
        </p:spPr>
        <p:txBody>
          <a:bodyPr wrap="square" rtlCol="0">
            <a:spAutoFit/>
          </a:bodyPr>
          <a:lstStyle/>
          <a:p>
            <a:pPr marL="285750" indent="-285750">
              <a:buFont typeface="Arial" pitchFamily="34" charset="0"/>
              <a:buChar char="•"/>
            </a:pPr>
            <a:r>
              <a:rPr lang="en-US" dirty="0" smtClean="0"/>
              <a:t>The results od McFadden test says that </a:t>
            </a:r>
            <a:r>
              <a:rPr lang="en-US" dirty="0"/>
              <a:t>if we take intercept model there is an 100% </a:t>
            </a:r>
            <a:r>
              <a:rPr lang="en-US" dirty="0" smtClean="0"/>
              <a:t>uncertainty </a:t>
            </a:r>
            <a:r>
              <a:rPr lang="en-US" dirty="0"/>
              <a:t>but out of that now </a:t>
            </a:r>
            <a:r>
              <a:rPr lang="en-US" dirty="0" smtClean="0"/>
              <a:t>20% </a:t>
            </a:r>
            <a:r>
              <a:rPr lang="en-US" dirty="0"/>
              <a:t>has been explained by the full </a:t>
            </a:r>
            <a:r>
              <a:rPr lang="en-US" dirty="0" smtClean="0"/>
              <a:t>model. Hence 20</a:t>
            </a:r>
            <a:r>
              <a:rPr lang="en-US" dirty="0"/>
              <a:t>% of the uncertainty of the intercept model has been explained by the full model.</a:t>
            </a:r>
          </a:p>
          <a:p>
            <a:endParaRPr lang="en-US" dirty="0"/>
          </a:p>
        </p:txBody>
      </p:sp>
    </p:spTree>
    <p:extLst>
      <p:ext uri="{BB962C8B-B14F-4D97-AF65-F5344CB8AC3E}">
        <p14:creationId xmlns:p14="http://schemas.microsoft.com/office/powerpoint/2010/main" val="425403847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7709"/>
            <a:ext cx="8839200" cy="1354217"/>
          </a:xfrm>
          <a:prstGeom prst="rect">
            <a:avLst/>
          </a:prstGeom>
          <a:noFill/>
        </p:spPr>
        <p:txBody>
          <a:bodyPr wrap="square" rtlCol="0">
            <a:spAutoFit/>
          </a:bodyPr>
          <a:lstStyle/>
          <a:p>
            <a:pPr algn="ctr"/>
            <a:r>
              <a:rPr lang="en-US" sz="2800" b="1" u="sng" dirty="0" smtClean="0"/>
              <a:t>Odds Interpretation</a:t>
            </a:r>
          </a:p>
          <a:p>
            <a:endParaRPr lang="en-US" dirty="0" smtClean="0"/>
          </a:p>
          <a:p>
            <a:endParaRPr lang="en-US" dirty="0"/>
          </a:p>
          <a:p>
            <a:endParaRPr lang="en-US" dirty="0"/>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04817"/>
            <a:ext cx="548640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2971800"/>
            <a:ext cx="8839200" cy="3139321"/>
          </a:xfrm>
          <a:prstGeom prst="rect">
            <a:avLst/>
          </a:prstGeom>
          <a:noFill/>
        </p:spPr>
        <p:txBody>
          <a:bodyPr wrap="square" rtlCol="0">
            <a:spAutoFit/>
          </a:bodyPr>
          <a:lstStyle/>
          <a:p>
            <a:pPr marL="285750" indent="-285750">
              <a:buFont typeface="Arial" pitchFamily="34" charset="0"/>
              <a:buChar char="•"/>
            </a:pPr>
            <a:r>
              <a:rPr lang="en-US" dirty="0" smtClean="0"/>
              <a:t>The odds ratio suggests that customers can be retained if the monthly charges on the customers can be lowered down by decreasing the overcharge fees and improving the </a:t>
            </a:r>
            <a:r>
              <a:rPr lang="en-US" dirty="0" err="1" smtClean="0"/>
              <a:t>cust</a:t>
            </a:r>
            <a:r>
              <a:rPr lang="en-US" dirty="0" smtClean="0"/>
              <a:t> service calls so that customers get a prompt reply and solution to their issues when they call the customer service care.</a:t>
            </a:r>
          </a:p>
          <a:p>
            <a:pPr marL="285750" indent="-285750">
              <a:buFont typeface="Arial" pitchFamily="34" charset="0"/>
              <a:buChar char="•"/>
            </a:pPr>
            <a:endParaRPr lang="en-US" dirty="0"/>
          </a:p>
          <a:p>
            <a:pPr marL="285750" indent="-285750">
              <a:buFont typeface="Arial" pitchFamily="34" charset="0"/>
              <a:buChar char="•"/>
            </a:pPr>
            <a:r>
              <a:rPr lang="en-US" dirty="0" smtClean="0"/>
              <a:t>Converting the odds to probability ,there is a 52% probability that the customer would be retained if the customer gets some discount or promotion in his monthly bill also there is a 62% probability that the customer would be retained if the customer gets a better service when the customer calls the service center , also automated systems can be developed to resolve customers issues so that the number of calls to service center would be decreased .</a:t>
            </a:r>
            <a:endParaRPr lang="en-US" dirty="0"/>
          </a:p>
        </p:txBody>
      </p:sp>
    </p:spTree>
    <p:extLst>
      <p:ext uri="{BB962C8B-B14F-4D97-AF65-F5344CB8AC3E}">
        <p14:creationId xmlns:p14="http://schemas.microsoft.com/office/powerpoint/2010/main" val="159846800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763000" cy="1908215"/>
          </a:xfrm>
          <a:prstGeom prst="rect">
            <a:avLst/>
          </a:prstGeom>
          <a:noFill/>
        </p:spPr>
        <p:txBody>
          <a:bodyPr wrap="square" rtlCol="0">
            <a:spAutoFit/>
          </a:bodyPr>
          <a:lstStyle/>
          <a:p>
            <a:pPr algn="ctr"/>
            <a:r>
              <a:rPr lang="en-US" sz="2800" b="1" u="sng" dirty="0" smtClean="0"/>
              <a:t>Model Validation</a:t>
            </a:r>
            <a:endParaRPr lang="en-US" sz="2800" b="1" u="sng" dirty="0"/>
          </a:p>
          <a:p>
            <a:endParaRPr lang="en-US" dirty="0" smtClean="0"/>
          </a:p>
          <a:p>
            <a:pPr marL="285750" indent="-285750">
              <a:buFont typeface="Arial" pitchFamily="34" charset="0"/>
              <a:buChar char="•"/>
            </a:pPr>
            <a:r>
              <a:rPr lang="en-US" dirty="0" smtClean="0"/>
              <a:t>Model was validated  using the 30% test model using various metrics like Confusion matrix and AUC curve.</a:t>
            </a:r>
          </a:p>
          <a:p>
            <a:endParaRPr lang="en-US" dirty="0"/>
          </a:p>
          <a:p>
            <a:endParaRPr lang="en-US" dirty="0"/>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6025861"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2667000"/>
            <a:ext cx="8610600" cy="1200329"/>
          </a:xfrm>
          <a:prstGeom prst="rect">
            <a:avLst/>
          </a:prstGeom>
          <a:noFill/>
        </p:spPr>
        <p:txBody>
          <a:bodyPr wrap="square" rtlCol="0">
            <a:spAutoFit/>
          </a:bodyPr>
          <a:lstStyle/>
          <a:p>
            <a:pPr marL="285750" indent="-285750">
              <a:buFont typeface="Arial" pitchFamily="34" charset="0"/>
              <a:buChar char="•"/>
            </a:pPr>
            <a:r>
              <a:rPr lang="en-US" dirty="0" smtClean="0"/>
              <a:t>Using the test model that was built on training dataset the classification error came out to be 14%</a:t>
            </a:r>
          </a:p>
          <a:p>
            <a:endParaRPr lang="en-US" dirty="0"/>
          </a:p>
          <a:p>
            <a:endParaRPr lang="en-US" dirty="0"/>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64" y="3398349"/>
            <a:ext cx="1901536" cy="52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4114800"/>
            <a:ext cx="8763000" cy="923330"/>
          </a:xfrm>
          <a:prstGeom prst="rect">
            <a:avLst/>
          </a:prstGeom>
          <a:noFill/>
        </p:spPr>
        <p:txBody>
          <a:bodyPr wrap="square" rtlCol="0">
            <a:spAutoFit/>
          </a:bodyPr>
          <a:lstStyle/>
          <a:p>
            <a:pPr marL="285750" indent="-285750">
              <a:buFont typeface="Arial" pitchFamily="34" charset="0"/>
              <a:buChar char="•"/>
            </a:pPr>
            <a:r>
              <a:rPr lang="en-US" dirty="0" smtClean="0"/>
              <a:t>The AUC came out to be 58% which means randomly selected case from the group with the people who have churned has the score larger than that for a randomly chosen case from the group with the people who have not churned 58% of the time.</a:t>
            </a:r>
            <a:endParaRPr lang="en-US" dirty="0"/>
          </a:p>
        </p:txBody>
      </p:sp>
    </p:spTree>
    <p:extLst>
      <p:ext uri="{BB962C8B-B14F-4D97-AF65-F5344CB8AC3E}">
        <p14:creationId xmlns:p14="http://schemas.microsoft.com/office/powerpoint/2010/main" val="400909290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915400" cy="1908215"/>
          </a:xfrm>
          <a:prstGeom prst="rect">
            <a:avLst/>
          </a:prstGeom>
          <a:noFill/>
        </p:spPr>
        <p:txBody>
          <a:bodyPr wrap="square" rtlCol="0">
            <a:spAutoFit/>
          </a:bodyPr>
          <a:lstStyle/>
          <a:p>
            <a:pPr algn="ctr"/>
            <a:r>
              <a:rPr lang="en-US" sz="2800" b="1" u="sng" dirty="0" smtClean="0"/>
              <a:t>ROC Curves</a:t>
            </a:r>
            <a:endParaRPr lang="en-US" sz="2800" b="1" u="sng" dirty="0"/>
          </a:p>
          <a:p>
            <a:endParaRPr lang="en-US" dirty="0" smtClean="0"/>
          </a:p>
          <a:p>
            <a:pPr algn="ctr"/>
            <a:endParaRPr lang="en-US" b="1" u="sng" dirty="0"/>
          </a:p>
          <a:p>
            <a:endParaRPr lang="en-US" dirty="0" smtClean="0"/>
          </a:p>
          <a:p>
            <a:endParaRPr lang="en-US" dirty="0"/>
          </a:p>
          <a:p>
            <a:endParaRPr lang="en-US" dirty="0" smtClean="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243" y="685800"/>
            <a:ext cx="485255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8600" y="4038600"/>
            <a:ext cx="8839200" cy="1200329"/>
          </a:xfrm>
          <a:prstGeom prst="rect">
            <a:avLst/>
          </a:prstGeom>
          <a:noFill/>
        </p:spPr>
        <p:txBody>
          <a:bodyPr wrap="square" rtlCol="0">
            <a:spAutoFit/>
          </a:bodyPr>
          <a:lstStyle/>
          <a:p>
            <a:pPr marL="285750" indent="-285750">
              <a:buFont typeface="Arial" pitchFamily="34" charset="0"/>
              <a:buChar char="•"/>
            </a:pPr>
            <a:r>
              <a:rPr lang="en-US" dirty="0" smtClean="0"/>
              <a:t>It can be said from </a:t>
            </a:r>
            <a:r>
              <a:rPr lang="en-US" dirty="0"/>
              <a:t>the ROC curve that the classifier does a good job in separating the </a:t>
            </a:r>
            <a:r>
              <a:rPr lang="en-US" dirty="0" smtClean="0"/>
              <a:t>classes also </a:t>
            </a:r>
            <a:r>
              <a:rPr lang="en-US" dirty="0"/>
              <a:t>t</a:t>
            </a:r>
            <a:r>
              <a:rPr lang="en-US" dirty="0" smtClean="0"/>
              <a:t>he AUC and the ROC curve for training and test model almost came out to be the same which suggests that the model is good enough to predict the propensity of the customers getting churned.</a:t>
            </a:r>
          </a:p>
        </p:txBody>
      </p:sp>
    </p:spTree>
    <p:extLst>
      <p:ext uri="{BB962C8B-B14F-4D97-AF65-F5344CB8AC3E}">
        <p14:creationId xmlns:p14="http://schemas.microsoft.com/office/powerpoint/2010/main" val="20220612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686800" cy="1815882"/>
          </a:xfrm>
          <a:prstGeom prst="rect">
            <a:avLst/>
          </a:prstGeom>
          <a:noFill/>
        </p:spPr>
        <p:txBody>
          <a:bodyPr wrap="square" rtlCol="0">
            <a:spAutoFit/>
          </a:bodyPr>
          <a:lstStyle/>
          <a:p>
            <a:pPr algn="ctr"/>
            <a:r>
              <a:rPr lang="en-US" sz="2800" b="1" u="sng" dirty="0" smtClean="0"/>
              <a:t>Lift Charts</a:t>
            </a:r>
          </a:p>
          <a:p>
            <a:endParaRPr lang="en-US" dirty="0" smtClean="0"/>
          </a:p>
          <a:p>
            <a:endParaRPr lang="en-US" dirty="0"/>
          </a:p>
          <a:p>
            <a:endParaRPr lang="en-US" dirty="0" smtClean="0"/>
          </a:p>
          <a:p>
            <a:endParaRPr lang="en-US" dirty="0" smtClean="0"/>
          </a:p>
          <a:p>
            <a:endParaRPr lang="en-US" sz="1200" dirty="0" smtClean="0"/>
          </a:p>
        </p:txBody>
      </p:sp>
      <p:sp>
        <p:nvSpPr>
          <p:cNvPr id="5" name="TextBox 4"/>
          <p:cNvSpPr txBox="1"/>
          <p:nvPr/>
        </p:nvSpPr>
        <p:spPr>
          <a:xfrm>
            <a:off x="457200" y="3886200"/>
            <a:ext cx="8382000" cy="923330"/>
          </a:xfrm>
          <a:prstGeom prst="rect">
            <a:avLst/>
          </a:prstGeom>
          <a:noFill/>
        </p:spPr>
        <p:txBody>
          <a:bodyPr wrap="square" rtlCol="0">
            <a:spAutoFit/>
          </a:bodyPr>
          <a:lstStyle/>
          <a:p>
            <a:endParaRPr lang="en-US" dirty="0" smtClean="0"/>
          </a:p>
          <a:p>
            <a:endParaRPr lang="en-US" dirty="0" smtClean="0"/>
          </a:p>
          <a:p>
            <a:endParaRPr lang="en-US" dirty="0"/>
          </a:p>
        </p:txBody>
      </p:sp>
      <p:pic>
        <p:nvPicPr>
          <p:cNvPr id="1424" name="Picture 4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62000"/>
            <a:ext cx="54864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4162425"/>
            <a:ext cx="8686800" cy="923330"/>
          </a:xfrm>
          <a:prstGeom prst="rect">
            <a:avLst/>
          </a:prstGeom>
          <a:noFill/>
        </p:spPr>
        <p:txBody>
          <a:bodyPr wrap="square" rtlCol="0">
            <a:spAutoFit/>
          </a:bodyPr>
          <a:lstStyle/>
          <a:p>
            <a:pPr marL="285750" indent="-285750">
              <a:buFont typeface="Arial" pitchFamily="34" charset="0"/>
              <a:buChar char="•"/>
            </a:pPr>
            <a:r>
              <a:rPr lang="en-US" dirty="0" smtClean="0"/>
              <a:t>The cumulative left chart suggest that by contacting 20% of the churned customers based on the predictive model we will be able to retain more than 3 times the customers who are churned.</a:t>
            </a:r>
            <a:endParaRPr lang="en-US" dirty="0"/>
          </a:p>
        </p:txBody>
      </p:sp>
    </p:spTree>
    <p:extLst>
      <p:ext uri="{BB962C8B-B14F-4D97-AF65-F5344CB8AC3E}">
        <p14:creationId xmlns:p14="http://schemas.microsoft.com/office/powerpoint/2010/main" val="206420207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0"/>
            <a:ext cx="8610600" cy="523220"/>
          </a:xfrm>
          <a:prstGeom prst="rect">
            <a:avLst/>
          </a:prstGeom>
          <a:noFill/>
        </p:spPr>
        <p:txBody>
          <a:bodyPr wrap="square" rtlCol="0">
            <a:spAutoFit/>
          </a:bodyPr>
          <a:lstStyle/>
          <a:p>
            <a:pPr algn="ctr"/>
            <a:r>
              <a:rPr lang="en-US" sz="2800" b="1" dirty="0" smtClean="0"/>
              <a:t>Thank you</a:t>
            </a:r>
            <a:endParaRPr lang="en-US" sz="2800" b="1" dirty="0"/>
          </a:p>
        </p:txBody>
      </p:sp>
    </p:spTree>
    <p:extLst>
      <p:ext uri="{BB962C8B-B14F-4D97-AF65-F5344CB8AC3E}">
        <p14:creationId xmlns:p14="http://schemas.microsoft.com/office/powerpoint/2010/main" val="64885505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915400" cy="2431435"/>
          </a:xfrm>
          <a:prstGeom prst="rect">
            <a:avLst/>
          </a:prstGeom>
          <a:noFill/>
        </p:spPr>
        <p:txBody>
          <a:bodyPr wrap="square" rtlCol="0">
            <a:spAutoFit/>
          </a:bodyPr>
          <a:lstStyle/>
          <a:p>
            <a:pPr algn="ctr"/>
            <a:r>
              <a:rPr lang="en-US" sz="2800" b="1" u="sng" dirty="0" smtClean="0"/>
              <a:t>Data Summary</a:t>
            </a:r>
          </a:p>
          <a:p>
            <a:pPr algn="ctr"/>
            <a:endParaRPr lang="en-US" sz="2800" b="1" u="sng" dirty="0" smtClean="0"/>
          </a:p>
          <a:p>
            <a:pPr algn="ctr"/>
            <a:endParaRPr lang="en-US" sz="2400" b="1" u="sng" dirty="0"/>
          </a:p>
          <a:p>
            <a:pPr algn="ctr"/>
            <a:endParaRPr lang="en-US" sz="2400" b="1" u="sng" dirty="0"/>
          </a:p>
          <a:p>
            <a:endParaRPr lang="en-US" sz="2400" b="1" u="sng" dirty="0" smtClean="0"/>
          </a:p>
          <a:p>
            <a:endParaRPr lang="en-US" sz="2400" b="1" u="sng" dirty="0"/>
          </a:p>
        </p:txBody>
      </p:sp>
      <p:sp>
        <p:nvSpPr>
          <p:cNvPr id="3" name="TextBox 2"/>
          <p:cNvSpPr txBox="1"/>
          <p:nvPr/>
        </p:nvSpPr>
        <p:spPr>
          <a:xfrm>
            <a:off x="495300" y="4184073"/>
            <a:ext cx="8077200" cy="923330"/>
          </a:xfrm>
          <a:prstGeom prst="rect">
            <a:avLst/>
          </a:prstGeom>
          <a:noFill/>
        </p:spPr>
        <p:txBody>
          <a:bodyPr wrap="square" rtlCol="0">
            <a:spAutoFit/>
          </a:bodyPr>
          <a:lstStyle/>
          <a:p>
            <a:pPr marL="285750" indent="-285750">
              <a:buFont typeface="Arial" pitchFamily="34" charset="0"/>
              <a:buChar char="•"/>
            </a:pPr>
            <a:r>
              <a:rPr lang="en-US" dirty="0" smtClean="0"/>
              <a:t>Variable churn has been transformed to factor instead of </a:t>
            </a:r>
            <a:r>
              <a:rPr lang="en-US" dirty="0" err="1" smtClean="0"/>
              <a:t>int</a:t>
            </a:r>
            <a:r>
              <a:rPr lang="en-US" dirty="0" smtClean="0"/>
              <a:t> as the variable churn is to be considered as a dependent variable in the model to be built using logistic regression.</a:t>
            </a:r>
            <a:endParaRPr 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6400800" cy="2971800"/>
          </a:xfrm>
          <a:prstGeom prst="rect">
            <a:avLst/>
          </a:prstGeom>
          <a:solidFill>
            <a:schemeClr val="tx2">
              <a:lumMod val="20000"/>
              <a:lumOff val="80000"/>
            </a:schemeClr>
          </a:solidFill>
          <a:ln>
            <a:noFill/>
          </a:ln>
          <a:effectLst/>
          <a:extLst/>
        </p:spPr>
      </p:pic>
    </p:spTree>
    <p:extLst>
      <p:ext uri="{BB962C8B-B14F-4D97-AF65-F5344CB8AC3E}">
        <p14:creationId xmlns:p14="http://schemas.microsoft.com/office/powerpoint/2010/main" val="615579444"/>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839200" cy="4832092"/>
          </a:xfrm>
          <a:prstGeom prst="rect">
            <a:avLst/>
          </a:prstGeom>
          <a:noFill/>
        </p:spPr>
        <p:txBody>
          <a:bodyPr wrap="square" rtlCol="0">
            <a:spAutoFit/>
          </a:bodyPr>
          <a:lstStyle/>
          <a:p>
            <a:pPr algn="ctr"/>
            <a:r>
              <a:rPr lang="en-US" sz="2800" b="1" u="sng" dirty="0" smtClean="0"/>
              <a:t>Exploratory Data Analysis</a:t>
            </a:r>
          </a:p>
          <a:p>
            <a:pPr algn="ctr"/>
            <a:endParaRPr lang="en-US" sz="2800" b="1" dirty="0"/>
          </a:p>
          <a:p>
            <a:pPr marL="285750" indent="-285750">
              <a:buFont typeface="Arial" pitchFamily="34" charset="0"/>
              <a:buChar char="•"/>
            </a:pPr>
            <a:r>
              <a:rPr lang="en-US" dirty="0" smtClean="0"/>
              <a:t>The dataset consists of 11 variables and 3333 observations.</a:t>
            </a:r>
          </a:p>
          <a:p>
            <a:pPr marL="285750" indent="-285750">
              <a:buFont typeface="Arial" pitchFamily="34" charset="0"/>
              <a:buChar char="•"/>
            </a:pPr>
            <a:endParaRPr lang="en-US" dirty="0"/>
          </a:p>
          <a:p>
            <a:pPr marL="285750" indent="-285750">
              <a:buFont typeface="Arial" pitchFamily="34" charset="0"/>
              <a:buChar char="•"/>
            </a:pPr>
            <a:r>
              <a:rPr lang="en-US" dirty="0" smtClean="0"/>
              <a:t>We are trying to develop a model that can predict the propensity of a customer to churn.</a:t>
            </a:r>
          </a:p>
          <a:p>
            <a:pPr marL="285750" indent="-285750">
              <a:buFont typeface="Arial" pitchFamily="34" charset="0"/>
              <a:buChar char="•"/>
            </a:pPr>
            <a:endParaRPr lang="en-US" dirty="0" smtClean="0"/>
          </a:p>
          <a:p>
            <a:pPr marL="285750" indent="-285750">
              <a:buFont typeface="Arial" pitchFamily="34" charset="0"/>
              <a:buChar char="•"/>
            </a:pPr>
            <a:r>
              <a:rPr lang="en-US" dirty="0" smtClean="0"/>
              <a:t>Dataset contains a Categorical as well as Continuous type of data.</a:t>
            </a: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In the current dataset 14% of the customers are churned customers i.e. they have cancelled the services.</a:t>
            </a:r>
          </a:p>
          <a:p>
            <a:pPr marL="285750" indent="-285750">
              <a:buFont typeface="Arial" pitchFamily="34" charset="0"/>
              <a:buChar char="•"/>
            </a:pPr>
            <a:endParaRPr lang="en-US" dirty="0"/>
          </a:p>
          <a:p>
            <a:pPr marL="285750" indent="-285750">
              <a:buFont typeface="Arial" pitchFamily="34" charset="0"/>
              <a:buChar char="•"/>
            </a:pPr>
            <a:r>
              <a:rPr lang="en-US" dirty="0" smtClean="0"/>
              <a:t>Hence in our analysis Churn would be the target or the response variable </a:t>
            </a:r>
            <a:r>
              <a:rPr lang="en-US" dirty="0" err="1" smtClean="0"/>
              <a:t>i.e</a:t>
            </a:r>
            <a:r>
              <a:rPr lang="en-US" dirty="0" smtClean="0"/>
              <a:t> the Dependent variable and other variables would be independent or the predictor variables.</a:t>
            </a:r>
          </a:p>
          <a:p>
            <a:pPr marL="285750" indent="-285750">
              <a:buFont typeface="Arial" pitchFamily="34" charset="0"/>
              <a:buChar char="•"/>
            </a:pPr>
            <a:endParaRPr lang="en-US" dirty="0"/>
          </a:p>
          <a:p>
            <a:pPr marL="285750" indent="-285750">
              <a:buFont typeface="Arial" pitchFamily="34" charset="0"/>
              <a:buChar char="•"/>
            </a:pPr>
            <a:r>
              <a:rPr lang="en-US" dirty="0" smtClean="0"/>
              <a:t>There are no missing values in the dataset , hence no treatment is required for the missing values.</a:t>
            </a:r>
            <a:endParaRPr lang="en-US" dirty="0"/>
          </a:p>
        </p:txBody>
      </p:sp>
    </p:spTree>
    <p:extLst>
      <p:ext uri="{BB962C8B-B14F-4D97-AF65-F5344CB8AC3E}">
        <p14:creationId xmlns:p14="http://schemas.microsoft.com/office/powerpoint/2010/main" val="367097317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954107"/>
          </a:xfrm>
          <a:prstGeom prst="rect">
            <a:avLst/>
          </a:prstGeom>
          <a:noFill/>
        </p:spPr>
        <p:txBody>
          <a:bodyPr wrap="square" rtlCol="0">
            <a:spAutoFit/>
          </a:bodyPr>
          <a:lstStyle/>
          <a:p>
            <a:pPr algn="ctr"/>
            <a:r>
              <a:rPr lang="en-US" sz="2800" b="1" u="sng" dirty="0" smtClean="0"/>
              <a:t>Hypothesis</a:t>
            </a:r>
          </a:p>
          <a:p>
            <a:pPr algn="ctr"/>
            <a:endParaRPr lang="en-US" sz="2800" b="1"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066800"/>
            <a:ext cx="3886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4343400"/>
            <a:ext cx="8534400" cy="923330"/>
          </a:xfrm>
          <a:prstGeom prst="rect">
            <a:avLst/>
          </a:prstGeom>
          <a:noFill/>
        </p:spPr>
        <p:txBody>
          <a:bodyPr wrap="square" rtlCol="0">
            <a:spAutoFit/>
          </a:bodyPr>
          <a:lstStyle/>
          <a:p>
            <a:pPr marL="285750" indent="-285750">
              <a:buFont typeface="Arial" pitchFamily="34" charset="0"/>
              <a:buChar char="•"/>
            </a:pPr>
            <a:r>
              <a:rPr lang="en-US" dirty="0" smtClean="0"/>
              <a:t>To predict the propensity of the churned customers variables churn has been taken as response variable and rest of the variables are taken as independent or the predictor variables.</a:t>
            </a:r>
            <a:endParaRPr lang="en-US" dirty="0"/>
          </a:p>
        </p:txBody>
      </p:sp>
    </p:spTree>
    <p:extLst>
      <p:ext uri="{BB962C8B-B14F-4D97-AF65-F5344CB8AC3E}">
        <p14:creationId xmlns:p14="http://schemas.microsoft.com/office/powerpoint/2010/main" val="316694369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10600" cy="3170099"/>
          </a:xfrm>
          <a:prstGeom prst="rect">
            <a:avLst/>
          </a:prstGeom>
          <a:noFill/>
        </p:spPr>
        <p:txBody>
          <a:bodyPr wrap="square" rtlCol="0">
            <a:spAutoFit/>
          </a:bodyPr>
          <a:lstStyle/>
          <a:p>
            <a:pPr algn="ctr"/>
            <a:r>
              <a:rPr lang="en-US" sz="2800" b="1" u="sng" dirty="0" smtClean="0"/>
              <a:t>Hypothesis</a:t>
            </a:r>
          </a:p>
          <a:p>
            <a:pPr algn="ctr"/>
            <a:endParaRPr lang="en-US" sz="2800" b="1" dirty="0"/>
          </a:p>
          <a:p>
            <a:pPr marL="285750" indent="-285750">
              <a:buFont typeface="Arial" pitchFamily="34" charset="0"/>
              <a:buChar char="•"/>
            </a:pPr>
            <a:r>
              <a:rPr lang="en-US" b="1" dirty="0"/>
              <a:t>Null Hypothesis</a:t>
            </a:r>
            <a:r>
              <a:rPr lang="en-US" dirty="0"/>
              <a:t> (H</a:t>
            </a:r>
            <a:r>
              <a:rPr lang="en-US" dirty="0" smtClean="0"/>
              <a:t>₀) –  There is no impact of any of the independent variables on Churn , i.e. the mean of all the independent variables are equal.</a:t>
            </a:r>
          </a:p>
          <a:p>
            <a:pPr marL="285750" indent="-285750">
              <a:buFont typeface="Arial" pitchFamily="34" charset="0"/>
              <a:buChar char="•"/>
            </a:pPr>
            <a:endParaRPr lang="en-US" dirty="0"/>
          </a:p>
          <a:p>
            <a:pPr marL="285750" indent="-285750">
              <a:buFont typeface="Arial" pitchFamily="34" charset="0"/>
              <a:buChar char="•"/>
            </a:pPr>
            <a:r>
              <a:rPr lang="en-US" b="1" dirty="0"/>
              <a:t>Alternative Hypothesis</a:t>
            </a:r>
            <a:r>
              <a:rPr lang="en-US" dirty="0"/>
              <a:t> (</a:t>
            </a:r>
            <a:r>
              <a:rPr lang="en-US" dirty="0" smtClean="0"/>
              <a:t>Hₐ) – At least one of the independent variable is having a significant impact on Churn.</a:t>
            </a:r>
          </a:p>
          <a:p>
            <a:endParaRPr lang="en-US" dirty="0" smtClean="0"/>
          </a:p>
          <a:p>
            <a:endParaRPr lang="en-US" dirty="0"/>
          </a:p>
          <a:p>
            <a:endParaRPr lang="en-US" dirty="0" smtClean="0"/>
          </a:p>
        </p:txBody>
      </p:sp>
      <p:pic>
        <p:nvPicPr>
          <p:cNvPr id="19514" name="Picture 58"/>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3400" y="2667000"/>
            <a:ext cx="44291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4495800"/>
            <a:ext cx="8534400" cy="1477328"/>
          </a:xfrm>
          <a:prstGeom prst="rect">
            <a:avLst/>
          </a:prstGeom>
          <a:noFill/>
        </p:spPr>
        <p:txBody>
          <a:bodyPr wrap="square" rtlCol="0">
            <a:spAutoFit/>
          </a:bodyPr>
          <a:lstStyle/>
          <a:p>
            <a:pPr marL="285750" indent="-285750">
              <a:buFont typeface="Arial" pitchFamily="34" charset="0"/>
              <a:buChar char="•"/>
            </a:pPr>
            <a:r>
              <a:rPr lang="en-US" dirty="0" smtClean="0"/>
              <a:t>Above are the summary results of the model that is built , which suggests the null hypothesis to be rejected.</a:t>
            </a:r>
          </a:p>
          <a:p>
            <a:pPr marL="285750" indent="-285750">
              <a:buFont typeface="Arial" pitchFamily="34" charset="0"/>
              <a:buChar char="•"/>
            </a:pPr>
            <a:endParaRPr lang="en-US" dirty="0"/>
          </a:p>
          <a:p>
            <a:pPr marL="285750" indent="-285750">
              <a:buFont typeface="Arial" pitchFamily="34" charset="0"/>
              <a:buChar char="•"/>
            </a:pPr>
            <a:r>
              <a:rPr lang="en-US" dirty="0" smtClean="0"/>
              <a:t>Also several other tests like likelihood test (slide 10) were done to test the hypothesis of the model , which concluded to reject the null hypothesis.</a:t>
            </a:r>
            <a:endParaRPr lang="en-US" dirty="0"/>
          </a:p>
        </p:txBody>
      </p:sp>
    </p:spTree>
    <p:extLst>
      <p:ext uri="{BB962C8B-B14F-4D97-AF65-F5344CB8AC3E}">
        <p14:creationId xmlns:p14="http://schemas.microsoft.com/office/powerpoint/2010/main" val="333044697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915400" cy="3724096"/>
          </a:xfrm>
          <a:prstGeom prst="rect">
            <a:avLst/>
          </a:prstGeom>
          <a:noFill/>
        </p:spPr>
        <p:txBody>
          <a:bodyPr wrap="square" rtlCol="0">
            <a:spAutoFit/>
          </a:bodyPr>
          <a:lstStyle/>
          <a:p>
            <a:pPr algn="ctr"/>
            <a:r>
              <a:rPr lang="en-US" sz="2800" b="1" u="sng" dirty="0" smtClean="0"/>
              <a:t>Logistic Regression</a:t>
            </a:r>
          </a:p>
          <a:p>
            <a:endParaRPr lang="en-US" sz="2800" b="1" dirty="0" smtClean="0"/>
          </a:p>
          <a:p>
            <a:pPr marL="285750" indent="-285750">
              <a:buFont typeface="Arial" pitchFamily="34" charset="0"/>
              <a:buChar char="•"/>
            </a:pPr>
            <a:r>
              <a:rPr lang="en-US" dirty="0"/>
              <a:t>A</a:t>
            </a:r>
            <a:r>
              <a:rPr lang="en-US" dirty="0" smtClean="0"/>
              <a:t>nalysis </a:t>
            </a:r>
            <a:r>
              <a:rPr lang="en-US" dirty="0"/>
              <a:t>to determine </a:t>
            </a:r>
            <a:r>
              <a:rPr lang="en-US" dirty="0" smtClean="0"/>
              <a:t>the propensity of a customer to churn has been developed using logistic regression model.</a:t>
            </a:r>
          </a:p>
          <a:p>
            <a:pPr marL="285750" indent="-285750">
              <a:buFont typeface="Arial" pitchFamily="34" charset="0"/>
              <a:buChar char="•"/>
            </a:pPr>
            <a:endParaRPr lang="en-US" dirty="0"/>
          </a:p>
          <a:p>
            <a:pPr marL="285750" indent="-285750">
              <a:buFont typeface="Arial" pitchFamily="34" charset="0"/>
              <a:buChar char="•"/>
            </a:pPr>
            <a:r>
              <a:rPr lang="en-US" dirty="0" smtClean="0"/>
              <a:t>Logistic regression model has </a:t>
            </a:r>
            <a:r>
              <a:rPr lang="en-US" dirty="0"/>
              <a:t>been built in R and attached is the txt file that contains the code used for it</a:t>
            </a:r>
            <a:r>
              <a:rPr lang="en-US" dirty="0" smtClean="0"/>
              <a:t>.</a:t>
            </a:r>
          </a:p>
          <a:p>
            <a:endParaRPr lang="en-US" dirty="0"/>
          </a:p>
          <a:p>
            <a:endParaRPr lang="en-US" dirty="0"/>
          </a:p>
          <a:p>
            <a:endParaRPr lang="en-US" dirty="0"/>
          </a:p>
          <a:p>
            <a:endParaRPr lang="en-US" b="1" dirty="0"/>
          </a:p>
          <a:p>
            <a:endParaRPr lang="en-US" dirty="0"/>
          </a:p>
        </p:txBody>
      </p:sp>
      <p:sp>
        <p:nvSpPr>
          <p:cNvPr id="4" name="TextBox 3"/>
          <p:cNvSpPr txBox="1"/>
          <p:nvPr/>
        </p:nvSpPr>
        <p:spPr>
          <a:xfrm>
            <a:off x="76200" y="3733800"/>
            <a:ext cx="8915400" cy="1200329"/>
          </a:xfrm>
          <a:prstGeom prst="rect">
            <a:avLst/>
          </a:prstGeom>
          <a:noFill/>
        </p:spPr>
        <p:txBody>
          <a:bodyPr wrap="square" rtlCol="0">
            <a:spAutoFit/>
          </a:bodyPr>
          <a:lstStyle/>
          <a:p>
            <a:endParaRPr lang="en-US" dirty="0"/>
          </a:p>
          <a:p>
            <a:endParaRPr lang="en-US" dirty="0" smtClean="0"/>
          </a:p>
          <a:p>
            <a:endParaRPr lang="en-US" dirty="0"/>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924324485"/>
              </p:ext>
            </p:extLst>
          </p:nvPr>
        </p:nvGraphicFramePr>
        <p:xfrm>
          <a:off x="2362200" y="2948420"/>
          <a:ext cx="2057400" cy="177598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2362200" y="2948420"/>
                        <a:ext cx="2057400" cy="1775980"/>
                      </a:xfrm>
                      <a:prstGeom prst="rect">
                        <a:avLst/>
                      </a:prstGeom>
                    </p:spPr>
                  </p:pic>
                </p:oleObj>
              </mc:Fallback>
            </mc:AlternateContent>
          </a:graphicData>
        </a:graphic>
      </p:graphicFrame>
    </p:spTree>
    <p:extLst>
      <p:ext uri="{BB962C8B-B14F-4D97-AF65-F5344CB8AC3E}">
        <p14:creationId xmlns:p14="http://schemas.microsoft.com/office/powerpoint/2010/main" val="2729202333"/>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2739211"/>
          </a:xfrm>
          <a:prstGeom prst="rect">
            <a:avLst/>
          </a:prstGeom>
          <a:noFill/>
        </p:spPr>
        <p:txBody>
          <a:bodyPr wrap="square" rtlCol="0">
            <a:spAutoFit/>
          </a:bodyPr>
          <a:lstStyle/>
          <a:p>
            <a:pPr algn="ctr"/>
            <a:r>
              <a:rPr lang="en-US" sz="2800" b="1" u="sng" dirty="0" smtClean="0"/>
              <a:t>Logistic Regression</a:t>
            </a:r>
          </a:p>
          <a:p>
            <a:pPr algn="ct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a:t>The dataset has been split into training (70%) and test datasets (30%).</a:t>
            </a:r>
          </a:p>
          <a:p>
            <a:pPr marL="285750" indent="-285750">
              <a:buFont typeface="Arial" pitchFamily="34" charset="0"/>
              <a:buChar char="•"/>
            </a:pPr>
            <a:endParaRPr lang="en-US" dirty="0"/>
          </a:p>
          <a:p>
            <a:pPr marL="285750" indent="-285750">
              <a:buFont typeface="Arial" pitchFamily="34" charset="0"/>
              <a:buChar char="•"/>
            </a:pPr>
            <a:r>
              <a:rPr lang="en-US" dirty="0"/>
              <a:t>Below are the libraries used in the code and the significance for using it.</a:t>
            </a:r>
          </a:p>
          <a:p>
            <a:endParaRPr lang="en-US" dirty="0" smtClean="0"/>
          </a:p>
          <a:p>
            <a:endParaRPr lang="en-US" dirty="0" smtClean="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58362805"/>
              </p:ext>
            </p:extLst>
          </p:nvPr>
        </p:nvGraphicFramePr>
        <p:xfrm>
          <a:off x="533400" y="2438400"/>
          <a:ext cx="7239000" cy="2123440"/>
        </p:xfrm>
        <a:graphic>
          <a:graphicData uri="http://schemas.openxmlformats.org/drawingml/2006/table">
            <a:tbl>
              <a:tblPr firstRow="1" bandRow="1">
                <a:tableStyleId>{5C22544A-7EE6-4342-B048-85BDC9FD1C3A}</a:tableStyleId>
              </a:tblPr>
              <a:tblGrid>
                <a:gridCol w="1447800"/>
                <a:gridCol w="5791200"/>
              </a:tblGrid>
              <a:tr h="370840">
                <a:tc>
                  <a:txBody>
                    <a:bodyPr/>
                    <a:lstStyle/>
                    <a:p>
                      <a:r>
                        <a:rPr lang="en-US" dirty="0" smtClean="0"/>
                        <a:t>Library</a:t>
                      </a:r>
                      <a:endParaRPr lang="en-US" dirty="0"/>
                    </a:p>
                  </a:txBody>
                  <a:tcPr/>
                </a:tc>
                <a:tc>
                  <a:txBody>
                    <a:bodyPr/>
                    <a:lstStyle/>
                    <a:p>
                      <a:r>
                        <a:rPr lang="en-US" dirty="0" smtClean="0"/>
                        <a:t>Significance</a:t>
                      </a:r>
                      <a:endParaRPr lang="en-US" dirty="0"/>
                    </a:p>
                  </a:txBody>
                  <a:tcPr/>
                </a:tc>
              </a:tr>
              <a:tr h="370840">
                <a:tc>
                  <a:txBody>
                    <a:bodyPr/>
                    <a:lstStyle/>
                    <a:p>
                      <a:r>
                        <a:rPr lang="en-US" dirty="0" smtClean="0"/>
                        <a:t>caTools</a:t>
                      </a:r>
                      <a:endParaRPr lang="en-US" dirty="0"/>
                    </a:p>
                  </a:txBody>
                  <a:tcPr/>
                </a:tc>
                <a:tc>
                  <a:txBody>
                    <a:bodyPr/>
                    <a:lstStyle/>
                    <a:p>
                      <a:r>
                        <a:rPr lang="en-US" dirty="0" smtClean="0"/>
                        <a:t>Building</a:t>
                      </a:r>
                      <a:r>
                        <a:rPr lang="en-US" baseline="0" dirty="0" smtClean="0"/>
                        <a:t> the training and test dataset</a:t>
                      </a:r>
                      <a:endParaRPr lang="en-US" dirty="0"/>
                    </a:p>
                  </a:txBody>
                  <a:tcPr/>
                </a:tc>
              </a:tr>
              <a:tr h="370840">
                <a:tc>
                  <a:txBody>
                    <a:bodyPr/>
                    <a:lstStyle/>
                    <a:p>
                      <a:r>
                        <a:rPr lang="en-US" dirty="0" err="1" smtClean="0"/>
                        <a:t>lmtest</a:t>
                      </a:r>
                      <a:endParaRPr lang="en-US" dirty="0"/>
                    </a:p>
                  </a:txBody>
                  <a:tcPr/>
                </a:tc>
                <a:tc>
                  <a:txBody>
                    <a:bodyPr/>
                    <a:lstStyle/>
                    <a:p>
                      <a:pPr marL="0" indent="0">
                        <a:buFont typeface="Arial" pitchFamily="34" charset="0"/>
                        <a:buNone/>
                      </a:pPr>
                      <a:r>
                        <a:rPr lang="en-US" dirty="0" smtClean="0"/>
                        <a:t>Used</a:t>
                      </a:r>
                      <a:r>
                        <a:rPr lang="en-US" baseline="0" dirty="0" smtClean="0"/>
                        <a:t> to measure the likelihood measure test</a:t>
                      </a:r>
                    </a:p>
                  </a:txBody>
                  <a:tcPr/>
                </a:tc>
              </a:tr>
              <a:tr h="370840">
                <a:tc>
                  <a:txBody>
                    <a:bodyPr/>
                    <a:lstStyle/>
                    <a:p>
                      <a:r>
                        <a:rPr lang="en-US" dirty="0" err="1" smtClean="0"/>
                        <a:t>Pscl</a:t>
                      </a:r>
                      <a:endParaRPr lang="en-US" dirty="0"/>
                    </a:p>
                  </a:txBody>
                  <a:tcPr/>
                </a:tc>
                <a:tc>
                  <a:txBody>
                    <a:bodyPr/>
                    <a:lstStyle/>
                    <a:p>
                      <a:pPr marL="0" indent="0">
                        <a:buFont typeface="Arial" pitchFamily="34" charset="0"/>
                        <a:buNone/>
                      </a:pPr>
                      <a:r>
                        <a:rPr lang="en-US" baseline="0" dirty="0" smtClean="0"/>
                        <a:t>Used to validate the model using McFadden test.</a:t>
                      </a:r>
                    </a:p>
                  </a:txBody>
                  <a:tcPr/>
                </a:tc>
              </a:tr>
              <a:tr h="370840">
                <a:tc>
                  <a:txBody>
                    <a:bodyPr/>
                    <a:lstStyle/>
                    <a:p>
                      <a:r>
                        <a:rPr lang="en-US" dirty="0" smtClean="0"/>
                        <a:t>ROCR</a:t>
                      </a:r>
                      <a:endParaRPr lang="en-US" dirty="0"/>
                    </a:p>
                  </a:txBody>
                  <a:tcPr/>
                </a:tc>
                <a:tc>
                  <a:txBody>
                    <a:bodyPr/>
                    <a:lstStyle/>
                    <a:p>
                      <a:pPr marL="0" indent="0">
                        <a:buFont typeface="Arial" pitchFamily="34" charset="0"/>
                        <a:buNone/>
                      </a:pPr>
                      <a:r>
                        <a:rPr lang="en-US" baseline="0" dirty="0" smtClean="0"/>
                        <a:t>Used to get the ROC curve , AUC statistic and the lift curve which is required to validate the model.</a:t>
                      </a:r>
                    </a:p>
                  </a:txBody>
                  <a:tcPr/>
                </a:tc>
              </a:tr>
            </a:tbl>
          </a:graphicData>
        </a:graphic>
      </p:graphicFrame>
    </p:spTree>
    <p:extLst>
      <p:ext uri="{BB962C8B-B14F-4D97-AF65-F5344CB8AC3E}">
        <p14:creationId xmlns:p14="http://schemas.microsoft.com/office/powerpoint/2010/main" val="34918914"/>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382000" cy="1908215"/>
          </a:xfrm>
          <a:prstGeom prst="rect">
            <a:avLst/>
          </a:prstGeom>
          <a:noFill/>
        </p:spPr>
        <p:txBody>
          <a:bodyPr wrap="square" rtlCol="0">
            <a:spAutoFit/>
          </a:bodyPr>
          <a:lstStyle/>
          <a:p>
            <a:pPr algn="ctr"/>
            <a:r>
              <a:rPr lang="en-US" sz="2800" b="1" u="sng" dirty="0"/>
              <a:t>Logistic Regression</a:t>
            </a:r>
          </a:p>
          <a:p>
            <a:pPr algn="ctr"/>
            <a:endParaRPr lang="en-US" dirty="0"/>
          </a:p>
          <a:p>
            <a:pPr marL="285750" indent="-285750">
              <a:buFont typeface="Arial" pitchFamily="34" charset="0"/>
              <a:buChar char="•"/>
            </a:pPr>
            <a:r>
              <a:rPr lang="en-US" dirty="0" smtClean="0"/>
              <a:t>Logistic regression model is built using the </a:t>
            </a:r>
            <a:r>
              <a:rPr lang="en-US" b="1" dirty="0" err="1" smtClean="0"/>
              <a:t>glm</a:t>
            </a:r>
            <a:r>
              <a:rPr lang="en-US" dirty="0" smtClean="0"/>
              <a:t> function.</a:t>
            </a:r>
          </a:p>
          <a:p>
            <a:endParaRPr lang="en-US" dirty="0"/>
          </a:p>
          <a:p>
            <a:endParaRPr lang="en-US" dirty="0"/>
          </a:p>
          <a:p>
            <a:r>
              <a:rPr lang="en-US" dirty="0" smtClean="0"/>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01438255"/>
              </p:ext>
            </p:extLst>
          </p:nvPr>
        </p:nvGraphicFramePr>
        <p:xfrm>
          <a:off x="609600" y="2514600"/>
          <a:ext cx="8001000" cy="1920240"/>
        </p:xfrm>
        <a:graphic>
          <a:graphicData uri="http://schemas.openxmlformats.org/drawingml/2006/table">
            <a:tbl>
              <a:tblPr firstRow="1" bandRow="1">
                <a:tableStyleId>{5C22544A-7EE6-4342-B048-85BDC9FD1C3A}</a:tableStyleId>
              </a:tblPr>
              <a:tblGrid>
                <a:gridCol w="2667000"/>
                <a:gridCol w="1828800"/>
                <a:gridCol w="3505200"/>
              </a:tblGrid>
              <a:tr h="324201">
                <a:tc>
                  <a:txBody>
                    <a:bodyPr/>
                    <a:lstStyle/>
                    <a:p>
                      <a:r>
                        <a:rPr lang="en-US" dirty="0" smtClean="0"/>
                        <a:t>Parameter</a:t>
                      </a:r>
                      <a:endParaRPr lang="en-US" dirty="0"/>
                    </a:p>
                  </a:txBody>
                  <a:tcPr/>
                </a:tc>
                <a:tc>
                  <a:txBody>
                    <a:bodyPr/>
                    <a:lstStyle/>
                    <a:p>
                      <a:r>
                        <a:rPr lang="en-US" dirty="0" smtClean="0"/>
                        <a:t>Value</a:t>
                      </a:r>
                      <a:endParaRPr lang="en-US" dirty="0"/>
                    </a:p>
                  </a:txBody>
                  <a:tcPr/>
                </a:tc>
                <a:tc>
                  <a:txBody>
                    <a:bodyPr/>
                    <a:lstStyle/>
                    <a:p>
                      <a:r>
                        <a:rPr lang="en-US" dirty="0" smtClean="0"/>
                        <a:t>Significance</a:t>
                      </a:r>
                      <a:endParaRPr lang="en-US" dirty="0"/>
                    </a:p>
                  </a:txBody>
                  <a:tcPr/>
                </a:tc>
              </a:tr>
              <a:tr h="324201">
                <a:tc>
                  <a:txBody>
                    <a:bodyPr/>
                    <a:lstStyle/>
                    <a:p>
                      <a:r>
                        <a:rPr lang="en-US" dirty="0" smtClean="0"/>
                        <a:t>Data</a:t>
                      </a:r>
                      <a:endParaRPr lang="en-US" dirty="0"/>
                    </a:p>
                  </a:txBody>
                  <a:tcPr/>
                </a:tc>
                <a:tc>
                  <a:txBody>
                    <a:bodyPr/>
                    <a:lstStyle/>
                    <a:p>
                      <a:r>
                        <a:rPr lang="en-US" dirty="0" err="1" smtClean="0"/>
                        <a:t>Telecom_train</a:t>
                      </a:r>
                      <a:endParaRPr lang="en-US" dirty="0"/>
                    </a:p>
                  </a:txBody>
                  <a:tcPr/>
                </a:tc>
                <a:tc>
                  <a:txBody>
                    <a:bodyPr/>
                    <a:lstStyle/>
                    <a:p>
                      <a:r>
                        <a:rPr lang="en-US" dirty="0" smtClean="0"/>
                        <a:t>Training</a:t>
                      </a:r>
                      <a:r>
                        <a:rPr lang="en-US" baseline="0" dirty="0" smtClean="0"/>
                        <a:t> dataset.</a:t>
                      </a:r>
                      <a:endParaRPr lang="en-US" dirty="0"/>
                    </a:p>
                  </a:txBody>
                  <a:tcPr/>
                </a:tc>
              </a:tr>
              <a:tr h="799399">
                <a:tc>
                  <a:txBody>
                    <a:bodyPr/>
                    <a:lstStyle/>
                    <a:p>
                      <a:r>
                        <a:rPr lang="en-US" dirty="0" smtClean="0"/>
                        <a:t>Family</a:t>
                      </a:r>
                      <a:endParaRPr lang="en-US" dirty="0"/>
                    </a:p>
                  </a:txBody>
                  <a:tcPr/>
                </a:tc>
                <a:tc>
                  <a:txBody>
                    <a:bodyPr/>
                    <a:lstStyle/>
                    <a:p>
                      <a:r>
                        <a:rPr lang="en-US" dirty="0" smtClean="0"/>
                        <a:t>Binomial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Dependent variable Churn is categorical with the values</a:t>
                      </a:r>
                      <a:r>
                        <a:rPr lang="en-US" baseline="0" dirty="0" smtClean="0"/>
                        <a:t> 0 and 1.</a:t>
                      </a:r>
                      <a:endParaRPr lang="en-US" dirty="0" smtClean="0"/>
                    </a:p>
                    <a:p>
                      <a:endParaRPr lang="en-US" dirty="0"/>
                    </a:p>
                  </a:txBody>
                  <a:tcPr/>
                </a:tc>
              </a:tr>
            </a:tbl>
          </a:graphicData>
        </a:graphic>
      </p:graphicFrame>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40" y="1447799"/>
            <a:ext cx="8486775"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947832"/>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0"/>
            <a:ext cx="8839200" cy="3293209"/>
          </a:xfrm>
          <a:prstGeom prst="rect">
            <a:avLst/>
          </a:prstGeom>
          <a:noFill/>
        </p:spPr>
        <p:txBody>
          <a:bodyPr wrap="square" rtlCol="0">
            <a:spAutoFit/>
          </a:bodyPr>
          <a:lstStyle/>
          <a:p>
            <a:pPr algn="ctr"/>
            <a:r>
              <a:rPr lang="en-US" sz="2800" b="1" u="sng" dirty="0" smtClean="0"/>
              <a:t>Likelihood measure test</a:t>
            </a:r>
            <a:endParaRPr lang="en-US" sz="2800" b="1" u="sng" dirty="0"/>
          </a:p>
          <a:p>
            <a:r>
              <a:rPr lang="en-US" dirty="0" smtClean="0"/>
              <a:t>			</a:t>
            </a:r>
          </a:p>
          <a:p>
            <a:pPr marL="285750" indent="-285750">
              <a:buFont typeface="Arial" pitchFamily="34" charset="0"/>
              <a:buChar char="•"/>
            </a:pPr>
            <a:r>
              <a:rPr lang="en-US" dirty="0" smtClean="0"/>
              <a:t>The likelihood measure test was done to validate the entire model built using the </a:t>
            </a:r>
            <a:r>
              <a:rPr lang="en-US" dirty="0" err="1" smtClean="0"/>
              <a:t>glm</a:t>
            </a:r>
            <a:r>
              <a:rPr lang="en-US" dirty="0" smtClean="0"/>
              <a:t> function.</a:t>
            </a:r>
          </a:p>
          <a:p>
            <a:endParaRPr lang="en-US" dirty="0"/>
          </a:p>
          <a:p>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smtClean="0"/>
          </a:p>
          <a:p>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smtClean="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76200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3429000"/>
            <a:ext cx="8229600" cy="1200329"/>
          </a:xfrm>
          <a:prstGeom prst="rect">
            <a:avLst/>
          </a:prstGeom>
          <a:noFill/>
        </p:spPr>
        <p:txBody>
          <a:bodyPr wrap="square" rtlCol="0">
            <a:spAutoFit/>
          </a:bodyPr>
          <a:lstStyle/>
          <a:p>
            <a:pPr marL="285750" indent="-285750">
              <a:buFont typeface="Arial" pitchFamily="34" charset="0"/>
              <a:buChar char="•"/>
            </a:pPr>
            <a:r>
              <a:rPr lang="en-US" dirty="0" smtClean="0"/>
              <a:t>As the p value is significant , the null hypothesis is rejected that none of the predictor variables are having an impact on the dependent variable churn and it can be said that at least one of the predictor variables is having an impact on the dependent variable churn.</a:t>
            </a:r>
            <a:endParaRPr lang="en-US" dirty="0"/>
          </a:p>
        </p:txBody>
      </p:sp>
    </p:spTree>
    <p:extLst>
      <p:ext uri="{BB962C8B-B14F-4D97-AF65-F5344CB8AC3E}">
        <p14:creationId xmlns:p14="http://schemas.microsoft.com/office/powerpoint/2010/main" val="3159498430"/>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889</Words>
  <Application>Microsoft Office PowerPoint</Application>
  <PresentationFormat>On-screen Show (4:3)</PresentationFormat>
  <Paragraphs>110</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Project Status Report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2016-09-14T06:39:44Z</dcterms:created>
  <dcterms:modified xsi:type="dcterms:W3CDTF">2016-09-14T06:42:48Z</dcterms:modified>
</cp:coreProperties>
</file>