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0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4533-AACE-41E7-B750-C01AB982BEC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390-EC90-4661-99EB-FDC007D96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36775"/>
          </a:xfrm>
        </p:spPr>
        <p:txBody>
          <a:bodyPr>
            <a:normAutofit/>
          </a:bodyPr>
          <a:lstStyle/>
          <a:p>
            <a:r>
              <a:rPr lang="en-US" b="1" dirty="0" smtClean="0"/>
              <a:t>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 of attrition data using various data analysis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5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Please refer attached word file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900" b="1" dirty="0" smtClean="0"/>
              <a:t>Confusion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sz="2200" dirty="0"/>
              <a:t>Precision:  208/240</a:t>
            </a:r>
          </a:p>
          <a:p>
            <a:r>
              <a:rPr lang="en-US" sz="2200" dirty="0"/>
              <a:t>Recall: </a:t>
            </a:r>
            <a:r>
              <a:rPr lang="en-US" sz="2200" dirty="0" smtClean="0"/>
              <a:t>208/474</a:t>
            </a:r>
          </a:p>
          <a:p>
            <a:r>
              <a:rPr lang="en-US" dirty="0" smtClean="0"/>
              <a:t>See attached word file for CHAID analysis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44168"/>
              </p:ext>
            </p:extLst>
          </p:nvPr>
        </p:nvGraphicFramePr>
        <p:xfrm>
          <a:off x="1531620" y="2438400"/>
          <a:ext cx="6080760" cy="2102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920"/>
                <a:gridCol w="2026920"/>
                <a:gridCol w="202692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52525" algn="l"/>
                        </a:tabLst>
                      </a:pPr>
                      <a:r>
                        <a:rPr lang="en-US" sz="1100" dirty="0">
                          <a:effectLst/>
                        </a:rPr>
                        <a:t>ACTUAL CLASS	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53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208(TRUE “YES”)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266(FALSE ”NO”)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33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32(FALSE “YES”)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2434(TRUE “NO”)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1)Conducted chi-square test to find out significant categorical variables</a:t>
            </a:r>
          </a:p>
          <a:p>
            <a:pPr marL="0" indent="0">
              <a:buNone/>
            </a:pPr>
            <a:r>
              <a:rPr lang="en-US" dirty="0" smtClean="0"/>
              <a:t>2)Conducted VIF to find out significant continuous variables</a:t>
            </a:r>
          </a:p>
          <a:p>
            <a:pPr marL="0" indent="0">
              <a:buNone/>
            </a:pPr>
            <a:r>
              <a:rPr lang="en-US" dirty="0" smtClean="0"/>
              <a:t>3)Removed variables which are insignificant.</a:t>
            </a:r>
          </a:p>
          <a:p>
            <a:pPr marL="0" indent="0">
              <a:buNone/>
            </a:pPr>
            <a:r>
              <a:rPr lang="en-US" dirty="0" smtClean="0"/>
              <a:t>4)Did the scaling on the final data.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)Divided data into test set and train Set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)Kept 25% data into test set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)Trained neural network on train Set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47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taken in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Neural Network Parameters taken:-</a:t>
            </a:r>
          </a:p>
          <a:p>
            <a:pPr marL="0" indent="0">
              <a:buNone/>
            </a:pPr>
            <a:r>
              <a:rPr lang="en-US" dirty="0" smtClean="0"/>
              <a:t>1)Number of hidden layers: 2</a:t>
            </a:r>
          </a:p>
          <a:p>
            <a:pPr marL="0" indent="0">
              <a:buNone/>
            </a:pPr>
            <a:r>
              <a:rPr lang="en-US" dirty="0" smtClean="0"/>
              <a:t>2)Number of inner nodes: 15(10,5)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Number of nodes were determined by cross validation of the data(created 5 folds into the data and used one hold out technique to run the cross validation)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53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Results_test_Set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497859"/>
              </p:ext>
            </p:extLst>
          </p:nvPr>
        </p:nvGraphicFramePr>
        <p:xfrm>
          <a:off x="381000" y="1708482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2841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ACTUAL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772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782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3800" y="1295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Class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2672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Accuracy= 97%</a:t>
            </a:r>
          </a:p>
          <a:p>
            <a:endParaRPr lang="en-US" dirty="0" smtClean="0"/>
          </a:p>
          <a:p>
            <a:r>
              <a:rPr lang="en-US" dirty="0" smtClean="0"/>
              <a:t>Attached pdf file of plot of neural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54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data set using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was divided into training and test . The training data was used to initially run the random forest classification on . </a:t>
            </a:r>
          </a:p>
          <a:p>
            <a:r>
              <a:rPr lang="en-US" sz="2400" dirty="0" smtClean="0"/>
              <a:t>The tuned </a:t>
            </a:r>
            <a:r>
              <a:rPr lang="en-US" sz="2400" dirty="0" err="1" smtClean="0"/>
              <a:t>rf</a:t>
            </a:r>
            <a:r>
              <a:rPr lang="en-US" sz="2400" dirty="0" smtClean="0"/>
              <a:t> model was used for predicting attrition value for the test data set </a:t>
            </a:r>
          </a:p>
          <a:p>
            <a:r>
              <a:rPr lang="en-US" sz="2400" dirty="0" smtClean="0"/>
              <a:t>The initial random forest was applied with  target variable attrition </a:t>
            </a:r>
          </a:p>
          <a:p>
            <a:r>
              <a:rPr lang="en-US" sz="2400" dirty="0" smtClean="0"/>
              <a:t>The dependent variables included all variables excluding employee count , number , standard hours </a:t>
            </a:r>
          </a:p>
          <a:p>
            <a:r>
              <a:rPr lang="en-US" sz="2400" dirty="0" smtClean="0"/>
              <a:t>For initial run , </a:t>
            </a:r>
            <a:r>
              <a:rPr lang="en-US" sz="2400" dirty="0" err="1" smtClean="0"/>
              <a:t>ntree</a:t>
            </a:r>
            <a:r>
              <a:rPr lang="en-US" sz="2400" dirty="0" smtClean="0"/>
              <a:t> = 100,mtry = 5 and node size 100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479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run results and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 analyzing initial results , we observed the following :</a:t>
            </a:r>
          </a:p>
          <a:p>
            <a:pPr marL="0" indent="0">
              <a:buNone/>
            </a:pPr>
            <a:r>
              <a:rPr lang="en-US" sz="2000" dirty="0" smtClean="0"/>
              <a:t> OOB error rate was 13.81 %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Confusion matrix:</a:t>
            </a:r>
          </a:p>
          <a:p>
            <a:pPr marL="0" indent="0">
              <a:buNone/>
            </a:pPr>
            <a:r>
              <a:rPr lang="en-US" sz="2000" dirty="0" smtClean="0"/>
              <a:t>             No     Yes   </a:t>
            </a:r>
            <a:r>
              <a:rPr lang="en-US" sz="2000" dirty="0" err="1" smtClean="0"/>
              <a:t>class.error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No  1855   5    0.002688172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Yes  293  52    0.849275362</a:t>
            </a:r>
          </a:p>
          <a:p>
            <a:pPr marL="0" indent="0">
              <a:buNone/>
            </a:pPr>
            <a:r>
              <a:rPr lang="en-US" sz="2000" dirty="0" smtClean="0"/>
              <a:t>Based on confusion matrix we could observe that classification of employees type 1 error is very high</a:t>
            </a:r>
          </a:p>
          <a:p>
            <a:pPr marL="0" indent="0">
              <a:buNone/>
            </a:pPr>
            <a:r>
              <a:rPr lang="en-US" sz="2000" dirty="0" smtClean="0"/>
              <a:t>Also on trying to find the important variables , the following were found to be the most important in descending order :</a:t>
            </a:r>
          </a:p>
          <a:p>
            <a:pPr marL="0" indent="0">
              <a:buNone/>
            </a:pPr>
            <a:r>
              <a:rPr lang="en-US" sz="2000" dirty="0" smtClean="0"/>
              <a:t>Overtime ( over 10%) , monthly income , job role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394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model for better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 plotting and running model error rate , we observed that after 20 trees , the error rate was not improving , so </a:t>
            </a:r>
            <a:r>
              <a:rPr lang="en-US" sz="2000" dirty="0" err="1" smtClean="0"/>
              <a:t>ntree</a:t>
            </a:r>
            <a:r>
              <a:rPr lang="en-US" sz="2000" dirty="0" smtClean="0"/>
              <a:t> can be taken as 20 </a:t>
            </a:r>
          </a:p>
          <a:p>
            <a:r>
              <a:rPr lang="en-US" sz="2000" dirty="0" smtClean="0"/>
              <a:t>On running a tuning , with </a:t>
            </a:r>
            <a:r>
              <a:rPr lang="en-US" sz="2000" dirty="0" err="1" smtClean="0"/>
              <a:t>ntree</a:t>
            </a:r>
            <a:r>
              <a:rPr lang="en-US" sz="2000" dirty="0" smtClean="0"/>
              <a:t> as 20 and </a:t>
            </a:r>
            <a:r>
              <a:rPr lang="en-US" sz="2000" dirty="0" err="1" smtClean="0"/>
              <a:t>mtryStart</a:t>
            </a:r>
            <a:r>
              <a:rPr lang="en-US" sz="2000" dirty="0" smtClean="0"/>
              <a:t> = 3 , we tried to observe the results . </a:t>
            </a:r>
          </a:p>
          <a:p>
            <a:r>
              <a:rPr lang="en-US" sz="2000" dirty="0" smtClean="0"/>
              <a:t>The following result matrix was obtained on trying the tuned model on test data set  :</a:t>
            </a:r>
          </a:p>
          <a:p>
            <a:pPr marL="0" indent="0">
              <a:buNone/>
            </a:pPr>
            <a:r>
              <a:rPr lang="en-US" sz="2000" dirty="0" smtClean="0"/>
              <a:t> Attrition  No Yes</a:t>
            </a:r>
          </a:p>
          <a:p>
            <a:pPr marL="0" indent="0">
              <a:buNone/>
            </a:pPr>
            <a:r>
              <a:rPr lang="en-US" sz="2000" dirty="0" smtClean="0"/>
              <a:t>      No     606   0</a:t>
            </a:r>
          </a:p>
          <a:p>
            <a:pPr marL="0" indent="0">
              <a:buNone/>
            </a:pPr>
            <a:r>
              <a:rPr lang="en-US" sz="2000" dirty="0" smtClean="0"/>
              <a:t>      Yes      0   129</a:t>
            </a:r>
          </a:p>
          <a:p>
            <a:pPr marL="0" indent="0">
              <a:buNone/>
            </a:pPr>
            <a:r>
              <a:rPr lang="en-US" sz="2000" dirty="0" smtClean="0"/>
              <a:t>On running deciles , we also observed that the first two deciles have all the attrition accounted for . </a:t>
            </a:r>
          </a:p>
          <a:p>
            <a:pPr marL="0" indent="0">
              <a:buNone/>
            </a:pPr>
            <a:r>
              <a:rPr lang="en-US" sz="2000" dirty="0" smtClean="0"/>
              <a:t>This could be a case of over fitting 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0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Attempt to change variables for better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As we could observe that , on running random forest for all variables , there was a case of over fitting , with prediction showing 100% classification with no error </a:t>
            </a:r>
          </a:p>
          <a:p>
            <a:r>
              <a:rPr lang="en-US" sz="2000" dirty="0" smtClean="0"/>
              <a:t>As there were a lot of numeric variables , we tried to convert them into factors , to try and improve their classification importance </a:t>
            </a:r>
          </a:p>
          <a:p>
            <a:r>
              <a:rPr lang="en-US" sz="2000" dirty="0" smtClean="0"/>
              <a:t>Monthly income , Monthly rate , </a:t>
            </a:r>
            <a:r>
              <a:rPr lang="en-US" sz="2000" dirty="0" err="1" smtClean="0"/>
              <a:t>SalaryhikePercentage</a:t>
            </a:r>
            <a:r>
              <a:rPr lang="en-US" sz="2000" dirty="0" smtClean="0"/>
              <a:t> , </a:t>
            </a:r>
            <a:r>
              <a:rPr lang="en-US" sz="2000" dirty="0" err="1" smtClean="0"/>
              <a:t>totalworkingyears</a:t>
            </a:r>
            <a:r>
              <a:rPr lang="en-US" sz="2000" dirty="0" smtClean="0"/>
              <a:t> , </a:t>
            </a:r>
            <a:r>
              <a:rPr lang="en-US" sz="2000" dirty="0" err="1" smtClean="0"/>
              <a:t>yearsatcompany</a:t>
            </a:r>
            <a:r>
              <a:rPr lang="en-US" sz="2000" dirty="0" smtClean="0"/>
              <a:t> were converted into factors . </a:t>
            </a:r>
          </a:p>
          <a:p>
            <a:r>
              <a:rPr lang="en-US" sz="2000" dirty="0" smtClean="0"/>
              <a:t>Second a correlation matrix was obtained to remove highly correlated values . Value obtained from running correlation – </a:t>
            </a:r>
            <a:r>
              <a:rPr lang="en-US" sz="2000" dirty="0" err="1" smtClean="0"/>
              <a:t>YearsInCurrentRole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Post these random forest was run on training data , and the tuned model was applied on test data</a:t>
            </a:r>
          </a:p>
          <a:p>
            <a:r>
              <a:rPr lang="en-US" sz="2000" dirty="0" smtClean="0"/>
              <a:t>While an increase of variable importance of other variables ( converted to factors ) , was observed no significant change in confusion matrix , with 100% accuracy results still getting obtained for attrition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085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classification for this particular data set is probably providing us a over fitted model </a:t>
            </a:r>
          </a:p>
          <a:p>
            <a:r>
              <a:rPr lang="en-US" dirty="0" smtClean="0"/>
              <a:t>Would need to be tested with another set of sample data to conclusively prove that the classification and there by prediction is proper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contains attrition class of employees in a certain company</a:t>
            </a:r>
          </a:p>
          <a:p>
            <a:r>
              <a:rPr lang="en-US" dirty="0" smtClean="0"/>
              <a:t>It contains data related to employees</a:t>
            </a:r>
          </a:p>
          <a:p>
            <a:r>
              <a:rPr lang="en-US" dirty="0" smtClean="0"/>
              <a:t>Data contains 35 features</a:t>
            </a:r>
          </a:p>
          <a:p>
            <a:r>
              <a:rPr lang="en-US" dirty="0" smtClean="0"/>
              <a:t>Data has to be analyzed to find dependency of attrition on the employee intensive parameters.</a:t>
            </a:r>
          </a:p>
          <a:p>
            <a:r>
              <a:rPr lang="en-US" dirty="0" smtClean="0"/>
              <a:t>Few of them are categorical and few are 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Attached word file contains data summary</a:t>
            </a:r>
          </a:p>
          <a:p>
            <a:r>
              <a:rPr lang="en-US" dirty="0" smtClean="0"/>
              <a:t>Attrition classes are skewed as class “NO” forms around 84% of the total records, while YES forms remaining 16 percent.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Null hypothesis </a:t>
            </a:r>
            <a:r>
              <a:rPr lang="en-US" dirty="0" smtClean="0"/>
              <a:t>:”There is no difference in the impact on the attrition between different factors.”</a:t>
            </a:r>
          </a:p>
          <a:p>
            <a:pPr marL="0" indent="0">
              <a:buNone/>
            </a:pPr>
            <a:r>
              <a:rPr lang="en-US" dirty="0" smtClean="0"/>
              <a:t>That means all variables are insignificant when it comes to affecting the attrition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Steps</a:t>
            </a:r>
          </a:p>
          <a:p>
            <a:r>
              <a:rPr lang="en-US" sz="1800" dirty="0" smtClean="0"/>
              <a:t>Create buckets for continuous variables</a:t>
            </a:r>
          </a:p>
          <a:p>
            <a:r>
              <a:rPr lang="en-US" sz="1800" dirty="0" smtClean="0"/>
              <a:t>Buckets are created on following variables</a:t>
            </a:r>
          </a:p>
          <a:p>
            <a:pPr marL="514350" indent="-514350">
              <a:buAutoNum type="arabicParenR"/>
            </a:pPr>
            <a:r>
              <a:rPr lang="en-US" sz="1800" dirty="0" err="1" smtClean="0"/>
              <a:t>MonthlyIncome</a:t>
            </a:r>
            <a:r>
              <a:rPr lang="en-US" sz="1800" dirty="0" smtClean="0"/>
              <a:t>                             11) </a:t>
            </a:r>
            <a:r>
              <a:rPr lang="en-US" sz="1800" dirty="0" err="1" smtClean="0"/>
              <a:t>YearsSinceLastPromotion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smtClean="0"/>
              <a:t>Age                                                   12) </a:t>
            </a:r>
            <a:r>
              <a:rPr lang="en-US" sz="1800" dirty="0" err="1" smtClean="0"/>
              <a:t>YearsWithCurrManager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DailyRate</a:t>
            </a:r>
            <a:r>
              <a:rPr lang="en-US" sz="1800" dirty="0" smtClean="0"/>
              <a:t>                                         13) </a:t>
            </a:r>
            <a:r>
              <a:rPr lang="en-US" sz="1800" dirty="0" err="1" smtClean="0"/>
              <a:t>DistanceFromHome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HourlyRate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sz="1800" dirty="0" err="1" smtClean="0"/>
              <a:t>MonthlyRate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NumCompaniesWorked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PercentSalaryHike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TotalWorkingYears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YearsAtCompany</a:t>
            </a:r>
            <a:endParaRPr lang="en-US" sz="1800" dirty="0" smtClean="0"/>
          </a:p>
          <a:p>
            <a:pPr marL="514350" indent="-514350">
              <a:buAutoNum type="arabicParenR"/>
            </a:pPr>
            <a:r>
              <a:rPr lang="en-US" sz="1800" dirty="0" err="1" smtClean="0"/>
              <a:t>YearsInCurrentRole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208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 test</a:t>
            </a:r>
          </a:p>
          <a:p>
            <a:r>
              <a:rPr lang="en-US" dirty="0" smtClean="0"/>
              <a:t>Steps:</a:t>
            </a:r>
          </a:p>
          <a:p>
            <a:pPr marL="0" indent="0">
              <a:buNone/>
            </a:pPr>
            <a:r>
              <a:rPr lang="en-US" sz="2000" dirty="0" smtClean="0"/>
              <a:t>1)Compute chi-square test for each and every variable after some pre-processing on the data</a:t>
            </a:r>
          </a:p>
          <a:p>
            <a:pPr marL="0" indent="0">
              <a:buNone/>
            </a:pPr>
            <a:r>
              <a:rPr lang="en-US" sz="2000" dirty="0" smtClean="0"/>
              <a:t>Attached R file where code is written to conduct chi-square test</a:t>
            </a:r>
          </a:p>
          <a:p>
            <a:pPr marL="0" indent="0">
              <a:buNone/>
            </a:pPr>
            <a:r>
              <a:rPr lang="en-US" sz="2000" dirty="0" smtClean="0"/>
              <a:t>2)Compute p-value for each variable</a:t>
            </a:r>
          </a:p>
          <a:p>
            <a:pPr marL="0" indent="0">
              <a:buNone/>
            </a:pPr>
            <a:r>
              <a:rPr lang="en-US" sz="2000" dirty="0" smtClean="0"/>
              <a:t>3)If p-value is less than level of significance(in this case 0.05),reject the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73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Chi-square test results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92908"/>
              </p:ext>
            </p:extLst>
          </p:nvPr>
        </p:nvGraphicFramePr>
        <p:xfrm>
          <a:off x="457200" y="5334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32766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S.no.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P-value&gt;0.05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BusinessTravel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EducationField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EnvironmentSatisfaction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JobSatisfaction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MaritalStatus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OverTime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PerformanceRating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RelationshipSatisfaction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DistanceFromHome_bkt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5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049460"/>
              </p:ext>
            </p:extLst>
          </p:nvPr>
        </p:nvGraphicFramePr>
        <p:xfrm>
          <a:off x="457200" y="228600"/>
          <a:ext cx="8229600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971800"/>
                <a:gridCol w="2362200"/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S.no.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Variable 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P-value&gt;0.05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Significant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StockOptionLevel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TrainingTimesLastYear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WorkLifeBalance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MonthlyIncome_bkt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DailyRate_bkt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HourlyRate_bkt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MonthlyRate_bkt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NumCompaniesWorked_bkt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PercentSalaryHike_bkt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TotalWorkingYears_bkt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YearsAtCompany_bkt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YearsInCurrentRole_bkt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YearsSinceLastPromotion_bkt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YearsWithCurrManager_bkt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2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As some of the factors have turned out to be significant ones, hence Null hypothesis is rejected.(By chi-square test)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0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995</Words>
  <Application>Microsoft Office PowerPoint</Application>
  <PresentationFormat>On-screen Show (4:3)</PresentationFormat>
  <Paragraphs>250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Title Analysis of attrition data using various data analysis techniques</vt:lpstr>
      <vt:lpstr>DATA SUMMARY</vt:lpstr>
      <vt:lpstr>Exploratory data analysis</vt:lpstr>
      <vt:lpstr>Hypothesis</vt:lpstr>
      <vt:lpstr>Pre-processing of data</vt:lpstr>
      <vt:lpstr>Hypothesis validation</vt:lpstr>
      <vt:lpstr>Chi-square test results</vt:lpstr>
      <vt:lpstr>PowerPoint Presentation</vt:lpstr>
      <vt:lpstr>Result</vt:lpstr>
      <vt:lpstr>CART ANALYSIS</vt:lpstr>
      <vt:lpstr>Data Preprocessing</vt:lpstr>
      <vt:lpstr>Parameters taken in neural network</vt:lpstr>
      <vt:lpstr>Results_test_Set</vt:lpstr>
      <vt:lpstr>Analysis of data set using random Forest</vt:lpstr>
      <vt:lpstr>Initial run results and analysis </vt:lpstr>
      <vt:lpstr>Updating the model for better results </vt:lpstr>
      <vt:lpstr>Attempt to change variables for better 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build Classification Tree model using CHAID &amp; CART techniques</dc:title>
  <dc:creator>surabhi seth</dc:creator>
  <cp:lastModifiedBy>Surabhi Seth</cp:lastModifiedBy>
  <cp:revision>27</cp:revision>
  <dcterms:created xsi:type="dcterms:W3CDTF">2016-06-17T10:31:42Z</dcterms:created>
  <dcterms:modified xsi:type="dcterms:W3CDTF">2016-07-12T06:17:01Z</dcterms:modified>
</cp:coreProperties>
</file>