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hb1KWw3Y/9K5APU6YWmjkZdmSO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2" name="Shape 12"/>
        <p:cNvGrpSpPr/>
        <p:nvPr/>
      </p:nvGrpSpPr>
      <p:grpSpPr>
        <a:xfrm>
          <a:off x="0" y="0"/>
          <a:ext cx="0" cy="0"/>
          <a:chOff x="0" y="0"/>
          <a:chExt cx="0" cy="0"/>
        </a:xfrm>
      </p:grpSpPr>
      <p:pic>
        <p:nvPicPr>
          <p:cNvPr id="13" name="Google Shape;13;p12"/>
          <p:cNvPicPr preferRelativeResize="0"/>
          <p:nvPr/>
        </p:nvPicPr>
        <p:blipFill rotWithShape="1">
          <a:blip r:embed="rId2">
            <a:alphaModFix/>
          </a:blip>
          <a:srcRect b="3794" l="0" r="0" t="0"/>
          <a:stretch/>
        </p:blipFill>
        <p:spPr>
          <a:xfrm>
            <a:off x="0" y="260350"/>
            <a:ext cx="12192000" cy="6597650"/>
          </a:xfrm>
          <a:prstGeom prst="rect">
            <a:avLst/>
          </a:prstGeom>
          <a:noFill/>
          <a:ln>
            <a:noFill/>
          </a:ln>
        </p:spPr>
      </p:pic>
      <p:sp>
        <p:nvSpPr>
          <p:cNvPr id="14" name="Google Shape;14;p12"/>
          <p:cNvSpPr txBox="1"/>
          <p:nvPr>
            <p:ph type="ctrTitle"/>
          </p:nvPr>
        </p:nvSpPr>
        <p:spPr>
          <a:xfrm>
            <a:off x="624417" y="620713"/>
            <a:ext cx="10943167" cy="10826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 type="subTitle"/>
          </p:nvPr>
        </p:nvSpPr>
        <p:spPr>
          <a:xfrm>
            <a:off x="626533" y="1843088"/>
            <a:ext cx="10949517" cy="981075"/>
          </a:xfrm>
          <a:prstGeom prst="rect">
            <a:avLst/>
          </a:prstGeom>
          <a:noFill/>
          <a:ln>
            <a:noFill/>
          </a:ln>
        </p:spPr>
        <p:txBody>
          <a:bodyPr anchorCtr="0" anchor="t" bIns="45700" lIns="91425" spcFirstLastPara="1" rIns="91425" wrap="square" tIns="45700">
            <a:noAutofit/>
          </a:bodyPr>
          <a:lstStyle>
            <a:lvl1pPr lvl="0" algn="l">
              <a:spcBef>
                <a:spcPts val="640"/>
              </a:spcBef>
              <a:spcAft>
                <a:spcPts val="0"/>
              </a:spcAft>
              <a:buClr>
                <a:schemeClr val="dk1"/>
              </a:buClr>
              <a:buSzPts val="320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6" name="Google Shape;16;p1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21"/>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 type="body"/>
          </p:nvPr>
        </p:nvSpPr>
        <p:spPr>
          <a:xfrm rot="5400000">
            <a:off x="3619500" y="-1835150"/>
            <a:ext cx="4953000"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22"/>
          <p:cNvSpPr txBox="1"/>
          <p:nvPr>
            <p:ph type="title"/>
          </p:nvPr>
        </p:nvSpPr>
        <p:spPr>
          <a:xfrm rot="5400000">
            <a:off x="7242175" y="1787525"/>
            <a:ext cx="5937250"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 type="body"/>
          </p:nvPr>
        </p:nvSpPr>
        <p:spPr>
          <a:xfrm rot="5400000">
            <a:off x="1654175" y="-854075"/>
            <a:ext cx="5937250"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3"/>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1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15"/>
          <p:cNvSpPr txBox="1"/>
          <p:nvPr>
            <p:ph type="title"/>
          </p:nvPr>
        </p:nvSpPr>
        <p:spPr>
          <a:xfrm>
            <a:off x="831851" y="1709738"/>
            <a:ext cx="105156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 type="body"/>
          </p:nvPr>
        </p:nvSpPr>
        <p:spPr>
          <a:xfrm>
            <a:off x="831851"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sz="2400"/>
            </a:lvl1pPr>
            <a:lvl2pPr indent="-228600" lvl="1" marL="914400" algn="l">
              <a:spcBef>
                <a:spcPts val="400"/>
              </a:spcBef>
              <a:spcAft>
                <a:spcPts val="0"/>
              </a:spcAft>
              <a:buClr>
                <a:schemeClr val="dk1"/>
              </a:buClr>
              <a:buSzPts val="2000"/>
              <a:buFont typeface="Arial"/>
              <a:buNone/>
              <a:defRPr sz="2000"/>
            </a:lvl2pPr>
            <a:lvl3pPr indent="-228600" lvl="2" marL="1371600" algn="l">
              <a:spcBef>
                <a:spcPts val="360"/>
              </a:spcBef>
              <a:spcAft>
                <a:spcPts val="0"/>
              </a:spcAft>
              <a:buClr>
                <a:schemeClr val="dk1"/>
              </a:buClr>
              <a:buSzPts val="1800"/>
              <a:buFont typeface="Arial"/>
              <a:buNone/>
              <a:defRPr sz="1800"/>
            </a:lvl3pPr>
            <a:lvl4pPr indent="-228600" lvl="3" marL="1828800" algn="l">
              <a:spcBef>
                <a:spcPts val="320"/>
              </a:spcBef>
              <a:spcAft>
                <a:spcPts val="0"/>
              </a:spcAft>
              <a:buClr>
                <a:schemeClr val="dk1"/>
              </a:buClr>
              <a:buSzPts val="1600"/>
              <a:buFont typeface="Arial"/>
              <a:buNone/>
              <a:defRPr sz="1600"/>
            </a:lvl4pPr>
            <a:lvl5pPr indent="-228600" lvl="4" marL="2286000" algn="l">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32" name="Google Shape;32;p1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16"/>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 type="body"/>
          </p:nvPr>
        </p:nvSpPr>
        <p:spPr>
          <a:xfrm>
            <a:off x="609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6"/>
          <p:cNvSpPr txBox="1"/>
          <p:nvPr>
            <p:ph idx="2" type="body"/>
          </p:nvPr>
        </p:nvSpPr>
        <p:spPr>
          <a:xfrm>
            <a:off x="6197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17"/>
          <p:cNvSpPr txBox="1"/>
          <p:nvPr>
            <p:ph type="title"/>
          </p:nvPr>
        </p:nvSpPr>
        <p:spPr>
          <a:xfrm>
            <a:off x="840317" y="365125"/>
            <a:ext cx="10515600" cy="1325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 type="body"/>
          </p:nvPr>
        </p:nvSpPr>
        <p:spPr>
          <a:xfrm>
            <a:off x="840317" y="1681163"/>
            <a:ext cx="5158316"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7"/>
          <p:cNvSpPr txBox="1"/>
          <p:nvPr>
            <p:ph idx="2" type="body"/>
          </p:nvPr>
        </p:nvSpPr>
        <p:spPr>
          <a:xfrm>
            <a:off x="840317" y="2505075"/>
            <a:ext cx="5158316"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
          <p:cNvSpPr txBox="1"/>
          <p:nvPr>
            <p:ph idx="3" type="body"/>
          </p:nvPr>
        </p:nvSpPr>
        <p:spPr>
          <a:xfrm>
            <a:off x="6172200" y="1681163"/>
            <a:ext cx="518371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7"/>
          <p:cNvSpPr txBox="1"/>
          <p:nvPr>
            <p:ph idx="4" type="body"/>
          </p:nvPr>
        </p:nvSpPr>
        <p:spPr>
          <a:xfrm>
            <a:off x="6172200" y="2505075"/>
            <a:ext cx="518371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18"/>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19"/>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
          <p:cNvSpPr txBox="1"/>
          <p:nvPr>
            <p:ph idx="1" type="body"/>
          </p:nvPr>
        </p:nvSpPr>
        <p:spPr>
          <a:xfrm>
            <a:off x="5183717"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19"/>
          <p:cNvSpPr txBox="1"/>
          <p:nvPr>
            <p:ph idx="2"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1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20"/>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p:nvPr>
            <p:ph idx="2" type="pic"/>
          </p:nvPr>
        </p:nvSpPr>
        <p:spPr>
          <a:xfrm>
            <a:off x="5183717" y="987425"/>
            <a:ext cx="6172200" cy="4873625"/>
          </a:xfrm>
          <a:prstGeom prst="rect">
            <a:avLst/>
          </a:prstGeom>
          <a:noFill/>
          <a:ln>
            <a:noFill/>
          </a:ln>
        </p:spPr>
      </p:sp>
      <p:sp>
        <p:nvSpPr>
          <p:cNvPr id="66" name="Google Shape;66;p20"/>
          <p:cNvSpPr txBox="1"/>
          <p:nvPr>
            <p:ph idx="1"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2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1"/>
          <p:cNvPicPr preferRelativeResize="0"/>
          <p:nvPr/>
        </p:nvPicPr>
        <p:blipFill rotWithShape="1">
          <a:blip r:embed="rId1">
            <a:alphaModFix/>
          </a:blip>
          <a:srcRect b="0" l="0" r="0" t="0"/>
          <a:stretch/>
        </p:blipFill>
        <p:spPr>
          <a:xfrm>
            <a:off x="0" y="0"/>
            <a:ext cx="12192000" cy="6858000"/>
          </a:xfrm>
          <a:prstGeom prst="rect">
            <a:avLst/>
          </a:prstGeom>
          <a:noFill/>
          <a:ln>
            <a:noFill/>
          </a:ln>
        </p:spPr>
      </p:pic>
      <p:sp>
        <p:nvSpPr>
          <p:cNvPr id="7" name="Google Shape;7;p11"/>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8" name="Google Shape;8;p11"/>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 name="Google Shape;9;p1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Arial"/>
                <a:ea typeface="Arial"/>
                <a:cs typeface="Arial"/>
                <a:sym typeface="Arial"/>
              </a:defRPr>
            </a:lvl1pPr>
            <a:lvl2pPr indent="0" lvl="1" marL="0" marR="0" rtl="0" algn="r">
              <a:spcBef>
                <a:spcPts val="0"/>
              </a:spcBef>
              <a:buNone/>
              <a:defRPr b="0" i="0" sz="1400" u="none" cap="none" strike="noStrike">
                <a:solidFill>
                  <a:schemeClr val="dk1"/>
                </a:solidFill>
                <a:latin typeface="Arial"/>
                <a:ea typeface="Arial"/>
                <a:cs typeface="Arial"/>
                <a:sym typeface="Arial"/>
              </a:defRPr>
            </a:lvl2pPr>
            <a:lvl3pPr indent="0" lvl="2" marL="0" marR="0" rtl="0" algn="r">
              <a:spcBef>
                <a:spcPts val="0"/>
              </a:spcBef>
              <a:buNone/>
              <a:defRPr b="0" i="0" sz="1400" u="none" cap="none" strike="noStrike">
                <a:solidFill>
                  <a:schemeClr val="dk1"/>
                </a:solidFill>
                <a:latin typeface="Arial"/>
                <a:ea typeface="Arial"/>
                <a:cs typeface="Arial"/>
                <a:sym typeface="Arial"/>
              </a:defRPr>
            </a:lvl3pPr>
            <a:lvl4pPr indent="0" lvl="3" marL="0" marR="0" rtl="0" algn="r">
              <a:spcBef>
                <a:spcPts val="0"/>
              </a:spcBef>
              <a:buNone/>
              <a:defRPr b="0" i="0" sz="1400" u="none" cap="none" strike="noStrike">
                <a:solidFill>
                  <a:schemeClr val="dk1"/>
                </a:solidFill>
                <a:latin typeface="Arial"/>
                <a:ea typeface="Arial"/>
                <a:cs typeface="Arial"/>
                <a:sym typeface="Arial"/>
              </a:defRPr>
            </a:lvl4pPr>
            <a:lvl5pPr indent="0" lvl="4" marL="0" marR="0" rtl="0" algn="r">
              <a:spcBef>
                <a:spcPts val="0"/>
              </a:spcBef>
              <a:buNone/>
              <a:defRPr b="0" i="0" sz="1400" u="none" cap="none" strike="noStrike">
                <a:solidFill>
                  <a:schemeClr val="dk1"/>
                </a:solidFill>
                <a:latin typeface="Arial"/>
                <a:ea typeface="Arial"/>
                <a:cs typeface="Arial"/>
                <a:sym typeface="Arial"/>
              </a:defRPr>
            </a:lvl5pPr>
            <a:lvl6pPr indent="0" lvl="5" marL="0" marR="0" rtl="0" algn="r">
              <a:spcBef>
                <a:spcPts val="0"/>
              </a:spcBef>
              <a:buNone/>
              <a:defRPr b="0" i="0" sz="1400" u="none" cap="none" strike="noStrike">
                <a:solidFill>
                  <a:schemeClr val="dk1"/>
                </a:solidFill>
                <a:latin typeface="Arial"/>
                <a:ea typeface="Arial"/>
                <a:cs typeface="Arial"/>
                <a:sym typeface="Arial"/>
              </a:defRPr>
            </a:lvl6pPr>
            <a:lvl7pPr indent="0" lvl="6" marL="0" marR="0" rtl="0" algn="r">
              <a:spcBef>
                <a:spcPts val="0"/>
              </a:spcBef>
              <a:buNone/>
              <a:defRPr b="0" i="0" sz="1400" u="none" cap="none" strike="noStrike">
                <a:solidFill>
                  <a:schemeClr val="dk1"/>
                </a:solidFill>
                <a:latin typeface="Arial"/>
                <a:ea typeface="Arial"/>
                <a:cs typeface="Arial"/>
                <a:sym typeface="Arial"/>
              </a:defRPr>
            </a:lvl7pPr>
            <a:lvl8pPr indent="0" lvl="7" marL="0" marR="0" rtl="0" algn="r">
              <a:spcBef>
                <a:spcPts val="0"/>
              </a:spcBef>
              <a:buNone/>
              <a:defRPr b="0" i="0" sz="1400" u="none" cap="none" strike="noStrike">
                <a:solidFill>
                  <a:schemeClr val="dk1"/>
                </a:solidFill>
                <a:latin typeface="Arial"/>
                <a:ea typeface="Arial"/>
                <a:cs typeface="Arial"/>
                <a:sym typeface="Arial"/>
              </a:defRPr>
            </a:lvl8pPr>
            <a:lvl9pPr indent="0" lvl="8" marL="0" marR="0" rt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5.jpg"/><Relationship Id="rId5"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624205" y="78105"/>
            <a:ext cx="10942955" cy="29298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000">
                <a:solidFill>
                  <a:schemeClr val="dk1"/>
                </a:solidFill>
              </a:rPr>
              <a:t>Sentiment Analysis On Product Reviews</a:t>
            </a:r>
            <a:r>
              <a:rPr lang="en-US"/>
              <a:t>		</a:t>
            </a:r>
            <a:endParaRPr/>
          </a:p>
        </p:txBody>
      </p:sp>
      <p:sp>
        <p:nvSpPr>
          <p:cNvPr id="87" name="Google Shape;87;p1"/>
          <p:cNvSpPr txBox="1"/>
          <p:nvPr>
            <p:ph idx="1" type="subTitle"/>
          </p:nvPr>
        </p:nvSpPr>
        <p:spPr>
          <a:xfrm>
            <a:off x="3104515" y="4940300"/>
            <a:ext cx="8471535" cy="162941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lang="en-US" sz="2400"/>
              <a:t>J.Akhila			22071A6927</a:t>
            </a:r>
            <a:endParaRPr/>
          </a:p>
          <a:p>
            <a:pPr indent="0" lvl="0" marL="0" rtl="0" algn="l">
              <a:spcBef>
                <a:spcPts val="480"/>
              </a:spcBef>
              <a:spcAft>
                <a:spcPts val="0"/>
              </a:spcAft>
              <a:buClr>
                <a:schemeClr val="dk1"/>
              </a:buClr>
              <a:buSzPts val="2400"/>
              <a:buFont typeface="Arial"/>
              <a:buNone/>
            </a:pPr>
            <a:r>
              <a:rPr lang="en-US" sz="2400"/>
              <a:t>J.Ruchithanjani		22071A6930</a:t>
            </a:r>
            <a:endParaRPr/>
          </a:p>
          <a:p>
            <a:pPr indent="0" lvl="0" marL="0" rtl="0" algn="l">
              <a:spcBef>
                <a:spcPts val="480"/>
              </a:spcBef>
              <a:spcAft>
                <a:spcPts val="0"/>
              </a:spcAft>
              <a:buClr>
                <a:schemeClr val="dk1"/>
              </a:buClr>
              <a:buSzPts val="2400"/>
              <a:buFont typeface="Arial"/>
              <a:buNone/>
            </a:pPr>
            <a:r>
              <a:rPr lang="en-US" sz="2400"/>
              <a:t>K.Abhisree			22071A6936</a:t>
            </a:r>
            <a:endParaRPr/>
          </a:p>
          <a:p>
            <a:pPr indent="0" lvl="0" marL="0" rtl="0" algn="l">
              <a:spcBef>
                <a:spcPts val="480"/>
              </a:spcBef>
              <a:spcAft>
                <a:spcPts val="0"/>
              </a:spcAft>
              <a:buClr>
                <a:schemeClr val="dk1"/>
              </a:buClr>
              <a:buSzPts val="2400"/>
              <a:buFont typeface="Arial"/>
              <a:buNone/>
            </a:pPr>
            <a:r>
              <a:rPr lang="en-US" sz="2400"/>
              <a:t>M.Srinayani			22071A6940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idx="1" type="body"/>
          </p:nvPr>
        </p:nvSpPr>
        <p:spPr>
          <a:xfrm>
            <a:off x="609600" y="158115"/>
            <a:ext cx="10972800" cy="6699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8000"/>
              <a:buFont typeface="Arial"/>
              <a:buNone/>
            </a:pPr>
            <a:r>
              <a:t/>
            </a:r>
            <a:endParaRPr sz="8000">
              <a:latin typeface="Times New Roman"/>
              <a:ea typeface="Times New Roman"/>
              <a:cs typeface="Times New Roman"/>
              <a:sym typeface="Times New Roman"/>
            </a:endParaRPr>
          </a:p>
          <a:p>
            <a:pPr indent="0" lvl="0" marL="0" rtl="0" algn="l">
              <a:spcBef>
                <a:spcPts val="1600"/>
              </a:spcBef>
              <a:spcAft>
                <a:spcPts val="0"/>
              </a:spcAft>
              <a:buClr>
                <a:schemeClr val="dk1"/>
              </a:buClr>
              <a:buSzPts val="8000"/>
              <a:buFont typeface="Arial"/>
              <a:buNone/>
            </a:pPr>
            <a:r>
              <a:t/>
            </a:r>
            <a:endParaRPr sz="8000">
              <a:latin typeface="Times New Roman"/>
              <a:ea typeface="Times New Roman"/>
              <a:cs typeface="Times New Roman"/>
              <a:sym typeface="Times New Roman"/>
            </a:endParaRPr>
          </a:p>
          <a:p>
            <a:pPr indent="0" lvl="0" marL="0" rtl="0" algn="l">
              <a:spcBef>
                <a:spcPts val="1760"/>
              </a:spcBef>
              <a:spcAft>
                <a:spcPts val="0"/>
              </a:spcAft>
              <a:buClr>
                <a:schemeClr val="dk1"/>
              </a:buClr>
              <a:buSzPts val="8000"/>
              <a:buFont typeface="Times New Roman"/>
              <a:buNone/>
            </a:pPr>
            <a:r>
              <a:rPr lang="en-US" sz="8000">
                <a:latin typeface="Times New Roman"/>
                <a:ea typeface="Times New Roman"/>
                <a:cs typeface="Times New Roman"/>
                <a:sym typeface="Times New Roman"/>
              </a:rPr>
              <a:t>        </a:t>
            </a:r>
            <a:r>
              <a:rPr lang="en-US" sz="8800">
                <a:latin typeface="Times New Roman"/>
                <a:ea typeface="Times New Roman"/>
                <a:cs typeface="Times New Roman"/>
                <a:sym typeface="Times New Roman"/>
              </a:rPr>
              <a:t>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609600" y="190500"/>
            <a:ext cx="10972800" cy="122999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3200">
                <a:solidFill>
                  <a:schemeClr val="dk1"/>
                </a:solidFill>
              </a:rPr>
              <a:t>    ABSTRACT</a:t>
            </a:r>
            <a:endParaRPr/>
          </a:p>
        </p:txBody>
      </p:sp>
      <p:sp>
        <p:nvSpPr>
          <p:cNvPr id="93" name="Google Shape;93;p2"/>
          <p:cNvSpPr txBox="1"/>
          <p:nvPr>
            <p:ph idx="1" type="body"/>
          </p:nvPr>
        </p:nvSpPr>
        <p:spPr>
          <a:xfrm>
            <a:off x="967105" y="1600200"/>
            <a:ext cx="10615295" cy="452755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Customer reviews play a pivotal role in shaping business strategies and guiding consumer decisions in today’s digital marketplace. This project leverages sentiment analysis to extract valuable insights from Flipkart product reviews using natural language processing (NLP) and machine learning techniques. The dataset, comprising textual reviews and numerical ratings, undergoes preprocessing to remove noise, tokenize text, and eliminate stopwords, ensuring effective feature extraction. Key features are derived using TF-IDF vectorization, which captures the significance of terms within the context of the reviews, transforming them into numerical representations for analysis.</a:t>
            </a:r>
            <a:endParaRPr/>
          </a:p>
          <a:p>
            <a:pPr indent="0" lvl="0" marL="0" marR="0" rtl="0" algn="just">
              <a:spcBef>
                <a:spcPts val="36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A Decision Tree Classifier is trained to classify reviews into positive, neutral and negative sentiments, demonstrating high accuracy in predicting customer sentiment. Visual tools like word clouds provide an intuitive understanding of commonly used terms in positive, neutral and negative reviews, enhancing the model’s interpretability. The project also incorporates a real-time sentiment prediction system, enabling instant analysis of new reviews for practical applications in e-commerce, customer support, and feedback systems, thus offering a robust solution for understanding and improving customer satisfaction.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609600" y="662940"/>
            <a:ext cx="10972800" cy="9588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3200"/>
              <a:t>     Dataset Overview</a:t>
            </a:r>
            <a:endParaRPr/>
          </a:p>
        </p:txBody>
      </p:sp>
      <p:sp>
        <p:nvSpPr>
          <p:cNvPr id="99" name="Google Shape;99;p3"/>
          <p:cNvSpPr txBox="1"/>
          <p:nvPr>
            <p:ph idx="1" type="body"/>
          </p:nvPr>
        </p:nvSpPr>
        <p:spPr>
          <a:xfrm>
            <a:off x="609600" y="1621790"/>
            <a:ext cx="10972800" cy="45059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600"/>
              <a:buFont typeface="Noto Sans Symbols"/>
              <a:buChar char="▪"/>
            </a:pPr>
            <a:r>
              <a:rPr lang="en-US" sz="1600">
                <a:latin typeface="Times New Roman"/>
                <a:ea typeface="Times New Roman"/>
                <a:cs typeface="Times New Roman"/>
                <a:sym typeface="Times New Roman"/>
              </a:rPr>
              <a:t>The dataset used for this analysis contains 5,105 records and 2 columns:</a:t>
            </a:r>
            <a:endParaRPr/>
          </a:p>
          <a:p>
            <a:pPr indent="-342900" lvl="0" marL="342900" marR="0" rtl="0" algn="l">
              <a:spcBef>
                <a:spcPts val="320"/>
              </a:spcBef>
              <a:spcAft>
                <a:spcPts val="0"/>
              </a:spcAft>
              <a:buClr>
                <a:schemeClr val="dk1"/>
              </a:buClr>
              <a:buSzPts val="1600"/>
              <a:buFont typeface="Noto Sans Symbols"/>
              <a:buChar char="∙"/>
            </a:pPr>
            <a:r>
              <a:rPr lang="en-US" sz="1600">
                <a:latin typeface="Times New Roman"/>
                <a:ea typeface="Times New Roman"/>
                <a:cs typeface="Times New Roman"/>
                <a:sym typeface="Times New Roman"/>
              </a:rPr>
              <a:t>review: Contains customer reviews in text, providing feedback on various products.</a:t>
            </a:r>
            <a:endParaRPr/>
          </a:p>
          <a:p>
            <a:pPr indent="-342900" lvl="0" marL="342900" marR="0" rtl="0" algn="l">
              <a:spcBef>
                <a:spcPts val="320"/>
              </a:spcBef>
              <a:spcAft>
                <a:spcPts val="0"/>
              </a:spcAft>
              <a:buClr>
                <a:schemeClr val="dk1"/>
              </a:buClr>
              <a:buSzPts val="1600"/>
              <a:buFont typeface="Noto Sans Symbols"/>
              <a:buChar char="∙"/>
            </a:pPr>
            <a:r>
              <a:rPr lang="en-US" sz="1600">
                <a:latin typeface="Times New Roman"/>
                <a:ea typeface="Times New Roman"/>
                <a:cs typeface="Times New Roman"/>
                <a:sym typeface="Times New Roman"/>
              </a:rPr>
              <a:t>rating: Numerical ratings given by customers, ranging from 1 to 5.</a:t>
            </a:r>
            <a:endParaRPr/>
          </a:p>
          <a:p>
            <a:pPr indent="-342900" lvl="0" marL="342900" marR="0" rtl="0" algn="l">
              <a:spcBef>
                <a:spcPts val="320"/>
              </a:spcBef>
              <a:spcAft>
                <a:spcPts val="0"/>
              </a:spcAft>
              <a:buClr>
                <a:schemeClr val="dk1"/>
              </a:buClr>
              <a:buSzPts val="1600"/>
              <a:buFont typeface="Noto Sans Symbols"/>
              <a:buChar char="∙"/>
            </a:pPr>
            <a:r>
              <a:rPr lang="en-US" sz="1600">
                <a:latin typeface="Times New Roman"/>
                <a:ea typeface="Times New Roman"/>
                <a:cs typeface="Times New Roman"/>
                <a:sym typeface="Times New Roman"/>
              </a:rPr>
              <a:t>label: Sentiment labels assigned to each review:</a:t>
            </a:r>
            <a:endParaRPr/>
          </a:p>
          <a:p>
            <a:pPr indent="-285750" lvl="1" marL="742950" marR="0" rtl="0" algn="l">
              <a:spcBef>
                <a:spcPts val="320"/>
              </a:spcBef>
              <a:spcAft>
                <a:spcPts val="0"/>
              </a:spcAft>
              <a:buClr>
                <a:schemeClr val="dk1"/>
              </a:buClr>
              <a:buSzPts val="1600"/>
              <a:buFont typeface="Courier New"/>
              <a:buChar char="o"/>
            </a:pPr>
            <a:r>
              <a:rPr lang="en-US" sz="1600">
                <a:latin typeface="Times New Roman"/>
                <a:ea typeface="Times New Roman"/>
                <a:cs typeface="Times New Roman"/>
                <a:sym typeface="Times New Roman"/>
              </a:rPr>
              <a:t>1: Positive (rating = 5)</a:t>
            </a:r>
            <a:endParaRPr/>
          </a:p>
          <a:p>
            <a:pPr indent="-285750" lvl="1" marL="742950" marR="0" rtl="0" algn="l">
              <a:spcBef>
                <a:spcPts val="320"/>
              </a:spcBef>
              <a:spcAft>
                <a:spcPts val="0"/>
              </a:spcAft>
              <a:buClr>
                <a:schemeClr val="dk1"/>
              </a:buClr>
              <a:buSzPts val="1600"/>
              <a:buFont typeface="Courier New"/>
              <a:buChar char="o"/>
            </a:pPr>
            <a:r>
              <a:rPr lang="en-US" sz="1600">
                <a:latin typeface="Times New Roman"/>
                <a:ea typeface="Times New Roman"/>
                <a:cs typeface="Times New Roman"/>
                <a:sym typeface="Times New Roman"/>
              </a:rPr>
              <a:t>0: Neutral (rating = 4)</a:t>
            </a:r>
            <a:endParaRPr/>
          </a:p>
          <a:p>
            <a:pPr indent="-285750" lvl="1" marL="742950" marR="0" rtl="0" algn="l">
              <a:spcBef>
                <a:spcPts val="320"/>
              </a:spcBef>
              <a:spcAft>
                <a:spcPts val="0"/>
              </a:spcAft>
              <a:buClr>
                <a:schemeClr val="dk1"/>
              </a:buClr>
              <a:buSzPts val="1600"/>
              <a:buFont typeface="Courier New"/>
              <a:buChar char="o"/>
            </a:pPr>
            <a:r>
              <a:rPr lang="en-US" sz="1600">
                <a:latin typeface="Times New Roman"/>
                <a:ea typeface="Times New Roman"/>
                <a:cs typeface="Times New Roman"/>
                <a:sym typeface="Times New Roman"/>
              </a:rPr>
              <a:t>-1: Negative (rating ≤ 3)</a:t>
            </a:r>
            <a:endParaRPr/>
          </a:p>
          <a:p>
            <a:pPr indent="-164465" lvl="0" marL="164465" marR="0" rtl="0" algn="l">
              <a:spcBef>
                <a:spcPts val="320"/>
              </a:spcBef>
              <a:spcAft>
                <a:spcPts val="0"/>
              </a:spcAft>
              <a:buClr>
                <a:schemeClr val="dk1"/>
              </a:buClr>
              <a:buSzPts val="1600"/>
              <a:buFont typeface="Noto Sans Symbols"/>
              <a:buChar char="▪"/>
            </a:pPr>
            <a:r>
              <a:rPr lang="en-US" sz="1600">
                <a:latin typeface="Times New Roman"/>
                <a:ea typeface="Times New Roman"/>
                <a:cs typeface="Times New Roman"/>
                <a:sym typeface="Times New Roman"/>
              </a:rPr>
              <a:t>Summary of the Dataset:</a:t>
            </a:r>
            <a:endParaRPr/>
          </a:p>
          <a:p>
            <a:pPr indent="-342900" lvl="0" marL="342900" marR="0" rtl="0" algn="l">
              <a:spcBef>
                <a:spcPts val="320"/>
              </a:spcBef>
              <a:spcAft>
                <a:spcPts val="0"/>
              </a:spcAft>
              <a:buClr>
                <a:schemeClr val="dk1"/>
              </a:buClr>
              <a:buSzPts val="1600"/>
              <a:buFont typeface="Noto Sans Symbols"/>
              <a:buChar char="∙"/>
            </a:pPr>
            <a:r>
              <a:rPr lang="en-US" sz="1600">
                <a:latin typeface="Times New Roman"/>
                <a:ea typeface="Times New Roman"/>
                <a:cs typeface="Times New Roman"/>
                <a:sym typeface="Times New Roman"/>
              </a:rPr>
              <a:t>Shape: (5105, 3), indicating 5,105 rows and 2 columns.</a:t>
            </a:r>
            <a:endParaRPr/>
          </a:p>
          <a:p>
            <a:pPr indent="-342900" lvl="0" marL="342900" marR="0" rtl="0" algn="l">
              <a:spcBef>
                <a:spcPts val="320"/>
              </a:spcBef>
              <a:spcAft>
                <a:spcPts val="0"/>
              </a:spcAft>
              <a:buClr>
                <a:schemeClr val="dk1"/>
              </a:buClr>
              <a:buSzPts val="1600"/>
              <a:buFont typeface="Noto Sans Symbols"/>
              <a:buChar char="∙"/>
            </a:pPr>
            <a:r>
              <a:rPr lang="en-US" sz="1600">
                <a:latin typeface="Times New Roman"/>
                <a:ea typeface="Times New Roman"/>
                <a:cs typeface="Times New Roman"/>
                <a:sym typeface="Times New Roman"/>
              </a:rPr>
              <a:t>Missing Values: None in any of the columns.</a:t>
            </a:r>
            <a:endParaRPr/>
          </a:p>
          <a:p>
            <a:pPr indent="-342900" lvl="0" marL="342900" marR="0" rtl="0" algn="l">
              <a:spcBef>
                <a:spcPts val="320"/>
              </a:spcBef>
              <a:spcAft>
                <a:spcPts val="0"/>
              </a:spcAft>
              <a:buClr>
                <a:schemeClr val="dk1"/>
              </a:buClr>
              <a:buSzPts val="1600"/>
              <a:buFont typeface="Noto Sans Symbols"/>
              <a:buChar char="∙"/>
            </a:pPr>
            <a:r>
              <a:rPr lang="en-US" sz="1600">
                <a:latin typeface="Times New Roman"/>
                <a:ea typeface="Times New Roman"/>
                <a:cs typeface="Times New Roman"/>
                <a:sym typeface="Times New Roman"/>
              </a:rPr>
              <a:t>This balanced dataset provides a combination of textual and numerical data for multi-class sentiment analysis, making it well-suited for customer feedback classification.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3200">
                <a:latin typeface="Times New Roman"/>
                <a:ea typeface="Times New Roman"/>
                <a:cs typeface="Times New Roman"/>
                <a:sym typeface="Times New Roman"/>
              </a:rPr>
              <a:t>Data Engineering Concepts</a:t>
            </a:r>
            <a:endParaRPr/>
          </a:p>
        </p:txBody>
      </p:sp>
      <p:sp>
        <p:nvSpPr>
          <p:cNvPr id="105" name="Google Shape;105;p4"/>
          <p:cNvSpPr txBox="1"/>
          <p:nvPr>
            <p:ph idx="1" type="body"/>
          </p:nvPr>
        </p:nvSpPr>
        <p:spPr>
          <a:xfrm>
            <a:off x="609600" y="991870"/>
            <a:ext cx="10972800" cy="551243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Noto Sans Symbols"/>
              <a:buAutoNum type="arabicPeriod"/>
            </a:pPr>
            <a:r>
              <a:rPr b="1" lang="en-US" sz="1800">
                <a:latin typeface="Times New Roman"/>
                <a:ea typeface="Times New Roman"/>
                <a:cs typeface="Times New Roman"/>
                <a:sym typeface="Times New Roman"/>
              </a:rPr>
              <a:t>Data Loading and Exploration</a:t>
            </a:r>
            <a:endParaRPr/>
          </a:p>
          <a:p>
            <a:pPr indent="-228600" lvl="0" marL="342900" rtl="0" algn="l">
              <a:spcBef>
                <a:spcPts val="360"/>
              </a:spcBef>
              <a:spcAft>
                <a:spcPts val="0"/>
              </a:spcAft>
              <a:buClr>
                <a:schemeClr val="dk1"/>
              </a:buClr>
              <a:buSzPts val="1800"/>
              <a:buFont typeface="Noto Sans Symbols"/>
              <a:buNone/>
            </a:pPr>
            <a:r>
              <a:t/>
            </a:r>
            <a:endParaRPr b="1" sz="1800"/>
          </a:p>
          <a:p>
            <a:pPr indent="-285750" lvl="1" marL="742950" rtl="0" algn="l">
              <a:spcBef>
                <a:spcPts val="320"/>
              </a:spcBef>
              <a:spcAft>
                <a:spcPts val="0"/>
              </a:spcAft>
              <a:buClr>
                <a:schemeClr val="dk1"/>
              </a:buClr>
              <a:buSzPts val="1600"/>
              <a:buFont typeface="Arial"/>
              <a:buChar char="•"/>
            </a:pPr>
            <a:r>
              <a:rPr lang="en-US" sz="1600"/>
              <a:t>Loading CSV data using pandas.</a:t>
            </a:r>
            <a:endParaRPr/>
          </a:p>
          <a:p>
            <a:pPr indent="-285750" lvl="1" marL="742950" rtl="0" algn="l">
              <a:spcBef>
                <a:spcPts val="320"/>
              </a:spcBef>
              <a:spcAft>
                <a:spcPts val="0"/>
              </a:spcAft>
              <a:buClr>
                <a:schemeClr val="dk1"/>
              </a:buClr>
              <a:buSzPts val="1600"/>
              <a:buFont typeface="Arial"/>
              <a:buChar char="•"/>
            </a:pPr>
            <a:r>
              <a:rPr lang="en-US" sz="1600"/>
              <a:t>Initial exploration with head(), unique values, and distribution of ratings.</a:t>
            </a:r>
            <a:endParaRPr/>
          </a:p>
          <a:p>
            <a:pPr indent="-207962" lvl="1" marL="742950" rtl="0" algn="l">
              <a:spcBef>
                <a:spcPts val="245"/>
              </a:spcBef>
              <a:spcAft>
                <a:spcPts val="0"/>
              </a:spcAft>
              <a:buClr>
                <a:schemeClr val="dk1"/>
              </a:buClr>
              <a:buSzPts val="1225"/>
              <a:buFont typeface="Arial"/>
              <a:buNone/>
            </a:pPr>
            <a:r>
              <a:t/>
            </a:r>
            <a:endParaRPr sz="1225">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Font typeface="Noto Sans Symbols"/>
              <a:buAutoNum type="arabicPeriod"/>
            </a:pPr>
            <a:r>
              <a:rPr b="1" lang="en-US" sz="1800">
                <a:latin typeface="Times New Roman"/>
                <a:ea typeface="Times New Roman"/>
                <a:cs typeface="Times New Roman"/>
                <a:sym typeface="Times New Roman"/>
              </a:rPr>
              <a:t>Data Labeling</a:t>
            </a:r>
            <a:endParaRPr b="1" sz="1800">
              <a:latin typeface="Times New Roman"/>
              <a:ea typeface="Times New Roman"/>
              <a:cs typeface="Times New Roman"/>
              <a:sym typeface="Times New Roman"/>
            </a:endParaRPr>
          </a:p>
          <a:p>
            <a:pPr indent="0" lvl="0" marL="0" rtl="0" algn="l">
              <a:spcBef>
                <a:spcPts val="360"/>
              </a:spcBef>
              <a:spcAft>
                <a:spcPts val="0"/>
              </a:spcAft>
              <a:buClr>
                <a:schemeClr val="dk1"/>
              </a:buClr>
              <a:buSzPts val="1800"/>
              <a:buFont typeface="Arial"/>
              <a:buNone/>
            </a:pPr>
            <a:r>
              <a:t/>
            </a:r>
            <a:endParaRPr b="1" sz="18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Font typeface="Arial"/>
              <a:buChar char="•"/>
            </a:pPr>
            <a:r>
              <a:rPr lang="en-US" sz="1600">
                <a:latin typeface="Times New Roman"/>
                <a:ea typeface="Times New Roman"/>
                <a:cs typeface="Times New Roman"/>
                <a:sym typeface="Times New Roman"/>
              </a:rPr>
              <a:t>Creating binary sentiment labels (Positive: 1, Neutral :0, Negative: -1) based on ratings.</a:t>
            </a:r>
            <a:endParaRPr/>
          </a:p>
          <a:p>
            <a:pPr indent="-184150" lvl="1" marL="74295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3.   Text Preprocessing </a:t>
            </a:r>
            <a:endParaRPr/>
          </a:p>
          <a:p>
            <a:pPr indent="-228600" lvl="0" marL="342900" rtl="0" algn="l">
              <a:spcBef>
                <a:spcPts val="360"/>
              </a:spcBef>
              <a:spcAft>
                <a:spcPts val="0"/>
              </a:spcAft>
              <a:buClr>
                <a:schemeClr val="dk1"/>
              </a:buClr>
              <a:buSzPts val="1800"/>
              <a:buFont typeface="Noto Sans Symbols"/>
              <a:buNone/>
            </a:pPr>
            <a:r>
              <a:t/>
            </a:r>
            <a:endParaRPr sz="1800"/>
          </a:p>
          <a:p>
            <a:pPr indent="-285750" lvl="1" marL="742950" rtl="0" algn="l">
              <a:spcBef>
                <a:spcPts val="320"/>
              </a:spcBef>
              <a:spcAft>
                <a:spcPts val="0"/>
              </a:spcAft>
              <a:buClr>
                <a:schemeClr val="dk1"/>
              </a:buClr>
              <a:buSzPts val="1600"/>
              <a:buFont typeface="Arial"/>
              <a:buChar char="•"/>
            </a:pPr>
            <a:r>
              <a:rPr lang="en-US" sz="1600">
                <a:latin typeface="Times New Roman"/>
                <a:ea typeface="Times New Roman"/>
                <a:cs typeface="Times New Roman"/>
                <a:sym typeface="Times New Roman"/>
              </a:rPr>
              <a:t>Text cleaning (removing punctuation, converting to lowercase).</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Font typeface="Arial"/>
              <a:buChar char="•"/>
            </a:pPr>
            <a:r>
              <a:rPr lang="en-US" sz="1600">
                <a:latin typeface="Times New Roman"/>
                <a:ea typeface="Times New Roman"/>
                <a:cs typeface="Times New Roman"/>
                <a:sym typeface="Times New Roman"/>
              </a:rPr>
              <a:t>Tokenization and removal of stopwords using NLTK.</a:t>
            </a:r>
            <a:endParaRPr/>
          </a:p>
          <a:p>
            <a:pPr indent="-184150" lvl="1" marL="74295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4.   Feature Engineering</a:t>
            </a:r>
            <a:endParaRPr/>
          </a:p>
          <a:p>
            <a:pPr indent="-241300" lvl="0" marL="342900" rtl="0" algn="l">
              <a:spcBef>
                <a:spcPts val="320"/>
              </a:spcBef>
              <a:spcAft>
                <a:spcPts val="0"/>
              </a:spcAft>
              <a:buClr>
                <a:schemeClr val="dk1"/>
              </a:buClr>
              <a:buSzPts val="1600"/>
              <a:buFont typeface="Noto Sans Symbols"/>
              <a:buNone/>
            </a:pPr>
            <a:r>
              <a:t/>
            </a:r>
            <a:endParaRPr sz="1600"/>
          </a:p>
          <a:p>
            <a:pPr indent="-285750" lvl="1" marL="742950" rtl="0" algn="l">
              <a:spcBef>
                <a:spcPts val="320"/>
              </a:spcBef>
              <a:spcAft>
                <a:spcPts val="0"/>
              </a:spcAft>
              <a:buClr>
                <a:schemeClr val="dk1"/>
              </a:buClr>
              <a:buSzPts val="1600"/>
              <a:buFont typeface="Arial"/>
              <a:buChar char="•"/>
            </a:pPr>
            <a:r>
              <a:rPr lang="en-US" sz="1600">
                <a:latin typeface="Times New Roman"/>
                <a:ea typeface="Times New Roman"/>
                <a:cs typeface="Times New Roman"/>
                <a:sym typeface="Times New Roman"/>
              </a:rPr>
              <a:t>Converting text into numerical vectors using TF-IDF Vectorizer.</a:t>
            </a:r>
            <a:endParaRPr/>
          </a:p>
          <a:p>
            <a:pPr indent="-228600" lvl="0" marL="342900" rtl="0" algn="l">
              <a:spcBef>
                <a:spcPts val="360"/>
              </a:spcBef>
              <a:spcAft>
                <a:spcPts val="0"/>
              </a:spcAft>
              <a:buClr>
                <a:schemeClr val="dk1"/>
              </a:buClr>
              <a:buSzPts val="1800"/>
              <a:buFont typeface="Noto Sans Symbols"/>
              <a:buNone/>
            </a:pPr>
            <a:r>
              <a:t/>
            </a:r>
            <a:endParaRPr b="1" sz="18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idx="1" type="body"/>
          </p:nvPr>
        </p:nvSpPr>
        <p:spPr>
          <a:xfrm>
            <a:off x="609600" y="0"/>
            <a:ext cx="10972800" cy="6001385"/>
          </a:xfrm>
          <a:prstGeom prst="rect">
            <a:avLst/>
          </a:prstGeom>
          <a:noFill/>
          <a:ln>
            <a:noFill/>
          </a:ln>
        </p:spPr>
        <p:txBody>
          <a:bodyPr anchorCtr="0" anchor="t" bIns="45700" lIns="91425" spcFirstLastPara="1" rIns="91425" wrap="square" tIns="45700">
            <a:noAutofit/>
          </a:bodyPr>
          <a:lstStyle/>
          <a:p>
            <a:pPr indent="457200" lvl="0" marL="0" rtl="0" algn="l">
              <a:spcBef>
                <a:spcPts val="0"/>
              </a:spcBef>
              <a:spcAft>
                <a:spcPts val="0"/>
              </a:spcAft>
              <a:buClr>
                <a:schemeClr val="dk1"/>
              </a:buClr>
              <a:buSzPts val="1800"/>
              <a:buFont typeface="Arial"/>
              <a:buNone/>
            </a:pPr>
            <a:r>
              <a:t/>
            </a:r>
            <a:endParaRPr b="1" sz="1800">
              <a:latin typeface="Times New Roman"/>
              <a:ea typeface="Times New Roman"/>
              <a:cs typeface="Times New Roman"/>
              <a:sym typeface="Times New Roman"/>
            </a:endParaRPr>
          </a:p>
          <a:p>
            <a:pPr indent="457200" lvl="0" marL="0" rtl="0" algn="l">
              <a:spcBef>
                <a:spcPts val="360"/>
              </a:spcBef>
              <a:spcAft>
                <a:spcPts val="0"/>
              </a:spcAft>
              <a:buClr>
                <a:schemeClr val="dk1"/>
              </a:buClr>
              <a:buSzPts val="1800"/>
              <a:buFont typeface="Noto Sans Symbols"/>
              <a:buNone/>
            </a:pPr>
            <a:r>
              <a:rPr b="1" lang="en-US" sz="1800">
                <a:latin typeface="Times New Roman"/>
                <a:ea typeface="Times New Roman"/>
                <a:cs typeface="Times New Roman"/>
                <a:sym typeface="Times New Roman"/>
              </a:rPr>
              <a:t>5.   Data Visualization</a:t>
            </a:r>
            <a:endParaRPr/>
          </a:p>
          <a:p>
            <a:pPr indent="457200" lvl="0" marL="0" rtl="0" algn="l">
              <a:spcBef>
                <a:spcPts val="360"/>
              </a:spcBef>
              <a:spcAft>
                <a:spcPts val="0"/>
              </a:spcAft>
              <a:buClr>
                <a:schemeClr val="dk1"/>
              </a:buClr>
              <a:buSzPts val="1800"/>
              <a:buFont typeface="Noto Sans Symbols"/>
              <a:buNone/>
            </a:pPr>
            <a:r>
              <a:t/>
            </a:r>
            <a:endParaRPr b="1" sz="1800">
              <a:latin typeface="Times New Roman"/>
              <a:ea typeface="Times New Roman"/>
              <a:cs typeface="Times New Roman"/>
              <a:sym typeface="Times New Roman"/>
            </a:endParaRPr>
          </a:p>
          <a:p>
            <a:pPr indent="-228600" lvl="2" marL="1143000" rtl="0" algn="l">
              <a:spcBef>
                <a:spcPts val="320"/>
              </a:spcBef>
              <a:spcAft>
                <a:spcPts val="0"/>
              </a:spcAft>
              <a:buClr>
                <a:schemeClr val="dk1"/>
              </a:buClr>
              <a:buSzPts val="1600"/>
              <a:buFont typeface="Arial"/>
              <a:buChar char="•"/>
            </a:pPr>
            <a:r>
              <a:rPr lang="en-US" sz="1600">
                <a:latin typeface="Times New Roman"/>
                <a:ea typeface="Times New Roman"/>
                <a:cs typeface="Times New Roman"/>
                <a:sym typeface="Times New Roman"/>
              </a:rPr>
              <a:t>Visualizing rating distribution with Seaborn.</a:t>
            </a:r>
            <a:endParaRPr sz="1600">
              <a:latin typeface="Times New Roman"/>
              <a:ea typeface="Times New Roman"/>
              <a:cs typeface="Times New Roman"/>
              <a:sym typeface="Times New Roman"/>
            </a:endParaRPr>
          </a:p>
          <a:p>
            <a:pPr indent="-228600" lvl="2" marL="1143000" rtl="0" algn="l">
              <a:spcBef>
                <a:spcPts val="320"/>
              </a:spcBef>
              <a:spcAft>
                <a:spcPts val="0"/>
              </a:spcAft>
              <a:buClr>
                <a:schemeClr val="dk1"/>
              </a:buClr>
              <a:buSzPts val="1600"/>
              <a:buFont typeface="Arial"/>
              <a:buChar char="•"/>
            </a:pPr>
            <a:r>
              <a:rPr lang="en-US" sz="1600">
                <a:latin typeface="Times New Roman"/>
                <a:ea typeface="Times New Roman"/>
                <a:cs typeface="Times New Roman"/>
                <a:sym typeface="Times New Roman"/>
              </a:rPr>
              <a:t>Generating word clouds for positive, neutral, and negative reviews.</a:t>
            </a:r>
            <a:endParaRPr sz="1600">
              <a:latin typeface="Times New Roman"/>
              <a:ea typeface="Times New Roman"/>
              <a:cs typeface="Times New Roman"/>
              <a:sym typeface="Times New Roman"/>
            </a:endParaRPr>
          </a:p>
          <a:p>
            <a:pPr indent="457200" lvl="0" marL="0" rtl="0" algn="l">
              <a:spcBef>
                <a:spcPts val="360"/>
              </a:spcBef>
              <a:spcAft>
                <a:spcPts val="0"/>
              </a:spcAft>
              <a:buClr>
                <a:schemeClr val="dk1"/>
              </a:buClr>
              <a:buSzPts val="1800"/>
              <a:buFont typeface="Arial"/>
              <a:buNone/>
            </a:pPr>
            <a:r>
              <a:t/>
            </a:r>
            <a:endParaRPr b="1" sz="1800">
              <a:latin typeface="Times New Roman"/>
              <a:ea typeface="Times New Roman"/>
              <a:cs typeface="Times New Roman"/>
              <a:sym typeface="Times New Roman"/>
            </a:endParaRPr>
          </a:p>
          <a:p>
            <a:pPr indent="457200" lvl="0" marL="0" rtl="0" algn="l">
              <a:spcBef>
                <a:spcPts val="36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6. Data Splitting</a:t>
            </a:r>
            <a:endParaRPr/>
          </a:p>
          <a:p>
            <a:pPr indent="-228600" lvl="0" marL="342900" rtl="0" algn="l">
              <a:spcBef>
                <a:spcPts val="360"/>
              </a:spcBef>
              <a:spcAft>
                <a:spcPts val="0"/>
              </a:spcAft>
              <a:buClr>
                <a:schemeClr val="dk1"/>
              </a:buClr>
              <a:buSzPts val="1800"/>
              <a:buFont typeface="Arial"/>
              <a:buNone/>
            </a:pPr>
            <a:r>
              <a:t/>
            </a:r>
            <a:endParaRPr sz="1800"/>
          </a:p>
          <a:p>
            <a:pPr indent="-228600" lvl="2" marL="1143000" rtl="0" algn="l">
              <a:spcBef>
                <a:spcPts val="320"/>
              </a:spcBef>
              <a:spcAft>
                <a:spcPts val="0"/>
              </a:spcAft>
              <a:buClr>
                <a:schemeClr val="dk1"/>
              </a:buClr>
              <a:buSzPts val="1600"/>
              <a:buFont typeface="Arial"/>
              <a:buChar char="•"/>
            </a:pPr>
            <a:r>
              <a:rPr lang="en-US" sz="1600">
                <a:latin typeface="Times New Roman"/>
                <a:ea typeface="Times New Roman"/>
                <a:cs typeface="Times New Roman"/>
                <a:sym typeface="Times New Roman"/>
              </a:rPr>
              <a:t>Splitting data into training and test sets using train_test_split.</a:t>
            </a:r>
            <a:endParaRPr/>
          </a:p>
          <a:p>
            <a:pPr indent="-171450" lvl="1" marL="742950" rtl="0" algn="l">
              <a:spcBef>
                <a:spcPts val="360"/>
              </a:spcBef>
              <a:spcAft>
                <a:spcPts val="0"/>
              </a:spcAft>
              <a:buClr>
                <a:schemeClr val="dk1"/>
              </a:buClr>
              <a:buSzPts val="1800"/>
              <a:buFont typeface="Arial"/>
              <a:buNone/>
            </a:pPr>
            <a:r>
              <a:t/>
            </a:r>
            <a:endParaRPr b="1" sz="1800">
              <a:latin typeface="Times New Roman"/>
              <a:ea typeface="Times New Roman"/>
              <a:cs typeface="Times New Roman"/>
              <a:sym typeface="Times New Roman"/>
            </a:endParaRPr>
          </a:p>
          <a:p>
            <a:pPr indent="457200" lvl="0" marL="0" rtl="0" algn="l">
              <a:spcBef>
                <a:spcPts val="36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7.Model Training and Testing</a:t>
            </a:r>
            <a:endParaRPr/>
          </a:p>
          <a:p>
            <a:pPr indent="0" lvl="0" marL="0" rtl="0" algn="l">
              <a:spcBef>
                <a:spcPts val="360"/>
              </a:spcBef>
              <a:spcAft>
                <a:spcPts val="0"/>
              </a:spcAft>
              <a:buClr>
                <a:schemeClr val="dk1"/>
              </a:buClr>
              <a:buSzPts val="1800"/>
              <a:buFont typeface="Arial"/>
              <a:buNone/>
            </a:pPr>
            <a:r>
              <a:t/>
            </a:r>
            <a:endParaRPr b="1" sz="1800">
              <a:latin typeface="Times New Roman"/>
              <a:ea typeface="Times New Roman"/>
              <a:cs typeface="Times New Roman"/>
              <a:sym typeface="Times New Roman"/>
            </a:endParaRPr>
          </a:p>
          <a:p>
            <a:pPr indent="-228600" lvl="2" marL="1143000" rtl="0" algn="l">
              <a:spcBef>
                <a:spcPts val="320"/>
              </a:spcBef>
              <a:spcAft>
                <a:spcPts val="0"/>
              </a:spcAft>
              <a:buClr>
                <a:schemeClr val="dk1"/>
              </a:buClr>
              <a:buSzPts val="1600"/>
              <a:buFont typeface="Arial"/>
              <a:buChar char="•"/>
            </a:pPr>
            <a:r>
              <a:rPr lang="en-US" sz="1600">
                <a:latin typeface="Times New Roman"/>
                <a:ea typeface="Times New Roman"/>
                <a:cs typeface="Times New Roman"/>
                <a:sym typeface="Times New Roman"/>
              </a:rPr>
              <a:t>Training a Decision Tree Classifier.</a:t>
            </a:r>
            <a:endParaRPr/>
          </a:p>
          <a:p>
            <a:pPr indent="-228600" lvl="2" marL="1143000" rtl="0" algn="l">
              <a:spcBef>
                <a:spcPts val="320"/>
              </a:spcBef>
              <a:spcAft>
                <a:spcPts val="0"/>
              </a:spcAft>
              <a:buClr>
                <a:schemeClr val="dk1"/>
              </a:buClr>
              <a:buSzPts val="1600"/>
              <a:buFont typeface="Arial"/>
              <a:buChar char="•"/>
            </a:pPr>
            <a:r>
              <a:rPr lang="en-US" sz="1600">
                <a:latin typeface="Times New Roman"/>
                <a:ea typeface="Times New Roman"/>
                <a:cs typeface="Times New Roman"/>
                <a:sym typeface="Times New Roman"/>
              </a:rPr>
              <a:t>Evaluating model accuracy on the training set.</a:t>
            </a:r>
            <a:endParaRPr/>
          </a:p>
          <a:p>
            <a:pPr indent="-141605" lvl="2" marL="1143000" rtl="0" algn="l">
              <a:spcBef>
                <a:spcPts val="274"/>
              </a:spcBef>
              <a:spcAft>
                <a:spcPts val="0"/>
              </a:spcAft>
              <a:buClr>
                <a:schemeClr val="dk1"/>
              </a:buClr>
              <a:buSzPts val="1370"/>
              <a:buFont typeface="Arial"/>
              <a:buNone/>
            </a:pPr>
            <a:r>
              <a:t/>
            </a:r>
            <a:endParaRPr b="1" sz="1370">
              <a:latin typeface="Times New Roman"/>
              <a:ea typeface="Times New Roman"/>
              <a:cs typeface="Times New Roman"/>
              <a:sym typeface="Times New Roman"/>
            </a:endParaRPr>
          </a:p>
          <a:p>
            <a:pPr indent="0" lvl="1" marL="457200" rtl="0" algn="l">
              <a:spcBef>
                <a:spcPts val="360"/>
              </a:spcBef>
              <a:spcAft>
                <a:spcPts val="0"/>
              </a:spcAft>
              <a:buClr>
                <a:schemeClr val="dk1"/>
              </a:buClr>
              <a:buSzPts val="1800"/>
              <a:buFont typeface="Arial"/>
              <a:buNone/>
            </a:pPr>
            <a:r>
              <a:rPr b="1" lang="en-US" sz="1800">
                <a:latin typeface="Times New Roman"/>
                <a:ea typeface="Times New Roman"/>
                <a:cs typeface="Times New Roman"/>
                <a:sym typeface="Times New Roman"/>
              </a:rPr>
              <a:t>8.Deployment Preparation</a:t>
            </a:r>
            <a:endParaRPr/>
          </a:p>
          <a:p>
            <a:pPr indent="-184150" lvl="1" marL="74295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28600" lvl="2" marL="1143000" rtl="0" algn="l">
              <a:spcBef>
                <a:spcPts val="320"/>
              </a:spcBef>
              <a:spcAft>
                <a:spcPts val="0"/>
              </a:spcAft>
              <a:buClr>
                <a:schemeClr val="dk1"/>
              </a:buClr>
              <a:buSzPts val="1600"/>
              <a:buFont typeface="Arial"/>
              <a:buChar char="•"/>
            </a:pPr>
            <a:r>
              <a:rPr lang="en-US" sz="1600">
                <a:latin typeface="Times New Roman"/>
                <a:ea typeface="Times New Roman"/>
                <a:cs typeface="Times New Roman"/>
                <a:sym typeface="Times New Roman"/>
              </a:rPr>
              <a:t>Creating a preprocessing pipeline for new review predictions.</a:t>
            </a:r>
            <a:endParaRPr/>
          </a:p>
          <a:p>
            <a:pPr indent="-228600" lvl="2" marL="1143000" rtl="0" algn="l">
              <a:spcBef>
                <a:spcPts val="320"/>
              </a:spcBef>
              <a:spcAft>
                <a:spcPts val="0"/>
              </a:spcAft>
              <a:buClr>
                <a:schemeClr val="dk1"/>
              </a:buClr>
              <a:buSzPts val="1600"/>
              <a:buFont typeface="Arial"/>
              <a:buChar char="•"/>
            </a:pPr>
            <a:r>
              <a:rPr lang="en-US" sz="1600">
                <a:latin typeface="Times New Roman"/>
                <a:ea typeface="Times New Roman"/>
                <a:cs typeface="Times New Roman"/>
                <a:sym typeface="Times New Roman"/>
              </a:rPr>
              <a:t>Using the trained model and TF-IDF for real-time predictions.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890905" y="190500"/>
            <a:ext cx="10691495" cy="58293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3200">
                <a:solidFill>
                  <a:schemeClr val="dk1"/>
                </a:solidFill>
                <a:latin typeface="Times New Roman"/>
                <a:ea typeface="Times New Roman"/>
                <a:cs typeface="Times New Roman"/>
                <a:sym typeface="Times New Roman"/>
              </a:rPr>
              <a:t>Code Explanation</a:t>
            </a:r>
            <a:endParaRPr/>
          </a:p>
        </p:txBody>
      </p:sp>
      <p:sp>
        <p:nvSpPr>
          <p:cNvPr id="116" name="Google Shape;116;p6"/>
          <p:cNvSpPr txBox="1"/>
          <p:nvPr>
            <p:ph idx="1" type="body"/>
          </p:nvPr>
        </p:nvSpPr>
        <p:spPr>
          <a:xfrm>
            <a:off x="457200" y="979714"/>
            <a:ext cx="11125199" cy="5421086"/>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Clr>
                <a:schemeClr val="dk1"/>
              </a:buClr>
              <a:buSzPts val="1800"/>
              <a:buFont typeface="Times New Roman"/>
              <a:buAutoNum type="arabicPeriod"/>
            </a:pPr>
            <a:r>
              <a:rPr b="1" lang="en-US" sz="1800">
                <a:latin typeface="Times New Roman"/>
                <a:ea typeface="Times New Roman"/>
                <a:cs typeface="Times New Roman"/>
                <a:sym typeface="Times New Roman"/>
              </a:rPr>
              <a:t>Data Loading</a:t>
            </a:r>
            <a:endParaRPr sz="1600">
              <a:latin typeface="Times New Roman"/>
              <a:ea typeface="Times New Roman"/>
              <a:cs typeface="Times New Roman"/>
              <a:sym typeface="Times New Roman"/>
            </a:endParaRPr>
          </a:p>
          <a:p>
            <a:pPr indent="-228600" lvl="2" marL="1143000" rtl="0" algn="l">
              <a:spcBef>
                <a:spcPts val="320"/>
              </a:spcBef>
              <a:spcAft>
                <a:spcPts val="0"/>
              </a:spcAft>
              <a:buClr>
                <a:schemeClr val="dk1"/>
              </a:buClr>
              <a:buSzPts val="1600"/>
              <a:buFont typeface="Arial"/>
              <a:buChar char="•"/>
            </a:pPr>
            <a:r>
              <a:rPr lang="en-US" sz="1600">
                <a:latin typeface="Times New Roman"/>
                <a:ea typeface="Times New Roman"/>
                <a:cs typeface="Times New Roman"/>
                <a:sym typeface="Times New Roman"/>
              </a:rPr>
              <a:t>Imported Flipkart review data using pandas.</a:t>
            </a:r>
            <a:endParaRPr/>
          </a:p>
          <a:p>
            <a:pPr indent="-171450" lvl="1" marL="742950" rtl="0" algn="l">
              <a:spcBef>
                <a:spcPts val="360"/>
              </a:spcBef>
              <a:spcAft>
                <a:spcPts val="0"/>
              </a:spcAft>
              <a:buClr>
                <a:schemeClr val="dk1"/>
              </a:buClr>
              <a:buSzPts val="1800"/>
              <a:buFont typeface="Arial"/>
              <a:buNone/>
            </a:pPr>
            <a:r>
              <a:t/>
            </a:r>
            <a:endParaRPr b="1" sz="1800">
              <a:latin typeface="Times New Roman"/>
              <a:ea typeface="Times New Roman"/>
              <a:cs typeface="Times New Roman"/>
              <a:sym typeface="Times New Roman"/>
            </a:endParaRPr>
          </a:p>
          <a:p>
            <a:pPr indent="0" lvl="1" marL="457200" rtl="0" algn="l">
              <a:spcBef>
                <a:spcPts val="360"/>
              </a:spcBef>
              <a:spcAft>
                <a:spcPts val="0"/>
              </a:spcAft>
              <a:buClr>
                <a:schemeClr val="dk1"/>
              </a:buClr>
              <a:buSzPts val="1800"/>
              <a:buFont typeface="Arial"/>
              <a:buNone/>
            </a:pPr>
            <a:r>
              <a:rPr b="1" lang="en-US" sz="1800">
                <a:latin typeface="Times New Roman"/>
                <a:ea typeface="Times New Roman"/>
                <a:cs typeface="Times New Roman"/>
                <a:sym typeface="Times New Roman"/>
              </a:rPr>
              <a:t>2. Data Exploration</a:t>
            </a:r>
            <a:endParaRPr sz="1600">
              <a:latin typeface="Times New Roman"/>
              <a:ea typeface="Times New Roman"/>
              <a:cs typeface="Times New Roman"/>
              <a:sym typeface="Times New Roman"/>
            </a:endParaRPr>
          </a:p>
          <a:p>
            <a:pPr indent="-228600" lvl="2" marL="1143000" rtl="0" algn="l">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Examined ratings and visualized their</a:t>
            </a:r>
            <a:endParaRPr/>
          </a:p>
          <a:p>
            <a:pPr indent="0" lvl="2" marL="914400" rtl="0" algn="l">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 distribution using Seaborn.</a:t>
            </a:r>
            <a:endParaRPr/>
          </a:p>
          <a:p>
            <a:pPr indent="0" lvl="2" marL="9144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0" lvl="1" marL="457200" rtl="0" algn="l">
              <a:spcBef>
                <a:spcPts val="36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3. Label Creation</a:t>
            </a:r>
            <a:endParaRPr sz="1600">
              <a:latin typeface="Times New Roman"/>
              <a:ea typeface="Times New Roman"/>
              <a:cs typeface="Times New Roman"/>
              <a:sym typeface="Times New Roman"/>
            </a:endParaRPr>
          </a:p>
          <a:p>
            <a:pPr indent="457200" lvl="1" marL="457200" rtl="0" algn="l">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Created a binary label column:</a:t>
            </a:r>
            <a:endParaRPr/>
          </a:p>
          <a:p>
            <a:pPr indent="-228600" lvl="2" marL="1143000" rtl="0" algn="l">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1 for positive reviews (rating = 5).</a:t>
            </a:r>
            <a:endParaRPr/>
          </a:p>
          <a:p>
            <a:pPr indent="-228600" lvl="2" marL="1143000" rtl="0" algn="l">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0 for neutral reviews(rating = 4)</a:t>
            </a:r>
            <a:endParaRPr/>
          </a:p>
          <a:p>
            <a:pPr indent="-228600" lvl="2" marL="1143000" rtl="0" algn="l">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-1 for negative reviews (rating &lt; 4).</a:t>
            </a:r>
            <a:endParaRPr/>
          </a:p>
          <a:p>
            <a:pPr indent="0" lvl="1" marL="457200" rtl="0" algn="l">
              <a:spcBef>
                <a:spcPts val="315"/>
              </a:spcBef>
              <a:spcAft>
                <a:spcPts val="0"/>
              </a:spcAft>
              <a:buClr>
                <a:schemeClr val="dk1"/>
              </a:buClr>
              <a:buSzPts val="1575"/>
              <a:buFont typeface="Times New Roman"/>
              <a:buNone/>
            </a:pPr>
            <a:r>
              <a:rPr b="1" lang="en-US" sz="1575">
                <a:latin typeface="Times New Roman"/>
                <a:ea typeface="Times New Roman"/>
                <a:cs typeface="Times New Roman"/>
                <a:sym typeface="Times New Roman"/>
              </a:rPr>
              <a:t>4. Text Preprocessing</a:t>
            </a:r>
            <a:endParaRPr sz="1600">
              <a:latin typeface="Times New Roman"/>
              <a:ea typeface="Times New Roman"/>
              <a:cs typeface="Times New Roman"/>
              <a:sym typeface="Times New Roman"/>
            </a:endParaRPr>
          </a:p>
          <a:p>
            <a:pPr indent="457200" lvl="1" marL="457200" rtl="0" algn="l">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Cleaned reviews by:</a:t>
            </a:r>
            <a:endParaRPr/>
          </a:p>
          <a:p>
            <a:pPr indent="-228600" lvl="2" marL="1143000" rtl="0" algn="l">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Removing punctuation.</a:t>
            </a:r>
            <a:endParaRPr/>
          </a:p>
          <a:p>
            <a:pPr indent="-228600" lvl="2" marL="1143000" rtl="0" algn="l">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Lowercasing text.</a:t>
            </a:r>
            <a:endParaRPr/>
          </a:p>
          <a:p>
            <a:pPr indent="-228600" lvl="2" marL="1143000" rtl="0" algn="l">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Removing stopwords using NLTK.</a:t>
            </a:r>
            <a:endParaRPr/>
          </a:p>
        </p:txBody>
      </p:sp>
      <p:pic>
        <p:nvPicPr>
          <p:cNvPr id="117" name="Google Shape;117;p6"/>
          <p:cNvPicPr preferRelativeResize="0"/>
          <p:nvPr/>
        </p:nvPicPr>
        <p:blipFill rotWithShape="1">
          <a:blip r:embed="rId3">
            <a:alphaModFix/>
          </a:blip>
          <a:srcRect b="0" l="0" r="0" t="0"/>
          <a:stretch/>
        </p:blipFill>
        <p:spPr>
          <a:xfrm>
            <a:off x="5010539" y="2024161"/>
            <a:ext cx="5495730" cy="157745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idx="1" type="body"/>
          </p:nvPr>
        </p:nvSpPr>
        <p:spPr>
          <a:xfrm>
            <a:off x="609600" y="652780"/>
            <a:ext cx="10972800" cy="5746115"/>
          </a:xfrm>
          <a:prstGeom prst="rect">
            <a:avLst/>
          </a:prstGeom>
          <a:noFill/>
          <a:ln>
            <a:noFill/>
          </a:ln>
        </p:spPr>
        <p:txBody>
          <a:bodyPr anchorCtr="0" anchor="t" bIns="45700" lIns="91425" spcFirstLastPara="1" rIns="91425" wrap="square" tIns="45700">
            <a:noAutofit/>
          </a:bodyPr>
          <a:lstStyle/>
          <a:p>
            <a:pPr indent="0" lvl="1" marL="457200" rtl="0" algn="l">
              <a:spcBef>
                <a:spcPts val="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5.Word Clouds</a:t>
            </a:r>
            <a:endParaRPr/>
          </a:p>
          <a:p>
            <a:pPr indent="0" lvl="1" marL="4572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228600" lvl="2" marL="1143000" rtl="0" algn="l">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Generated word clouds for visual insights into positive, neutral and negative reviews.</a:t>
            </a:r>
            <a:endParaRPr/>
          </a:p>
          <a:p>
            <a:pPr indent="0" lvl="2" marL="9144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127000" lvl="2" marL="11430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127000" lvl="2" marL="11430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127000" lvl="2" marL="11430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127000" lvl="2" marL="11430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127000" lvl="2" marL="11430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0" lvl="2" marL="9144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0" lvl="2" marL="914400" rtl="0" algn="l">
              <a:spcBef>
                <a:spcPts val="32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	   Negative                                                       Positive                                                    Neutral</a:t>
            </a:r>
            <a:endParaRPr/>
          </a:p>
          <a:p>
            <a:pPr indent="0" lvl="1" marL="457200" rtl="0" algn="l">
              <a:spcBef>
                <a:spcPts val="36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6.TF-IDF Vectorization</a:t>
            </a:r>
            <a:endParaRPr/>
          </a:p>
          <a:p>
            <a:pPr indent="0" lvl="1" marL="4572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228600" lvl="2" marL="1143000" rtl="0" algn="l">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Converted reviews into numerical features using TF-IDF for machine learning.</a:t>
            </a:r>
            <a:endParaRPr/>
          </a:p>
          <a:p>
            <a:pPr indent="-127000" lvl="2" marL="11430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a:p>
            <a:pPr indent="0" lvl="1" marL="457200" rtl="0" algn="l">
              <a:spcBef>
                <a:spcPts val="350"/>
              </a:spcBef>
              <a:spcAft>
                <a:spcPts val="0"/>
              </a:spcAft>
              <a:buClr>
                <a:schemeClr val="dk1"/>
              </a:buClr>
              <a:buSzPts val="1750"/>
              <a:buFont typeface="Times New Roman"/>
              <a:buNone/>
            </a:pPr>
            <a:r>
              <a:rPr b="1" lang="en-US" sz="1750">
                <a:latin typeface="Times New Roman"/>
                <a:ea typeface="Times New Roman"/>
                <a:cs typeface="Times New Roman"/>
                <a:sym typeface="Times New Roman"/>
              </a:rPr>
              <a:t>7.Model Training</a:t>
            </a:r>
            <a:endParaRPr sz="1600">
              <a:latin typeface="Times New Roman"/>
              <a:ea typeface="Times New Roman"/>
              <a:cs typeface="Times New Roman"/>
              <a:sym typeface="Times New Roman"/>
            </a:endParaRPr>
          </a:p>
          <a:p>
            <a:pPr indent="-228600" lvl="2" marL="1143000" rtl="0" algn="l">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Split data into training and testing sets.</a:t>
            </a:r>
            <a:endParaRPr/>
          </a:p>
          <a:p>
            <a:pPr indent="-228600" lvl="2" marL="1143000" rtl="0" algn="l">
              <a:spcBef>
                <a:spcPts val="32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Trained a Decision Tree Classifier on the processed data.</a:t>
            </a:r>
            <a:endParaRPr/>
          </a:p>
          <a:p>
            <a:pPr indent="-127000" lvl="2" marL="1143000" rtl="0" algn="l">
              <a:spcBef>
                <a:spcPts val="320"/>
              </a:spcBef>
              <a:spcAft>
                <a:spcPts val="0"/>
              </a:spcAft>
              <a:buClr>
                <a:schemeClr val="dk1"/>
              </a:buClr>
              <a:buSzPts val="1600"/>
              <a:buFont typeface="Arial"/>
              <a:buNone/>
            </a:pPr>
            <a:r>
              <a:t/>
            </a:r>
            <a:endParaRPr sz="1600">
              <a:latin typeface="Times New Roman"/>
              <a:ea typeface="Times New Roman"/>
              <a:cs typeface="Times New Roman"/>
              <a:sym typeface="Times New Roman"/>
            </a:endParaRPr>
          </a:p>
        </p:txBody>
      </p:sp>
      <p:pic>
        <p:nvPicPr>
          <p:cNvPr id="123" name="Google Shape;123;p7"/>
          <p:cNvPicPr preferRelativeResize="0"/>
          <p:nvPr/>
        </p:nvPicPr>
        <p:blipFill rotWithShape="1">
          <a:blip r:embed="rId3">
            <a:alphaModFix/>
          </a:blip>
          <a:srcRect b="0" l="0" r="0" t="0"/>
          <a:stretch/>
        </p:blipFill>
        <p:spPr>
          <a:xfrm>
            <a:off x="4915275" y="1867908"/>
            <a:ext cx="3348950" cy="1682324"/>
          </a:xfrm>
          <a:prstGeom prst="rect">
            <a:avLst/>
          </a:prstGeom>
          <a:noFill/>
          <a:ln>
            <a:noFill/>
          </a:ln>
        </p:spPr>
      </p:pic>
      <p:pic>
        <p:nvPicPr>
          <p:cNvPr id="124" name="Google Shape;124;p7"/>
          <p:cNvPicPr preferRelativeResize="0"/>
          <p:nvPr/>
        </p:nvPicPr>
        <p:blipFill rotWithShape="1">
          <a:blip r:embed="rId4">
            <a:alphaModFix/>
          </a:blip>
          <a:srcRect b="0" l="0" r="0" t="0"/>
          <a:stretch/>
        </p:blipFill>
        <p:spPr>
          <a:xfrm>
            <a:off x="1436914" y="1867908"/>
            <a:ext cx="3339010" cy="1685157"/>
          </a:xfrm>
          <a:prstGeom prst="rect">
            <a:avLst/>
          </a:prstGeom>
          <a:noFill/>
          <a:ln>
            <a:noFill/>
          </a:ln>
        </p:spPr>
      </p:pic>
      <p:pic>
        <p:nvPicPr>
          <p:cNvPr id="125" name="Google Shape;125;p7"/>
          <p:cNvPicPr preferRelativeResize="0"/>
          <p:nvPr/>
        </p:nvPicPr>
        <p:blipFill rotWithShape="1">
          <a:blip r:embed="rId5">
            <a:alphaModFix/>
          </a:blip>
          <a:srcRect b="0" l="0" r="0" t="0"/>
          <a:stretch/>
        </p:blipFill>
        <p:spPr>
          <a:xfrm>
            <a:off x="8403576" y="1867908"/>
            <a:ext cx="3338565" cy="1682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nvSpPr>
        <p:spPr>
          <a:xfrm>
            <a:off x="811763" y="830424"/>
            <a:ext cx="7330853" cy="1438855"/>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Clr>
                <a:schemeClr val="dk1"/>
              </a:buClr>
              <a:buSzPts val="1750"/>
              <a:buFont typeface="Times New Roman"/>
              <a:buNone/>
            </a:pPr>
            <a:r>
              <a:rPr b="1" i="0" lang="en-US" sz="1750" u="none" cap="none" strike="noStrike">
                <a:solidFill>
                  <a:schemeClr val="dk1"/>
                </a:solidFill>
                <a:latin typeface="Times New Roman"/>
                <a:ea typeface="Times New Roman"/>
                <a:cs typeface="Times New Roman"/>
                <a:sym typeface="Times New Roman"/>
              </a:rPr>
              <a:t>8.Prediction and Accuracy</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2" marL="914400" marR="0" rtl="0" algn="l">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Evaluated model accuracy on the training data.</a:t>
            </a:r>
            <a:endParaRPr/>
          </a:p>
          <a:p>
            <a:pPr indent="0" lvl="2" marL="914400" marR="0" rtl="0" algn="l">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Predicted sentiments for new reviews with preprocessing and vectorization.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31" name="Google Shape;131;p8"/>
          <p:cNvPicPr preferRelativeResize="0"/>
          <p:nvPr/>
        </p:nvPicPr>
        <p:blipFill rotWithShape="1">
          <a:blip r:embed="rId3">
            <a:alphaModFix/>
          </a:blip>
          <a:srcRect b="0" l="0" r="0" t="0"/>
          <a:stretch/>
        </p:blipFill>
        <p:spPr>
          <a:xfrm>
            <a:off x="2386470" y="2123690"/>
            <a:ext cx="5074325" cy="39038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609600" y="190500"/>
            <a:ext cx="10972800" cy="128968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r>
              <a:rPr b="1" lang="en-US">
                <a:latin typeface="Times New Roman"/>
                <a:ea typeface="Times New Roman"/>
                <a:cs typeface="Times New Roman"/>
                <a:sym typeface="Times New Roman"/>
              </a:rPr>
              <a:t>Conclusion</a:t>
            </a:r>
            <a:endParaRPr/>
          </a:p>
        </p:txBody>
      </p:sp>
      <p:sp>
        <p:nvSpPr>
          <p:cNvPr id="137" name="Google Shape;137;p9"/>
          <p:cNvSpPr txBox="1"/>
          <p:nvPr>
            <p:ph idx="1" type="body"/>
          </p:nvPr>
        </p:nvSpPr>
        <p:spPr>
          <a:xfrm>
            <a:off x="419878" y="1480185"/>
            <a:ext cx="11162522" cy="46475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The sentiment analysis of Flipkart reviews using a Decision Tree classifier demonstrated the ability to classify customer feedback as either positive, neutral or negative based on review ratings. Data preprocessing, including punctuation removal, lowercase conversion, and stopword elimination, enhanced the text quality for analysis. Word clouds visually showcased the most frequent terms in positive, neutral and negative reviews, revealing key customer sentiments. The TF-IDF vectorizer transformed text into numerical features, allowing the model to learn sentiment patterns effectively. The Decision Tree classifier achieved good accuracy on the training data, but further validation with unseen data is necessary for generalization. A custom function was developed to predict the sentiment of new reviews, demonstrating the model's real-world applicability. For future improvements, exploring advanced algorithms, cross-validation, and contextual embeddings like BERT could enhance the model's performance and accuracy.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2024-11-25T10:05:38Z</dcterms:created>
  <dc:creator>Abhi Sree Kondu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7CB8640833764F88B5B2F2EF0433A4DC_11</vt:lpwstr>
  </property>
  <property fmtid="{D5CDD505-2E9C-101B-9397-08002B2CF9AE}" pid="3" name="KSOProductBuildVer">
    <vt:lpwstr>1033-12.2.0.18283</vt:lpwstr>
  </property>
</Properties>
</file>