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5" r:id="rId3"/>
    <p:sldId id="284" r:id="rId4"/>
    <p:sldId id="290" r:id="rId5"/>
    <p:sldId id="266" r:id="rId6"/>
    <p:sldId id="274" r:id="rId7"/>
    <p:sldId id="277" r:id="rId8"/>
    <p:sldId id="286" r:id="rId9"/>
    <p:sldId id="287" r:id="rId10"/>
    <p:sldId id="288" r:id="rId11"/>
    <p:sldId id="263" r:id="rId12"/>
    <p:sldId id="281" r:id="rId13"/>
    <p:sldId id="280" r:id="rId14"/>
    <p:sldId id="293" r:id="rId15"/>
    <p:sldId id="294" r:id="rId16"/>
    <p:sldId id="295"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4660"/>
  </p:normalViewPr>
  <p:slideViewPr>
    <p:cSldViewPr snapToGrid="0" showGuides="1">
      <p:cViewPr varScale="1">
        <p:scale>
          <a:sx n="82" d="100"/>
          <a:sy n="82" d="100"/>
        </p:scale>
        <p:origin x="8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 Sree Kondu" userId="58c79f4b47becba6" providerId="LiveId" clId="{751F60F1-719C-4162-89FE-3B4D7C6D55DC}"/>
    <pc:docChg chg="modSld">
      <pc:chgData name="Abhi Sree Kondu" userId="58c79f4b47becba6" providerId="LiveId" clId="{751F60F1-719C-4162-89FE-3B4D7C6D55DC}" dt="2025-05-23T05:36:35.459" v="15" actId="20577"/>
      <pc:docMkLst>
        <pc:docMk/>
      </pc:docMkLst>
      <pc:sldChg chg="modSp mod">
        <pc:chgData name="Abhi Sree Kondu" userId="58c79f4b47becba6" providerId="LiveId" clId="{751F60F1-719C-4162-89FE-3B4D7C6D55DC}" dt="2025-05-23T05:36:35.459" v="15" actId="20577"/>
        <pc:sldMkLst>
          <pc:docMk/>
          <pc:sldMk cId="2085291977" sldId="280"/>
        </pc:sldMkLst>
        <pc:spChg chg="mod">
          <ac:chgData name="Abhi Sree Kondu" userId="58c79f4b47becba6" providerId="LiveId" clId="{751F60F1-719C-4162-89FE-3B4D7C6D55DC}" dt="2025-05-23T05:36:35.459" v="15" actId="20577"/>
          <ac:spMkLst>
            <pc:docMk/>
            <pc:sldMk cId="2085291977" sldId="280"/>
            <ac:spMk id="2" creationId="{33A26523-28AA-4F3A-E688-7892AACF2E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763951-DB6C-4068-BBE2-86FD02BDA4D8}" type="datetimeFigureOut">
              <a:rPr lang="en-IN" smtClean="0"/>
              <a:t>23-05-2025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B6282-3573-43D3-8343-85FD6CAA815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9E161EE-3FFC-4AF7-B0C9-F7E5FF6EABD9}" type="datetime1">
              <a:rPr lang="en-IN" smtClean="0"/>
              <a:t>23-05-2025</a:t>
            </a:fld>
            <a:endParaRPr lang="en-IN"/>
          </a:p>
        </p:txBody>
      </p:sp>
      <p:sp>
        <p:nvSpPr>
          <p:cNvPr id="5" name="Footer Placeholder 4"/>
          <p:cNvSpPr>
            <a:spLocks noGrp="1"/>
          </p:cNvSpPr>
          <p:nvPr>
            <p:ph type="ftr" sz="quarter" idx="11"/>
          </p:nvPr>
        </p:nvSpPr>
        <p:spPr/>
        <p:txBody>
          <a:bodyPr/>
          <a:lstStyle/>
          <a:p>
            <a:r>
              <a:rPr lang="en-IN"/>
              <a:t>Dept.of CSE- AIML &amp; IOT                                                                     VNR VJIET</a:t>
            </a:r>
          </a:p>
        </p:txBody>
      </p:sp>
      <p:sp>
        <p:nvSpPr>
          <p:cNvPr id="6" name="Slide Number Placeholder 5"/>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E40C10-CAE1-4EAE-AADA-9E74CB9EFABE}" type="datetime1">
              <a:rPr lang="en-IN" smtClean="0"/>
              <a:t>23-05-2025</a:t>
            </a:fld>
            <a:endParaRPr lang="en-IN"/>
          </a:p>
        </p:txBody>
      </p:sp>
      <p:sp>
        <p:nvSpPr>
          <p:cNvPr id="5" name="Footer Placeholder 4"/>
          <p:cNvSpPr>
            <a:spLocks noGrp="1"/>
          </p:cNvSpPr>
          <p:nvPr>
            <p:ph type="ftr" sz="quarter" idx="11"/>
          </p:nvPr>
        </p:nvSpPr>
        <p:spPr/>
        <p:txBody>
          <a:bodyPr/>
          <a:lstStyle/>
          <a:p>
            <a:r>
              <a:rPr lang="en-IN"/>
              <a:t>Dept.of CSE- AIML &amp; IOT                                                                     VNR VJIET</a:t>
            </a:r>
          </a:p>
        </p:txBody>
      </p:sp>
      <p:sp>
        <p:nvSpPr>
          <p:cNvPr id="6" name="Slide Number Placeholder 5"/>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59E65F-B1C8-4F87-BB02-33D6AD199047}" type="datetime1">
              <a:rPr lang="en-IN" smtClean="0"/>
              <a:t>23-05-2025</a:t>
            </a:fld>
            <a:endParaRPr lang="en-IN"/>
          </a:p>
        </p:txBody>
      </p:sp>
      <p:sp>
        <p:nvSpPr>
          <p:cNvPr id="5" name="Footer Placeholder 4"/>
          <p:cNvSpPr>
            <a:spLocks noGrp="1"/>
          </p:cNvSpPr>
          <p:nvPr>
            <p:ph type="ftr" sz="quarter" idx="11"/>
          </p:nvPr>
        </p:nvSpPr>
        <p:spPr/>
        <p:txBody>
          <a:bodyPr/>
          <a:lstStyle/>
          <a:p>
            <a:r>
              <a:rPr lang="en-IN"/>
              <a:t>Dept.of CSE- AIML &amp; IOT                                                                     VNR VJIET</a:t>
            </a:r>
          </a:p>
        </p:txBody>
      </p:sp>
      <p:sp>
        <p:nvSpPr>
          <p:cNvPr id="6" name="Slide Number Placeholder 5"/>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B02155-19EC-4BB5-B55D-A1DEF9948B0D}" type="datetime1">
              <a:rPr lang="en-IN" smtClean="0"/>
              <a:t>23-05-2025</a:t>
            </a:fld>
            <a:endParaRPr lang="en-IN"/>
          </a:p>
        </p:txBody>
      </p:sp>
      <p:sp>
        <p:nvSpPr>
          <p:cNvPr id="5" name="Footer Placeholder 4"/>
          <p:cNvSpPr>
            <a:spLocks noGrp="1"/>
          </p:cNvSpPr>
          <p:nvPr>
            <p:ph type="ftr" sz="quarter" idx="11"/>
          </p:nvPr>
        </p:nvSpPr>
        <p:spPr/>
        <p:txBody>
          <a:bodyPr/>
          <a:lstStyle/>
          <a:p>
            <a:r>
              <a:rPr lang="en-IN"/>
              <a:t>Dept.of CSE- AIML &amp; IOT                                                                     VNR VJIET</a:t>
            </a:r>
          </a:p>
        </p:txBody>
      </p:sp>
      <p:sp>
        <p:nvSpPr>
          <p:cNvPr id="6" name="Slide Number Placeholder 5"/>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FE30F-1E56-4F9C-8697-A69B23D9A594}" type="datetime1">
              <a:rPr lang="en-IN" smtClean="0"/>
              <a:t>23-05-2025</a:t>
            </a:fld>
            <a:endParaRPr lang="en-IN"/>
          </a:p>
        </p:txBody>
      </p:sp>
      <p:sp>
        <p:nvSpPr>
          <p:cNvPr id="5" name="Footer Placeholder 4"/>
          <p:cNvSpPr>
            <a:spLocks noGrp="1"/>
          </p:cNvSpPr>
          <p:nvPr>
            <p:ph type="ftr" sz="quarter" idx="11"/>
          </p:nvPr>
        </p:nvSpPr>
        <p:spPr/>
        <p:txBody>
          <a:bodyPr/>
          <a:lstStyle/>
          <a:p>
            <a:r>
              <a:rPr lang="en-IN"/>
              <a:t>Dept.of CSE- AIML &amp; IOT                                                                     VNR VJIET</a:t>
            </a:r>
          </a:p>
        </p:txBody>
      </p:sp>
      <p:sp>
        <p:nvSpPr>
          <p:cNvPr id="6" name="Slide Number Placeholder 5"/>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BD1504C-C6FD-4C8E-96F5-B4A35AFFFE32}" type="datetime1">
              <a:rPr lang="en-IN" smtClean="0"/>
              <a:t>23-05-2025</a:t>
            </a:fld>
            <a:endParaRPr lang="en-IN"/>
          </a:p>
        </p:txBody>
      </p:sp>
      <p:sp>
        <p:nvSpPr>
          <p:cNvPr id="6" name="Footer Placeholder 5"/>
          <p:cNvSpPr>
            <a:spLocks noGrp="1"/>
          </p:cNvSpPr>
          <p:nvPr>
            <p:ph type="ftr" sz="quarter" idx="11"/>
          </p:nvPr>
        </p:nvSpPr>
        <p:spPr/>
        <p:txBody>
          <a:bodyPr/>
          <a:lstStyle/>
          <a:p>
            <a:r>
              <a:rPr lang="en-IN"/>
              <a:t>Dept.of CSE- AIML &amp; IOT                                                                     VNR VJIET</a:t>
            </a:r>
          </a:p>
        </p:txBody>
      </p:sp>
      <p:sp>
        <p:nvSpPr>
          <p:cNvPr id="7" name="Slide Number Placeholder 6"/>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2A9ACE-9257-43F7-8A9E-EC526A7F993E}" type="datetime1">
              <a:rPr lang="en-IN" smtClean="0"/>
              <a:t>23-05-2025</a:t>
            </a:fld>
            <a:endParaRPr lang="en-IN"/>
          </a:p>
        </p:txBody>
      </p:sp>
      <p:sp>
        <p:nvSpPr>
          <p:cNvPr id="8" name="Footer Placeholder 7"/>
          <p:cNvSpPr>
            <a:spLocks noGrp="1"/>
          </p:cNvSpPr>
          <p:nvPr>
            <p:ph type="ftr" sz="quarter" idx="11"/>
          </p:nvPr>
        </p:nvSpPr>
        <p:spPr/>
        <p:txBody>
          <a:bodyPr/>
          <a:lstStyle/>
          <a:p>
            <a:r>
              <a:rPr lang="en-IN"/>
              <a:t>Dept.of CSE- AIML &amp; IOT                                                                     VNR VJIET</a:t>
            </a:r>
          </a:p>
        </p:txBody>
      </p:sp>
      <p:sp>
        <p:nvSpPr>
          <p:cNvPr id="9" name="Slide Number Placeholder 8"/>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FDC90AD-F359-4A69-B583-0108B39040E5}" type="datetime1">
              <a:rPr lang="en-IN" smtClean="0"/>
              <a:t>23-05-2025</a:t>
            </a:fld>
            <a:endParaRPr lang="en-IN"/>
          </a:p>
        </p:txBody>
      </p:sp>
      <p:sp>
        <p:nvSpPr>
          <p:cNvPr id="4" name="Footer Placeholder 3"/>
          <p:cNvSpPr>
            <a:spLocks noGrp="1"/>
          </p:cNvSpPr>
          <p:nvPr>
            <p:ph type="ftr" sz="quarter" idx="11"/>
          </p:nvPr>
        </p:nvSpPr>
        <p:spPr/>
        <p:txBody>
          <a:bodyPr/>
          <a:lstStyle/>
          <a:p>
            <a:r>
              <a:rPr lang="en-IN"/>
              <a:t>Dept.of CSE- AIML &amp; IOT                                                                     VNR VJIET</a:t>
            </a:r>
          </a:p>
        </p:txBody>
      </p:sp>
      <p:sp>
        <p:nvSpPr>
          <p:cNvPr id="5" name="Slide Number Placeholder 4"/>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E5413A-F8F6-4127-A727-8FD7F4149467}" type="datetime1">
              <a:rPr lang="en-IN" smtClean="0"/>
              <a:t>23-05-2025</a:t>
            </a:fld>
            <a:endParaRPr lang="en-IN"/>
          </a:p>
        </p:txBody>
      </p:sp>
      <p:sp>
        <p:nvSpPr>
          <p:cNvPr id="3" name="Footer Placeholder 2"/>
          <p:cNvSpPr>
            <a:spLocks noGrp="1"/>
          </p:cNvSpPr>
          <p:nvPr>
            <p:ph type="ftr" sz="quarter" idx="11"/>
          </p:nvPr>
        </p:nvSpPr>
        <p:spPr/>
        <p:txBody>
          <a:bodyPr/>
          <a:lstStyle/>
          <a:p>
            <a:r>
              <a:rPr lang="en-IN"/>
              <a:t>Dept.of CSE- AIML &amp; IOT                                                                     VNR VJIET</a:t>
            </a:r>
          </a:p>
        </p:txBody>
      </p:sp>
      <p:sp>
        <p:nvSpPr>
          <p:cNvPr id="4" name="Slide Number Placeholder 3"/>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68B9E-6AF0-49F1-B3BA-A00214D3623D}" type="datetime1">
              <a:rPr lang="en-IN" smtClean="0"/>
              <a:t>23-05-2025</a:t>
            </a:fld>
            <a:endParaRPr lang="en-IN"/>
          </a:p>
        </p:txBody>
      </p:sp>
      <p:sp>
        <p:nvSpPr>
          <p:cNvPr id="6" name="Footer Placeholder 5"/>
          <p:cNvSpPr>
            <a:spLocks noGrp="1"/>
          </p:cNvSpPr>
          <p:nvPr>
            <p:ph type="ftr" sz="quarter" idx="11"/>
          </p:nvPr>
        </p:nvSpPr>
        <p:spPr/>
        <p:txBody>
          <a:bodyPr/>
          <a:lstStyle/>
          <a:p>
            <a:r>
              <a:rPr lang="en-IN"/>
              <a:t>Dept.of CSE- AIML &amp; IOT                                                                     VNR VJIET</a:t>
            </a:r>
          </a:p>
        </p:txBody>
      </p:sp>
      <p:sp>
        <p:nvSpPr>
          <p:cNvPr id="7" name="Slide Number Placeholder 6"/>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04B6D6-C11B-401C-8535-F139BB312FCB}" type="datetime1">
              <a:rPr lang="en-IN" smtClean="0"/>
              <a:t>23-05-2025</a:t>
            </a:fld>
            <a:endParaRPr lang="en-IN"/>
          </a:p>
        </p:txBody>
      </p:sp>
      <p:sp>
        <p:nvSpPr>
          <p:cNvPr id="6" name="Footer Placeholder 5"/>
          <p:cNvSpPr>
            <a:spLocks noGrp="1"/>
          </p:cNvSpPr>
          <p:nvPr>
            <p:ph type="ftr" sz="quarter" idx="11"/>
          </p:nvPr>
        </p:nvSpPr>
        <p:spPr/>
        <p:txBody>
          <a:bodyPr/>
          <a:lstStyle/>
          <a:p>
            <a:r>
              <a:rPr lang="en-IN"/>
              <a:t>Dept.of CSE- AIML &amp; IOT                                                                     VNR VJIET</a:t>
            </a:r>
          </a:p>
        </p:txBody>
      </p:sp>
      <p:sp>
        <p:nvSpPr>
          <p:cNvPr id="7" name="Slide Number Placeholder 6"/>
          <p:cNvSpPr>
            <a:spLocks noGrp="1"/>
          </p:cNvSpPr>
          <p:nvPr>
            <p:ph type="sldNum" sz="quarter" idx="12"/>
          </p:nvPr>
        </p:nvSpPr>
        <p:spPr/>
        <p:txBody>
          <a:bodyPr/>
          <a:lstStyle/>
          <a:p>
            <a:fld id="{62215367-F446-487C-8127-1859BC692CE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3B152-D35F-470A-A24A-C2A47E5B2476}" type="datetime1">
              <a:rPr lang="en-IN" smtClean="0"/>
              <a:t>23-05-2025</a:t>
            </a:fld>
            <a:endParaRPr lang="en-IN"/>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Dept.of CSE- AIML &amp; IOT                                                                     VNR VJIET</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5367-F446-487C-8127-1859BC692CE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875" y="609599"/>
            <a:ext cx="9144000" cy="103346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LANGUAGE DETECTION MODEL</a:t>
            </a:r>
            <a:br>
              <a:rPr lang="en-US" sz="40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(using NLP)</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57237" y="2996405"/>
            <a:ext cx="10677525" cy="2200745"/>
          </a:xfrm>
        </p:spPr>
        <p:txBody>
          <a:bodyPr>
            <a:noAutofit/>
          </a:bodyPr>
          <a:lstStyle/>
          <a:p>
            <a:pPr algn="l"/>
            <a:r>
              <a:rPr lang="en-US" sz="2000" b="1" dirty="0">
                <a:solidFill>
                  <a:schemeClr val="tx1"/>
                </a:solidFill>
                <a:latin typeface="Times New Roman" panose="02020603050405020304" pitchFamily="18" charset="0"/>
                <a:cs typeface="Times New Roman" panose="02020603050405020304" pitchFamily="18" charset="0"/>
              </a:rPr>
              <a:t>Batch No: 04</a:t>
            </a:r>
            <a:r>
              <a:rPr lang="en-US" sz="2000" dirty="0">
                <a:solidFill>
                  <a:schemeClr val="tx1"/>
                </a:solidFill>
                <a:latin typeface="Times New Roman" panose="02020603050405020304" pitchFamily="18" charset="0"/>
                <a:cs typeface="Times New Roman" panose="02020603050405020304" pitchFamily="18" charset="0"/>
              </a:rPr>
              <a:t>							</a:t>
            </a:r>
          </a:p>
          <a:p>
            <a:pPr algn="l"/>
            <a:r>
              <a:rPr lang="en-US" sz="2000" b="1" dirty="0">
                <a:solidFill>
                  <a:schemeClr val="tx1"/>
                </a:solidFill>
                <a:latin typeface="Times New Roman" panose="02020603050405020304" pitchFamily="18" charset="0"/>
                <a:cs typeface="Times New Roman" panose="02020603050405020304" pitchFamily="18" charset="0"/>
              </a:rPr>
              <a:t>1. 22071A6915 – </a:t>
            </a:r>
            <a:r>
              <a:rPr lang="en-US" sz="2000" b="1" dirty="0" err="1">
                <a:solidFill>
                  <a:schemeClr val="tx1"/>
                </a:solidFill>
                <a:latin typeface="Times New Roman" panose="02020603050405020304" pitchFamily="18" charset="0"/>
                <a:cs typeface="Times New Roman" panose="02020603050405020304" pitchFamily="18" charset="0"/>
              </a:rPr>
              <a:t>E.Madhuri</a:t>
            </a:r>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2. 22071A6918 – </a:t>
            </a:r>
            <a:r>
              <a:rPr lang="en-US" sz="2000" b="1" dirty="0" err="1">
                <a:solidFill>
                  <a:schemeClr val="tx1"/>
                </a:solidFill>
                <a:latin typeface="Times New Roman" panose="02020603050405020304" pitchFamily="18" charset="0"/>
                <a:cs typeface="Times New Roman" panose="02020603050405020304" pitchFamily="18" charset="0"/>
              </a:rPr>
              <a:t>K.Geethika</a:t>
            </a:r>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3. 22071A6936 - </a:t>
            </a:r>
            <a:r>
              <a:rPr lang="en-US" sz="2000" b="1" dirty="0" err="1">
                <a:solidFill>
                  <a:schemeClr val="tx1"/>
                </a:solidFill>
                <a:latin typeface="Times New Roman" panose="02020603050405020304" pitchFamily="18" charset="0"/>
                <a:cs typeface="Times New Roman" panose="02020603050405020304" pitchFamily="18" charset="0"/>
              </a:rPr>
              <a:t>K.Abhi</a:t>
            </a:r>
            <a:r>
              <a:rPr lang="en-US" sz="2000" b="1" dirty="0">
                <a:solidFill>
                  <a:schemeClr val="tx1"/>
                </a:solidFill>
                <a:latin typeface="Times New Roman" panose="02020603050405020304" pitchFamily="18" charset="0"/>
                <a:cs typeface="Times New Roman" panose="02020603050405020304" pitchFamily="18" charset="0"/>
              </a:rPr>
              <a:t> Sree</a:t>
            </a:r>
          </a:p>
          <a:p>
            <a:pPr algn="l"/>
            <a:r>
              <a:rPr lang="en-US" sz="2000" b="1" dirty="0">
                <a:solidFill>
                  <a:schemeClr val="tx1"/>
                </a:solidFill>
                <a:latin typeface="Times New Roman" panose="02020603050405020304" pitchFamily="18" charset="0"/>
                <a:cs typeface="Times New Roman" panose="02020603050405020304" pitchFamily="18" charset="0"/>
              </a:rPr>
              <a:t>4. 22071A6949  - Danny</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57201" y="6356357"/>
            <a:ext cx="11249024" cy="311143"/>
          </a:xfrm>
        </p:spPr>
        <p:txBody>
          <a:bodyPr/>
          <a:lstStyle/>
          <a:p>
            <a:r>
              <a:rPr lang="en-IN" dirty="0">
                <a:latin typeface="Aptos Narrow" panose="020B0004020202020204" pitchFamily="34" charset="0"/>
                <a:cs typeface="Times New Roman" panose="02020603050405020304" pitchFamily="18" charset="0"/>
              </a:rPr>
              <a:t>Dept. of CSE- AIML &amp; IOT                                                                                                                                                                                                                                                                                           VNR VJIET</a:t>
            </a:r>
          </a:p>
        </p:txBody>
      </p:sp>
      <p:sp useBgFill="1">
        <p:nvSpPr>
          <p:cNvPr id="5" name="Rectangle 4">
            <a:extLst>
              <a:ext uri="{FF2B5EF4-FFF2-40B4-BE49-F238E27FC236}">
                <a16:creationId xmlns:a16="http://schemas.microsoft.com/office/drawing/2014/main" id="{3E56C9C4-AA13-4D7B-5C49-DA8908C4C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ircuit board with wires&#10;&#10;Description automatically generated">
            <a:extLst>
              <a:ext uri="{FF2B5EF4-FFF2-40B4-BE49-F238E27FC236}">
                <a16:creationId xmlns:a16="http://schemas.microsoft.com/office/drawing/2014/main" id="{3B6968EC-BDA8-8263-4BF4-80629047A753}"/>
              </a:ext>
            </a:extLst>
          </p:cNvPr>
          <p:cNvPicPr>
            <a:picLocks noChangeAspect="1"/>
          </p:cNvPicPr>
          <p:nvPr/>
        </p:nvPicPr>
        <p:blipFill rotWithShape="1">
          <a:blip r:embed="rId2">
            <a:extLst>
              <a:ext uri="{28A0092B-C50C-407E-A947-70E740481C1C}">
                <a14:useLocalDpi xmlns:a14="http://schemas.microsoft.com/office/drawing/2010/main" val="0"/>
              </a:ext>
            </a:extLst>
          </a:blip>
          <a:srcRect l="14487" r="14413"/>
          <a:stretch/>
        </p:blipFill>
        <p:spPr>
          <a:xfrm>
            <a:off x="3652368" y="0"/>
            <a:ext cx="8668512" cy="6857990"/>
          </a:xfrm>
          <a:prstGeom prst="rect">
            <a:avLst/>
          </a:prstGeom>
        </p:spPr>
      </p:pic>
      <p:sp>
        <p:nvSpPr>
          <p:cNvPr id="7" name="Rectangle 6">
            <a:extLst>
              <a:ext uri="{FF2B5EF4-FFF2-40B4-BE49-F238E27FC236}">
                <a16:creationId xmlns:a16="http://schemas.microsoft.com/office/drawing/2014/main" id="{CB204E1E-306F-8145-8230-D167BCBE5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FFB7787-C2B0-A1C1-186B-912BCE686BDC}"/>
              </a:ext>
            </a:extLst>
          </p:cNvPr>
          <p:cNvSpPr txBox="1">
            <a:spLocks/>
          </p:cNvSpPr>
          <p:nvPr/>
        </p:nvSpPr>
        <p:spPr>
          <a:xfrm>
            <a:off x="352149" y="208080"/>
            <a:ext cx="4247844" cy="3764183"/>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700" dirty="0">
                <a:solidFill>
                  <a:schemeClr val="bg1"/>
                </a:solidFill>
                <a:latin typeface="Aptos Black" panose="020B0004020202020204" pitchFamily="34" charset="0"/>
                <a:ea typeface="ADLaM Display" panose="02010000000000000000" pitchFamily="2" charset="0"/>
                <a:cs typeface="Aldhabi" panose="020F0502020204030204" pitchFamily="2" charset="-78"/>
              </a:rPr>
              <a:t>IoT BASED-FALL DETECTION SYSTEM USING NODE MCU ESP 32 &amp; MPU 6050</a:t>
            </a:r>
          </a:p>
        </p:txBody>
      </p:sp>
      <p:sp>
        <p:nvSpPr>
          <p:cNvPr id="9" name="Subtitle 2">
            <a:extLst>
              <a:ext uri="{FF2B5EF4-FFF2-40B4-BE49-F238E27FC236}">
                <a16:creationId xmlns:a16="http://schemas.microsoft.com/office/drawing/2014/main" id="{E2827776-992B-1FC2-B3B5-A4468837E8D1}"/>
              </a:ext>
            </a:extLst>
          </p:cNvPr>
          <p:cNvSpPr txBox="1">
            <a:spLocks/>
          </p:cNvSpPr>
          <p:nvPr/>
        </p:nvSpPr>
        <p:spPr>
          <a:xfrm>
            <a:off x="352149" y="4702942"/>
            <a:ext cx="4023359" cy="194697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bg1"/>
                </a:solidFill>
              </a:rPr>
              <a:t>Batch 04:</a:t>
            </a:r>
            <a:br>
              <a:rPr lang="en-US" sz="1600" dirty="0">
                <a:solidFill>
                  <a:schemeClr val="bg1"/>
                </a:solidFill>
              </a:rPr>
            </a:br>
            <a:r>
              <a:rPr lang="en-US" sz="1600" dirty="0">
                <a:solidFill>
                  <a:schemeClr val="bg1"/>
                </a:solidFill>
              </a:rPr>
              <a:t>1.22071A6915-E.Madhuri</a:t>
            </a:r>
          </a:p>
          <a:p>
            <a:pPr algn="l"/>
            <a:r>
              <a:rPr lang="en-US" sz="1600" dirty="0">
                <a:solidFill>
                  <a:schemeClr val="bg1"/>
                </a:solidFill>
              </a:rPr>
              <a:t>2.22071A6918-K.Geethika</a:t>
            </a:r>
          </a:p>
          <a:p>
            <a:pPr algn="l"/>
            <a:r>
              <a:rPr lang="en-US" sz="1600" dirty="0">
                <a:solidFill>
                  <a:schemeClr val="bg1"/>
                </a:solidFill>
              </a:rPr>
              <a:t>3.22071A6936-K.Abhi Sree</a:t>
            </a:r>
          </a:p>
          <a:p>
            <a:pPr algn="l"/>
            <a:r>
              <a:rPr lang="en-US" sz="1600" dirty="0">
                <a:solidFill>
                  <a:schemeClr val="bg1"/>
                </a:solidFill>
              </a:rPr>
              <a:t>4.22071A6949-Danny</a:t>
            </a:r>
          </a:p>
          <a:p>
            <a:endParaRPr lang="en-US" sz="1600" dirty="0">
              <a:solidFill>
                <a:schemeClr val="bg1"/>
              </a:solidFill>
            </a:endParaRPr>
          </a:p>
          <a:p>
            <a:endParaRPr lang="en-US" sz="2000" dirty="0">
              <a:solidFill>
                <a:schemeClr val="bg1"/>
              </a:solidFill>
            </a:endParaRPr>
          </a:p>
        </p:txBody>
      </p:sp>
      <p:sp>
        <p:nvSpPr>
          <p:cNvPr id="10" name="Rectangle 9">
            <a:extLst>
              <a:ext uri="{FF2B5EF4-FFF2-40B4-BE49-F238E27FC236}">
                <a16:creationId xmlns:a16="http://schemas.microsoft.com/office/drawing/2014/main" id="{107C84A4-49C8-DAF0-3C84-C3657C5CA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79E63B9-34CC-CB5D-5562-C453B5FB4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EA5BA66-CC6F-CC85-70A0-1F83946D5125}"/>
              </a:ext>
            </a:extLst>
          </p:cNvPr>
          <p:cNvSpPr txBox="1"/>
          <p:nvPr/>
        </p:nvSpPr>
        <p:spPr>
          <a:xfrm>
            <a:off x="8490812" y="5786736"/>
            <a:ext cx="3765628" cy="923330"/>
          </a:xfrm>
          <a:prstGeom prst="rect">
            <a:avLst/>
          </a:prstGeom>
          <a:noFill/>
        </p:spPr>
        <p:txBody>
          <a:bodyPr wrap="square" rtlCol="0">
            <a:spAutoFit/>
          </a:bodyPr>
          <a:lstStyle/>
          <a:p>
            <a:r>
              <a:rPr lang="en-US" sz="1800" b="1" dirty="0">
                <a:solidFill>
                  <a:schemeClr val="tx1"/>
                </a:solidFill>
                <a:latin typeface="Times New Roman" panose="02020603050405020304" pitchFamily="18" charset="0"/>
                <a:cs typeface="Times New Roman" panose="02020603050405020304" pitchFamily="18" charset="0"/>
              </a:rPr>
              <a:t>Name of the </a:t>
            </a:r>
            <a:r>
              <a:rPr lang="en-US" sz="1800" b="1" dirty="0" err="1">
                <a:solidFill>
                  <a:schemeClr val="tx1"/>
                </a:solidFill>
                <a:latin typeface="Times New Roman" panose="02020603050405020304" pitchFamily="18" charset="0"/>
                <a:cs typeface="Times New Roman" panose="02020603050405020304" pitchFamily="18" charset="0"/>
              </a:rPr>
              <a:t>Guide:Dr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K.Archana</a:t>
            </a:r>
            <a:endParaRPr lang="en-US" b="1" dirty="0">
              <a:latin typeface="Times New Roman" panose="02020603050405020304" pitchFamily="18" charset="0"/>
              <a:cs typeface="Times New Roman" panose="02020603050405020304" pitchFamily="18" charset="0"/>
            </a:endParaRPr>
          </a:p>
          <a:p>
            <a:r>
              <a:rPr lang="en-US" sz="1800" b="1" dirty="0" err="1">
                <a:solidFill>
                  <a:schemeClr val="tx1"/>
                </a:solidFill>
                <a:latin typeface="Times New Roman" panose="02020603050405020304" pitchFamily="18" charset="0"/>
                <a:cs typeface="Times New Roman" panose="02020603050405020304" pitchFamily="18" charset="0"/>
              </a:rPr>
              <a:t>Designation:Asst.Proffessor</a:t>
            </a:r>
            <a:endParaRPr lang="en-US" sz="1800" b="1" dirty="0">
              <a:solidFill>
                <a:schemeClr val="tx1"/>
              </a:solidFill>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Institution:VNRVJIET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6323D-CF75-9EEB-DAB3-DF839F0E8D8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3C584D-CD9E-BEFB-A639-39428F998C8A}"/>
              </a:ext>
            </a:extLst>
          </p:cNvPr>
          <p:cNvSpPr>
            <a:spLocks noGrp="1"/>
          </p:cNvSpPr>
          <p:nvPr>
            <p:ph type="ftr" sz="quarter" idx="11"/>
          </p:nvPr>
        </p:nvSpPr>
        <p:spPr/>
        <p:txBody>
          <a:bodyPr/>
          <a:lstStyle/>
          <a:p>
            <a:r>
              <a:rPr lang="en-IN"/>
              <a:t>Dept.of CSE- AIML &amp; IOT                                                                     VNR VJIET</a:t>
            </a:r>
          </a:p>
        </p:txBody>
      </p:sp>
      <p:graphicFrame>
        <p:nvGraphicFramePr>
          <p:cNvPr id="3" name="Table 2">
            <a:extLst>
              <a:ext uri="{FF2B5EF4-FFF2-40B4-BE49-F238E27FC236}">
                <a16:creationId xmlns:a16="http://schemas.microsoft.com/office/drawing/2014/main" id="{79F199C0-A2D7-DE93-49BD-AF7F7BD82DEF}"/>
              </a:ext>
            </a:extLst>
          </p:cNvPr>
          <p:cNvGraphicFramePr>
            <a:graphicFrameLocks noGrp="1"/>
          </p:cNvGraphicFramePr>
          <p:nvPr>
            <p:extLst>
              <p:ext uri="{D42A27DB-BD31-4B8C-83A1-F6EECF244321}">
                <p14:modId xmlns:p14="http://schemas.microsoft.com/office/powerpoint/2010/main" val="220055544"/>
              </p:ext>
            </p:extLst>
          </p:nvPr>
        </p:nvGraphicFramePr>
        <p:xfrm>
          <a:off x="121920" y="264160"/>
          <a:ext cx="11938001" cy="594360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20000"/>
                    </a:ext>
                  </a:extLst>
                </a:gridCol>
                <a:gridCol w="1127760">
                  <a:extLst>
                    <a:ext uri="{9D8B030D-6E8A-4147-A177-3AD203B41FA5}">
                      <a16:colId xmlns:a16="http://schemas.microsoft.com/office/drawing/2014/main" val="20001"/>
                    </a:ext>
                  </a:extLst>
                </a:gridCol>
                <a:gridCol w="1661160">
                  <a:extLst>
                    <a:ext uri="{9D8B030D-6E8A-4147-A177-3AD203B41FA5}">
                      <a16:colId xmlns:a16="http://schemas.microsoft.com/office/drawing/2014/main" val="20002"/>
                    </a:ext>
                  </a:extLst>
                </a:gridCol>
                <a:gridCol w="1607820">
                  <a:extLst>
                    <a:ext uri="{9D8B030D-6E8A-4147-A177-3AD203B41FA5}">
                      <a16:colId xmlns:a16="http://schemas.microsoft.com/office/drawing/2014/main" val="20003"/>
                    </a:ext>
                  </a:extLst>
                </a:gridCol>
                <a:gridCol w="2215424">
                  <a:extLst>
                    <a:ext uri="{9D8B030D-6E8A-4147-A177-3AD203B41FA5}">
                      <a16:colId xmlns:a16="http://schemas.microsoft.com/office/drawing/2014/main" val="20004"/>
                    </a:ext>
                  </a:extLst>
                </a:gridCol>
                <a:gridCol w="1650819">
                  <a:extLst>
                    <a:ext uri="{9D8B030D-6E8A-4147-A177-3AD203B41FA5}">
                      <a16:colId xmlns:a16="http://schemas.microsoft.com/office/drawing/2014/main" val="20005"/>
                    </a:ext>
                  </a:extLst>
                </a:gridCol>
                <a:gridCol w="1650819">
                  <a:extLst>
                    <a:ext uri="{9D8B030D-6E8A-4147-A177-3AD203B41FA5}">
                      <a16:colId xmlns:a16="http://schemas.microsoft.com/office/drawing/2014/main" val="20006"/>
                    </a:ext>
                  </a:extLst>
                </a:gridCol>
                <a:gridCol w="1650819">
                  <a:extLst>
                    <a:ext uri="{9D8B030D-6E8A-4147-A177-3AD203B41FA5}">
                      <a16:colId xmlns:a16="http://schemas.microsoft.com/office/drawing/2014/main" val="20007"/>
                    </a:ext>
                  </a:extLst>
                </a:gridCol>
              </a:tblGrid>
              <a:tr h="5872480">
                <a:tc>
                  <a:txBody>
                    <a:bodyPr/>
                    <a:lstStyle/>
                    <a:p>
                      <a:r>
                        <a:rPr lang="en-IN" b="0" dirty="0">
                          <a:solidFill>
                            <a:schemeClr val="tx1"/>
                          </a:solidFill>
                        </a:rPr>
                        <a:t>5</a:t>
                      </a:r>
                    </a:p>
                  </a:txBody>
                  <a:tcPr>
                    <a:solidFill>
                      <a:schemeClr val="accent1">
                        <a:lumMod val="60000"/>
                        <a:lumOff val="40000"/>
                      </a:schemeClr>
                    </a:solidFill>
                  </a:tcPr>
                </a:tc>
                <a:tc>
                  <a:txBody>
                    <a:bodyPr/>
                    <a:lstStyle/>
                    <a:p>
                      <a:r>
                        <a:rPr lang="en-US" sz="1600" b="0" dirty="0">
                          <a:solidFill>
                            <a:schemeClr val="tx1"/>
                          </a:solidFill>
                        </a:rPr>
                        <a:t>IoT-Based Human Fall Detection System</a:t>
                      </a:r>
                      <a:endParaRPr lang="en-IN" sz="1600" b="0" dirty="0">
                        <a:solidFill>
                          <a:schemeClr val="tx1"/>
                        </a:solidFill>
                      </a:endParaRPr>
                    </a:p>
                  </a:txBody>
                  <a:tcPr>
                    <a:solidFill>
                      <a:schemeClr val="accent1">
                        <a:lumMod val="60000"/>
                        <a:lumOff val="40000"/>
                      </a:schemeClr>
                    </a:solidFill>
                  </a:tcPr>
                </a:tc>
                <a:tc>
                  <a:txBody>
                    <a:bodyPr/>
                    <a:lstStyle/>
                    <a:p>
                      <a:r>
                        <a:rPr lang="en-IN" sz="1600" b="0" dirty="0">
                          <a:solidFill>
                            <a:schemeClr val="tx1"/>
                          </a:solidFill>
                        </a:rPr>
                        <a:t>Electronics 2022, 11, 592</a:t>
                      </a:r>
                    </a:p>
                  </a:txBody>
                  <a:tcPr>
                    <a:solidFill>
                      <a:schemeClr val="accent1">
                        <a:lumMod val="60000"/>
                        <a:lumOff val="40000"/>
                      </a:schemeClr>
                    </a:solidFill>
                  </a:tcPr>
                </a:tc>
                <a:tc>
                  <a:txBody>
                    <a:bodyPr/>
                    <a:lstStyle/>
                    <a:p>
                      <a:r>
                        <a:rPr lang="en-IN" sz="1600" b="0" dirty="0">
                          <a:solidFill>
                            <a:schemeClr val="tx1"/>
                          </a:solidFill>
                        </a:rPr>
                        <a:t>https://www.mdpi.com/2079-9292/11/4/592</a:t>
                      </a:r>
                    </a:p>
                  </a:txBody>
                  <a:tcPr>
                    <a:solidFill>
                      <a:schemeClr val="accent1">
                        <a:lumMod val="60000"/>
                        <a:lumOff val="40000"/>
                      </a:schemeClr>
                    </a:solidFill>
                  </a:tcPr>
                </a:tc>
                <a:tc>
                  <a:txBody>
                    <a:bodyPr/>
                    <a:lstStyle/>
                    <a:p>
                      <a:r>
                        <a:rPr lang="en-US" sz="1600" b="0" dirty="0">
                          <a:solidFill>
                            <a:schemeClr val="tx1"/>
                          </a:solidFill>
                        </a:rPr>
                        <a:t>The paper highlights the challenges of fall detection among elderly individuals, particularly the limitations of wearable solutions that require user compliance and maintenance. It addresses gaps in real-time, non-intrusive fall detection systems by proposing a non-wearable IoT-based approach. The study also explores the need for a robust classification system that minimizes false negatives, ensuring that all falls are detected accurately.</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study aims to develop and evaluate a non-wearable, IoT-based fall detection system using a three-layered computation architecture (edge, fog, and cloud). It compares two classification models—one based on Morlet wavelet analysis and the other using artificial neural networks (ANN)</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research focuses on designing and implementing an IoT-based fall detection system that is non-intrusive and deployable in various environments, including homes and healthcare facilities. It emphasizes the use of real-time data processing, artificial intelligence, and mathematical modeling to improve fall detection accuracy.</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paper presents an IoT-based system for human fall detection that utilizes sensors installed in indoor environments to monitor movement and detect falls. It introduces a multi-layered processing architecture (edge, fog, and cloud) to enhance data processing and classification efficiency. </a:t>
                      </a:r>
                      <a:endParaRPr lang="en-IN" sz="1600" b="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575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A7FC50-C333-B0A2-4516-381D58C51C08}"/>
              </a:ext>
            </a:extLst>
          </p:cNvPr>
          <p:cNvSpPr>
            <a:spLocks noGrp="1"/>
          </p:cNvSpPr>
          <p:nvPr>
            <p:ph type="title"/>
          </p:nvPr>
        </p:nvSpPr>
        <p:spPr>
          <a:xfrm>
            <a:off x="609600" y="274638"/>
            <a:ext cx="10972800" cy="1274244"/>
          </a:xfrm>
        </p:spPr>
        <p:txBody>
          <a:bodyPr/>
          <a:lstStyle/>
          <a:p>
            <a:r>
              <a:rPr lang="en-US" b="1" dirty="0">
                <a:solidFill>
                  <a:schemeClr val="tx2"/>
                </a:solidFill>
              </a:rPr>
              <a:t>Summary of literature survey</a:t>
            </a:r>
            <a:endParaRPr lang="en-IN" dirty="0"/>
          </a:p>
        </p:txBody>
      </p:sp>
      <p:sp>
        <p:nvSpPr>
          <p:cNvPr id="9" name="Rectangle 2">
            <a:extLst>
              <a:ext uri="{FF2B5EF4-FFF2-40B4-BE49-F238E27FC236}">
                <a16:creationId xmlns:a16="http://schemas.microsoft.com/office/drawing/2014/main" id="{E75ACD9E-59A3-3882-E070-AE87E4C293C6}"/>
              </a:ext>
            </a:extLst>
          </p:cNvPr>
          <p:cNvSpPr>
            <a:spLocks noGrp="1" noChangeArrowheads="1"/>
          </p:cNvSpPr>
          <p:nvPr>
            <p:ph idx="1"/>
          </p:nvPr>
        </p:nvSpPr>
        <p:spPr bwMode="auto">
          <a:xfrm>
            <a:off x="578498" y="1259175"/>
            <a:ext cx="10804849"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000" b="1" dirty="0"/>
              <a:t>Sensor-Based Methods:</a:t>
            </a:r>
            <a:br>
              <a:rPr lang="en-US" sz="2000" dirty="0"/>
            </a:br>
            <a:r>
              <a:rPr lang="en-US" sz="2000" dirty="0"/>
              <a:t>Threshold-based tri-axial accelerometers detect falls with moderate accuracy but lack orientation tracking.</a:t>
            </a:r>
          </a:p>
          <a:p>
            <a:pPr>
              <a:buFont typeface="Arial" panose="020B0604020202020204" pitchFamily="34" charset="0"/>
              <a:buChar char="•"/>
            </a:pPr>
            <a:r>
              <a:rPr lang="en-US" sz="2000" b="1" dirty="0"/>
              <a:t>Combined Sensor Models:</a:t>
            </a:r>
            <a:br>
              <a:rPr lang="en-US" sz="2000" dirty="0"/>
            </a:br>
            <a:r>
              <a:rPr lang="en-US" sz="2000" dirty="0"/>
              <a:t>Studies suggest combining accelerometers and gyroscopes for improved accuracy.</a:t>
            </a:r>
          </a:p>
          <a:p>
            <a:pPr>
              <a:buFont typeface="Arial" panose="020B0604020202020204" pitchFamily="34" charset="0"/>
              <a:buChar char="•"/>
            </a:pPr>
            <a:r>
              <a:rPr lang="en-US" sz="2000" b="1" dirty="0"/>
              <a:t>Vision-Based Systems:</a:t>
            </a:r>
            <a:br>
              <a:rPr lang="en-US" sz="2000" dirty="0"/>
            </a:br>
            <a:r>
              <a:rPr lang="en-US" sz="2000" dirty="0"/>
              <a:t>Offer high precision but raise privacy concerns and require costly infrastructure.</a:t>
            </a:r>
          </a:p>
          <a:p>
            <a:pPr>
              <a:buFont typeface="Arial" panose="020B0604020202020204" pitchFamily="34" charset="0"/>
              <a:buChar char="•"/>
            </a:pPr>
            <a:r>
              <a:rPr lang="en-US" sz="2000" b="1" dirty="0"/>
              <a:t>IoT Integration:</a:t>
            </a:r>
            <a:br>
              <a:rPr lang="en-US" sz="2000" dirty="0"/>
            </a:br>
            <a:r>
              <a:rPr lang="en-US" sz="2000" dirty="0"/>
              <a:t>Recent work using ESP32 with real-time alerts via IoT platforms shows promise for low-cost healthcare solutions.</a:t>
            </a:r>
          </a:p>
          <a:p>
            <a:pPr>
              <a:buFont typeface="Arial" panose="020B0604020202020204" pitchFamily="34" charset="0"/>
              <a:buChar char="•"/>
            </a:pPr>
            <a:r>
              <a:rPr lang="en-US" sz="2000" b="1" dirty="0"/>
              <a:t>Conclusion:</a:t>
            </a:r>
            <a:br>
              <a:rPr lang="en-US" sz="2000" dirty="0"/>
            </a:br>
            <a:r>
              <a:rPr lang="en-US" sz="2000" dirty="0"/>
              <a:t>The evolution highlights the shift from simple sensors to integrated, smart systems—laying the foundation for this project.</a:t>
            </a:r>
          </a:p>
        </p:txBody>
      </p:sp>
      <p:sp>
        <p:nvSpPr>
          <p:cNvPr id="10" name="Rectangle 9">
            <a:extLst>
              <a:ext uri="{FF2B5EF4-FFF2-40B4-BE49-F238E27FC236}">
                <a16:creationId xmlns:a16="http://schemas.microsoft.com/office/drawing/2014/main" id="{346F7E9D-1252-D623-DDA0-125E924C420E}"/>
              </a:ext>
            </a:extLst>
          </p:cNvPr>
          <p:cNvSpPr/>
          <p:nvPr/>
        </p:nvSpPr>
        <p:spPr>
          <a:xfrm>
            <a:off x="270588" y="195943"/>
            <a:ext cx="11420670" cy="61604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DAD4D7-BF86-B034-A205-2E8FAF22C6FE}"/>
              </a:ext>
            </a:extLst>
          </p:cNvPr>
          <p:cNvSpPr>
            <a:spLocks noGrp="1"/>
          </p:cNvSpPr>
          <p:nvPr>
            <p:ph type="ftr" sz="quarter" idx="11"/>
          </p:nvPr>
        </p:nvSpPr>
        <p:spPr/>
        <p:txBody>
          <a:bodyPr/>
          <a:lstStyle/>
          <a:p>
            <a:r>
              <a:rPr lang="en-IN"/>
              <a:t>Dept.of CSE- AIML &amp; IOT                                                                     VNR VJIET</a:t>
            </a:r>
          </a:p>
        </p:txBody>
      </p:sp>
      <p:sp>
        <p:nvSpPr>
          <p:cNvPr id="16" name="TextBox 15">
            <a:extLst>
              <a:ext uri="{FF2B5EF4-FFF2-40B4-BE49-F238E27FC236}">
                <a16:creationId xmlns:a16="http://schemas.microsoft.com/office/drawing/2014/main" id="{59CED911-A0A2-6700-BAA3-A231B5B50B84}"/>
              </a:ext>
            </a:extLst>
          </p:cNvPr>
          <p:cNvSpPr txBox="1"/>
          <p:nvPr/>
        </p:nvSpPr>
        <p:spPr>
          <a:xfrm>
            <a:off x="1763486" y="331237"/>
            <a:ext cx="8350898" cy="584775"/>
          </a:xfrm>
          <a:prstGeom prst="rect">
            <a:avLst/>
          </a:prstGeom>
          <a:noFill/>
        </p:spPr>
        <p:txBody>
          <a:bodyPr wrap="square" rtlCol="0">
            <a:sp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System Architecture</a:t>
            </a:r>
            <a:endParaRPr lang="en-IN" sz="3200" b="1"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B33B64-09C9-1420-2536-4E75535D4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5617"/>
            <a:ext cx="12192000" cy="4432040"/>
          </a:xfrm>
          <a:prstGeom prst="rect">
            <a:avLst/>
          </a:prstGeom>
        </p:spPr>
      </p:pic>
      <p:sp>
        <p:nvSpPr>
          <p:cNvPr id="5" name="Rectangle 4">
            <a:extLst>
              <a:ext uri="{FF2B5EF4-FFF2-40B4-BE49-F238E27FC236}">
                <a16:creationId xmlns:a16="http://schemas.microsoft.com/office/drawing/2014/main" id="{3999E452-BC62-8C63-70EA-BACA9B736EDD}"/>
              </a:ext>
            </a:extLst>
          </p:cNvPr>
          <p:cNvSpPr/>
          <p:nvPr/>
        </p:nvSpPr>
        <p:spPr>
          <a:xfrm>
            <a:off x="49763" y="195943"/>
            <a:ext cx="12092473" cy="61604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36510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6523-28AA-4F3A-E688-7892AACF2E45}"/>
              </a:ext>
            </a:extLst>
          </p:cNvPr>
          <p:cNvSpPr>
            <a:spLocks noGrp="1"/>
          </p:cNvSpPr>
          <p:nvPr>
            <p:ph type="title"/>
          </p:nvPr>
        </p:nvSpPr>
        <p:spPr/>
        <p:txBody>
          <a:bodyPr>
            <a:normAutofit/>
          </a:bodyPr>
          <a:lstStyle/>
          <a:p>
            <a:r>
              <a:rPr lang="en-US" sz="3600" b="1">
                <a:solidFill>
                  <a:schemeClr val="tx2"/>
                </a:solidFill>
                <a:latin typeface="Times New Roman" panose="02020603050405020304" pitchFamily="18" charset="0"/>
                <a:cs typeface="Times New Roman" panose="02020603050405020304" pitchFamily="18" charset="0"/>
              </a:rPr>
              <a:t>IMPLEMENTATION</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FA95673-18E5-76E5-F756-14F88E59D178}"/>
              </a:ext>
            </a:extLst>
          </p:cNvPr>
          <p:cNvSpPr>
            <a:spLocks noGrp="1"/>
          </p:cNvSpPr>
          <p:nvPr>
            <p:ph type="ftr" sz="quarter" idx="11"/>
          </p:nvPr>
        </p:nvSpPr>
        <p:spPr/>
        <p:txBody>
          <a:bodyPr/>
          <a:lstStyle/>
          <a:p>
            <a:r>
              <a:rPr lang="en-IN"/>
              <a:t>Dept.of CSE- AIML &amp; IOT                                                                     VNR VJIET</a:t>
            </a:r>
          </a:p>
        </p:txBody>
      </p:sp>
      <p:sp>
        <p:nvSpPr>
          <p:cNvPr id="5" name="Rectangle 4">
            <a:extLst>
              <a:ext uri="{FF2B5EF4-FFF2-40B4-BE49-F238E27FC236}">
                <a16:creationId xmlns:a16="http://schemas.microsoft.com/office/drawing/2014/main" id="{F53760A1-1CEB-9978-5A17-706AFE3B70FD}"/>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1">
            <a:extLst>
              <a:ext uri="{FF2B5EF4-FFF2-40B4-BE49-F238E27FC236}">
                <a16:creationId xmlns:a16="http://schemas.microsoft.com/office/drawing/2014/main" id="{617B2BE3-10DE-9EBC-ACD7-E24150DB1E62}"/>
              </a:ext>
            </a:extLst>
          </p:cNvPr>
          <p:cNvSpPr>
            <a:spLocks noGrp="1" noChangeArrowheads="1"/>
          </p:cNvSpPr>
          <p:nvPr>
            <p:ph idx="1"/>
          </p:nvPr>
        </p:nvSpPr>
        <p:spPr bwMode="auto">
          <a:xfrm>
            <a:off x="435430" y="1246648"/>
            <a:ext cx="11146970" cy="469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sz="1800" b="1" dirty="0"/>
              <a:t>Sensor Initialization:</a:t>
            </a:r>
            <a:endParaRPr lang="en-IN" sz="1800" dirty="0"/>
          </a:p>
          <a:p>
            <a:pPr marL="742950" lvl="1" indent="-285750">
              <a:buFont typeface="Arial" panose="020B0604020202020204" pitchFamily="34" charset="0"/>
              <a:buChar char="•"/>
            </a:pPr>
            <a:r>
              <a:rPr lang="en-IN" sz="1800" dirty="0"/>
              <a:t>Calibrate MPU6050 for accurate motion detection</a:t>
            </a:r>
          </a:p>
          <a:p>
            <a:pPr marL="742950" lvl="1" indent="-285750">
              <a:buFont typeface="Arial" panose="020B0604020202020204" pitchFamily="34" charset="0"/>
              <a:buChar char="•"/>
            </a:pPr>
            <a:r>
              <a:rPr lang="en-IN" sz="1800" dirty="0"/>
              <a:t>I2C communication setup between ESP32 and sensor</a:t>
            </a:r>
          </a:p>
          <a:p>
            <a:pPr>
              <a:buFont typeface="Arial" panose="020B0604020202020204" pitchFamily="34" charset="0"/>
              <a:buChar char="•"/>
            </a:pPr>
            <a:r>
              <a:rPr lang="en-IN" sz="1800" b="1" dirty="0"/>
              <a:t>Data Acquisition &amp; Processing:</a:t>
            </a:r>
            <a:endParaRPr lang="en-IN" sz="1800" dirty="0"/>
          </a:p>
          <a:p>
            <a:pPr marL="742950" lvl="1" indent="-285750">
              <a:buFont typeface="Arial" panose="020B0604020202020204" pitchFamily="34" charset="0"/>
              <a:buChar char="•"/>
            </a:pPr>
            <a:r>
              <a:rPr lang="en-IN" sz="1800" dirty="0"/>
              <a:t>Real-time accelerometer and gyroscope data</a:t>
            </a:r>
          </a:p>
          <a:p>
            <a:pPr marL="742950" lvl="1" indent="-285750">
              <a:buFont typeface="Arial" panose="020B0604020202020204" pitchFamily="34" charset="0"/>
              <a:buChar char="•"/>
            </a:pPr>
            <a:r>
              <a:rPr lang="en-IN" sz="1800" dirty="0"/>
              <a:t>Digital filtering to reduce noise</a:t>
            </a:r>
          </a:p>
          <a:p>
            <a:pPr marL="742950" lvl="1" indent="-285750">
              <a:buFont typeface="Arial" panose="020B0604020202020204" pitchFamily="34" charset="0"/>
              <a:buChar char="•"/>
            </a:pPr>
            <a:r>
              <a:rPr lang="en-IN" sz="1800" dirty="0"/>
              <a:t>Buffer to store motion history</a:t>
            </a:r>
          </a:p>
          <a:p>
            <a:pPr>
              <a:buFont typeface="Arial" panose="020B0604020202020204" pitchFamily="34" charset="0"/>
              <a:buChar char="•"/>
            </a:pPr>
            <a:r>
              <a:rPr lang="en-IN" sz="1800" b="1" dirty="0"/>
              <a:t>Fall Detection Logic:</a:t>
            </a:r>
            <a:endParaRPr lang="en-IN" sz="1800" dirty="0"/>
          </a:p>
          <a:p>
            <a:pPr marL="742950" lvl="1" indent="-285750">
              <a:buFont typeface="Arial" panose="020B0604020202020204" pitchFamily="34" charset="0"/>
              <a:buChar char="•"/>
            </a:pPr>
            <a:r>
              <a:rPr lang="en-IN" sz="1800" dirty="0"/>
              <a:t>Threshold-based analysis for sudden changes in motion</a:t>
            </a:r>
          </a:p>
          <a:p>
            <a:pPr marL="742950" lvl="1" indent="-285750">
              <a:buFont typeface="Arial" panose="020B0604020202020204" pitchFamily="34" charset="0"/>
              <a:buChar char="•"/>
            </a:pPr>
            <a:r>
              <a:rPr lang="en-IN" sz="1800" dirty="0"/>
              <a:t>Detection of impact and post-impact inactivity</a:t>
            </a:r>
          </a:p>
          <a:p>
            <a:pPr>
              <a:buFont typeface="Arial" panose="020B0604020202020204" pitchFamily="34" charset="0"/>
              <a:buChar char="•"/>
            </a:pPr>
            <a:r>
              <a:rPr lang="en-IN" sz="1800" b="1" dirty="0"/>
              <a:t>State Machine Implementation:</a:t>
            </a:r>
            <a:endParaRPr lang="en-IN" sz="1800" dirty="0"/>
          </a:p>
          <a:p>
            <a:pPr marL="742950" lvl="1" indent="-285750">
              <a:buFont typeface="Arial" panose="020B0604020202020204" pitchFamily="34" charset="0"/>
              <a:buChar char="•"/>
            </a:pPr>
            <a:r>
              <a:rPr lang="en-IN" sz="1800" dirty="0"/>
              <a:t>Transitions between NORMAL, POSSIBLE_FALL, IMPACT_DETECTED, etc.</a:t>
            </a:r>
          </a:p>
          <a:p>
            <a:pPr>
              <a:buFont typeface="Arial" panose="020B0604020202020204" pitchFamily="34" charset="0"/>
              <a:buChar char="•"/>
            </a:pPr>
            <a:r>
              <a:rPr lang="en-IN" sz="1800" b="1" dirty="0"/>
              <a:t>Alert System:</a:t>
            </a:r>
            <a:endParaRPr lang="en-IN" sz="1800" dirty="0"/>
          </a:p>
          <a:p>
            <a:pPr marL="742950" lvl="1" indent="-285750">
              <a:buFont typeface="Arial" panose="020B0604020202020204" pitchFamily="34" charset="0"/>
              <a:buChar char="•"/>
            </a:pPr>
            <a:r>
              <a:rPr lang="en-IN" sz="1800" dirty="0"/>
              <a:t>Confirmed falls trigger notifications via Blynk app</a:t>
            </a:r>
          </a:p>
        </p:txBody>
      </p:sp>
    </p:spTree>
    <p:extLst>
      <p:ext uri="{BB962C8B-B14F-4D97-AF65-F5344CB8AC3E}">
        <p14:creationId xmlns:p14="http://schemas.microsoft.com/office/powerpoint/2010/main" val="208529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3561-3631-DE84-3809-6198975BE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89263-B29C-FADD-990B-A3E28DC0095B}"/>
              </a:ext>
            </a:extLst>
          </p:cNvPr>
          <p:cNvSpPr>
            <a:spLocks noGrp="1"/>
          </p:cNvSpPr>
          <p:nvPr>
            <p:ph type="title"/>
          </p:nvPr>
        </p:nvSpPr>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Results</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976EBED-570C-FB8F-8EFB-45A2DCC52C12}"/>
              </a:ext>
            </a:extLst>
          </p:cNvPr>
          <p:cNvSpPr>
            <a:spLocks noGrp="1"/>
          </p:cNvSpPr>
          <p:nvPr>
            <p:ph type="ftr" sz="quarter" idx="11"/>
          </p:nvPr>
        </p:nvSpPr>
        <p:spPr/>
        <p:txBody>
          <a:bodyPr/>
          <a:lstStyle/>
          <a:p>
            <a:r>
              <a:rPr lang="en-IN"/>
              <a:t>Dept.of CSE- AIML &amp; IOT                                                                     VNR VJIET</a:t>
            </a:r>
          </a:p>
        </p:txBody>
      </p:sp>
      <p:sp>
        <p:nvSpPr>
          <p:cNvPr id="5" name="Rectangle 4">
            <a:extLst>
              <a:ext uri="{FF2B5EF4-FFF2-40B4-BE49-F238E27FC236}">
                <a16:creationId xmlns:a16="http://schemas.microsoft.com/office/drawing/2014/main" id="{964D8D8A-C3A7-7D65-342F-F9F4E95ECB6F}"/>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4">
            <a:extLst>
              <a:ext uri="{FF2B5EF4-FFF2-40B4-BE49-F238E27FC236}">
                <a16:creationId xmlns:a16="http://schemas.microsoft.com/office/drawing/2014/main" id="{F88247C5-34BE-BAA1-E12C-E26E79019777}"/>
              </a:ext>
            </a:extLst>
          </p:cNvPr>
          <p:cNvSpPr>
            <a:spLocks noGrp="1" noChangeArrowheads="1"/>
          </p:cNvSpPr>
          <p:nvPr>
            <p:ph idx="1"/>
          </p:nvPr>
        </p:nvSpPr>
        <p:spPr bwMode="auto">
          <a:xfrm>
            <a:off x="373225" y="1794264"/>
            <a:ext cx="11209176" cy="2363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800" b="1" dirty="0"/>
              <a:t>Performance Evaluation:</a:t>
            </a:r>
            <a:endParaRPr lang="en-US" sz="1800" dirty="0"/>
          </a:p>
          <a:p>
            <a:pPr marL="742950" lvl="1" indent="-285750">
              <a:buFont typeface="Arial" panose="020B0604020202020204" pitchFamily="34" charset="0"/>
              <a:buChar char="•"/>
            </a:pPr>
            <a:r>
              <a:rPr lang="en-US" sz="1800" dirty="0"/>
              <a:t>System tested with simulated falls (forward, backward, side) vs daily activities</a:t>
            </a:r>
          </a:p>
          <a:p>
            <a:pPr>
              <a:buFont typeface="Arial" panose="020B0604020202020204" pitchFamily="34" charset="0"/>
              <a:buChar char="•"/>
            </a:pPr>
            <a:r>
              <a:rPr lang="en-US" sz="1800" b="1" dirty="0"/>
              <a:t>Accuracy:</a:t>
            </a:r>
            <a:endParaRPr lang="en-US" sz="1800" dirty="0"/>
          </a:p>
          <a:p>
            <a:pPr marL="742950" lvl="1" indent="-285750">
              <a:buFont typeface="Arial" panose="020B0604020202020204" pitchFamily="34" charset="0"/>
              <a:buChar char="•"/>
            </a:pPr>
            <a:r>
              <a:rPr lang="en-US" sz="1800" dirty="0"/>
              <a:t>High accuracy in fall detection using threshold + gyroscope data</a:t>
            </a:r>
          </a:p>
          <a:p>
            <a:pPr marL="742950" lvl="1" indent="-285750">
              <a:buFont typeface="Arial" panose="020B0604020202020204" pitchFamily="34" charset="0"/>
              <a:buChar char="•"/>
            </a:pPr>
            <a:r>
              <a:rPr lang="en-US" sz="1800" dirty="0"/>
              <a:t>Effective in minimizing false positives</a:t>
            </a:r>
          </a:p>
          <a:p>
            <a:pPr>
              <a:buFont typeface="Arial" panose="020B0604020202020204" pitchFamily="34" charset="0"/>
              <a:buChar char="•"/>
            </a:pPr>
            <a:r>
              <a:rPr lang="en-US" sz="1800" b="1" dirty="0"/>
              <a:t>Response Time:</a:t>
            </a:r>
            <a:endParaRPr lang="en-US" sz="1800" dirty="0"/>
          </a:p>
          <a:p>
            <a:pPr marL="742950" lvl="1" indent="-285750">
              <a:buFont typeface="Arial" panose="020B0604020202020204" pitchFamily="34" charset="0"/>
              <a:buChar char="•"/>
            </a:pPr>
            <a:r>
              <a:rPr lang="en-US" sz="1800" dirty="0"/>
              <a:t>Real-time alert sent within seconds of confirmed fall</a:t>
            </a:r>
          </a:p>
        </p:txBody>
      </p:sp>
    </p:spTree>
    <p:extLst>
      <p:ext uri="{BB962C8B-B14F-4D97-AF65-F5344CB8AC3E}">
        <p14:creationId xmlns:p14="http://schemas.microsoft.com/office/powerpoint/2010/main" val="400139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4CE1D-2E30-B953-659C-E2EC5EFEA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EEBC7-2CA3-EFF2-E142-E5C775B2A54B}"/>
              </a:ext>
            </a:extLst>
          </p:cNvPr>
          <p:cNvSpPr>
            <a:spLocks noGrp="1"/>
          </p:cNvSpPr>
          <p:nvPr>
            <p:ph type="title"/>
          </p:nvPr>
        </p:nvSpPr>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Analysis and Comparative Study</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53EC23C-6CA5-73E5-6A56-6173FD69D10A}"/>
              </a:ext>
            </a:extLst>
          </p:cNvPr>
          <p:cNvSpPr>
            <a:spLocks noGrp="1"/>
          </p:cNvSpPr>
          <p:nvPr>
            <p:ph type="ftr" sz="quarter" idx="11"/>
          </p:nvPr>
        </p:nvSpPr>
        <p:spPr/>
        <p:txBody>
          <a:bodyPr/>
          <a:lstStyle/>
          <a:p>
            <a:r>
              <a:rPr lang="en-IN"/>
              <a:t>Dept.of CSE- AIML &amp; IOT                                                                     VNR VJIET</a:t>
            </a:r>
          </a:p>
        </p:txBody>
      </p:sp>
      <p:sp>
        <p:nvSpPr>
          <p:cNvPr id="5" name="Rectangle 4">
            <a:extLst>
              <a:ext uri="{FF2B5EF4-FFF2-40B4-BE49-F238E27FC236}">
                <a16:creationId xmlns:a16="http://schemas.microsoft.com/office/drawing/2014/main" id="{887DF800-9F28-154F-B2C0-B5468C8F3AF1}"/>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2">
            <a:extLst>
              <a:ext uri="{FF2B5EF4-FFF2-40B4-BE49-F238E27FC236}">
                <a16:creationId xmlns:a16="http://schemas.microsoft.com/office/drawing/2014/main" id="{0A68747E-1B1A-6F3C-9470-964CB47F4582}"/>
              </a:ext>
            </a:extLst>
          </p:cNvPr>
          <p:cNvSpPr>
            <a:spLocks noGrp="1" noChangeArrowheads="1"/>
          </p:cNvSpPr>
          <p:nvPr>
            <p:ph idx="1"/>
          </p:nvPr>
        </p:nvSpPr>
        <p:spPr bwMode="auto">
          <a:xfrm>
            <a:off x="373063" y="2776538"/>
            <a:ext cx="112093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With Traditional Methods: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Vision-based: Higher accuracy, but privacy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Manual alert systems: Delay in emergency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Compared to Past Sensor Models: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accuracy due to combination of linear &amp; angular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Better classification with state-machine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Cost-effective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Portable and easy to implement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Scalable for healthcare institutions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304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98A45-544B-3C88-8732-6776E3BC1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3C08B1-103C-A1A2-5549-490AFD226A2E}"/>
              </a:ext>
            </a:extLst>
          </p:cNvPr>
          <p:cNvSpPr>
            <a:spLocks noGrp="1"/>
          </p:cNvSpPr>
          <p:nvPr>
            <p:ph type="title"/>
          </p:nvPr>
        </p:nvSpPr>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Conclusion and Future Work</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DC422AE-61B7-678B-C0F7-32E670F9691F}"/>
              </a:ext>
            </a:extLst>
          </p:cNvPr>
          <p:cNvSpPr>
            <a:spLocks noGrp="1"/>
          </p:cNvSpPr>
          <p:nvPr>
            <p:ph type="ftr" sz="quarter" idx="11"/>
          </p:nvPr>
        </p:nvSpPr>
        <p:spPr/>
        <p:txBody>
          <a:bodyPr/>
          <a:lstStyle/>
          <a:p>
            <a:r>
              <a:rPr lang="en-IN"/>
              <a:t>Dept.of CSE- AIML &amp; IOT                                                                     VNR VJIET</a:t>
            </a:r>
          </a:p>
        </p:txBody>
      </p:sp>
      <p:sp>
        <p:nvSpPr>
          <p:cNvPr id="5" name="Rectangle 4">
            <a:extLst>
              <a:ext uri="{FF2B5EF4-FFF2-40B4-BE49-F238E27FC236}">
                <a16:creationId xmlns:a16="http://schemas.microsoft.com/office/drawing/2014/main" id="{B465A8FC-6C47-A1BD-87DA-71B4E23FA584}"/>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2">
            <a:extLst>
              <a:ext uri="{FF2B5EF4-FFF2-40B4-BE49-F238E27FC236}">
                <a16:creationId xmlns:a16="http://schemas.microsoft.com/office/drawing/2014/main" id="{8922FD4B-2A10-CF99-3AE3-2907AA2F2600}"/>
              </a:ext>
            </a:extLst>
          </p:cNvPr>
          <p:cNvSpPr>
            <a:spLocks noGrp="1" noChangeArrowheads="1"/>
          </p:cNvSpPr>
          <p:nvPr>
            <p:ph idx="1"/>
          </p:nvPr>
        </p:nvSpPr>
        <p:spPr bwMode="auto">
          <a:xfrm>
            <a:off x="373063" y="2790825"/>
            <a:ext cx="112093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Conclusion: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proposed IoT-based system effectively detects falls using ESP32 and MPU6050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Real-time alerts enhance caregiver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Low-cost and energy-efficient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Future Work:</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Integration with cloud storage for historical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Machine learning algorithms to reduce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Expansion into wearable form factors (e.g., wristbands)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Voice or camera integration for verification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49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969"/>
            <a:ext cx="10515600" cy="5532194"/>
          </a:xfrm>
        </p:spPr>
        <p:txBody>
          <a:bodyPr>
            <a:normAutofit/>
          </a:bodyPr>
          <a:lstStyle/>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endParaRPr lang="en-US" sz="4000" dirty="0">
              <a:latin typeface="Times New Roman" panose="02020603050405020304" pitchFamily="18" charset="0"/>
              <a:cs typeface="Times New Roman" panose="02020603050405020304" pitchFamily="18" charset="0"/>
            </a:endParaRPr>
          </a:p>
          <a:p>
            <a:pPr marL="0" indent="0" algn="ctr">
              <a:buNone/>
            </a:pPr>
            <a:r>
              <a:rPr lang="en-US" sz="4000" b="1" dirty="0">
                <a:latin typeface="Times New Roman" panose="02020603050405020304" pitchFamily="18" charset="0"/>
                <a:cs typeface="Times New Roman" panose="02020603050405020304" pitchFamily="18" charset="0"/>
              </a:rPr>
              <a:t>Thank you!!!</a:t>
            </a:r>
          </a:p>
          <a:p>
            <a:pPr marL="0" indent="0" algn="ctr">
              <a:buNone/>
            </a:pPr>
            <a:endParaRPr lang="en-US" dirty="0"/>
          </a:p>
          <a:p>
            <a:pPr marL="0" indent="0" algn="ctr">
              <a:buNone/>
            </a:pPr>
            <a:endParaRPr lang="en-US" dirty="0"/>
          </a:p>
          <a:p>
            <a:pPr marL="0" indent="0" algn="ctr">
              <a:buNone/>
            </a:pPr>
            <a:endParaRPr lang="en-US" dirty="0"/>
          </a:p>
        </p:txBody>
      </p:sp>
      <p:sp>
        <p:nvSpPr>
          <p:cNvPr id="2" name="Footer Placeholder 1"/>
          <p:cNvSpPr>
            <a:spLocks noGrp="1"/>
          </p:cNvSpPr>
          <p:nvPr>
            <p:ph type="ftr" sz="quarter" idx="11"/>
          </p:nvPr>
        </p:nvSpPr>
        <p:spPr/>
        <p:txBody>
          <a:bodyPr/>
          <a:lstStyle/>
          <a:p>
            <a:r>
              <a:rPr lang="en-IN"/>
              <a:t>Dept.of CSE- AIML &amp; IOT                                                                     VNR VJIET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C1C95-1BE1-7D4D-F6B5-8757DE2E6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812B4C-E6D6-CC8D-2C38-A295828C0AA7}"/>
              </a:ext>
            </a:extLst>
          </p:cNvPr>
          <p:cNvSpPr>
            <a:spLocks noGrp="1"/>
          </p:cNvSpPr>
          <p:nvPr>
            <p:ph type="title"/>
          </p:nvPr>
        </p:nvSpPr>
        <p:spPr/>
        <p:txBody>
          <a:bodyPr>
            <a:normAutofit/>
          </a:bodyPr>
          <a:lstStyle/>
          <a:p>
            <a:pPr algn="ctr"/>
            <a:r>
              <a:rPr lang="en-US" sz="4000" b="1" dirty="0">
                <a:solidFill>
                  <a:schemeClr val="tx2"/>
                </a:solidFill>
                <a:latin typeface="Times New Roman" panose="02020603050405020304" pitchFamily="18" charset="0"/>
                <a:cs typeface="Times New Roman" panose="02020603050405020304" pitchFamily="18" charset="0"/>
              </a:rPr>
              <a:t>ABSTRACT</a:t>
            </a:r>
            <a:endParaRPr lang="en-IN" sz="40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5A5C91-CEBD-736E-74F6-E96E6ED8EAF2}"/>
              </a:ext>
            </a:extLst>
          </p:cNvPr>
          <p:cNvSpPr>
            <a:spLocks noGrp="1"/>
          </p:cNvSpPr>
          <p:nvPr>
            <p:ph idx="1"/>
          </p:nvPr>
        </p:nvSpPr>
        <p:spPr>
          <a:xfrm>
            <a:off x="304799" y="1449680"/>
            <a:ext cx="11507755" cy="4676490"/>
          </a:xfrm>
        </p:spPr>
        <p:txBody>
          <a:bodyPr>
            <a:normAutofit/>
          </a:bodyPr>
          <a:lstStyle/>
          <a:p>
            <a:pPr marL="0" indent="0" algn="just">
              <a:buNone/>
            </a:pPr>
            <a:r>
              <a:rPr lang="en-US" sz="2100" dirty="0"/>
              <a:t>The increasing incidence of falls, particularly among elderly individuals and patients with mobility impairments, necessitates the development of an efficient and reliable fall detection system. This project proposes a </a:t>
            </a:r>
            <a:r>
              <a:rPr lang="en-US" sz="2100" b="1" dirty="0"/>
              <a:t>Wearable Fall Detection System</a:t>
            </a:r>
            <a:r>
              <a:rPr lang="en-US" sz="2100" dirty="0"/>
              <a:t> utilizing the </a:t>
            </a:r>
            <a:r>
              <a:rPr lang="en-US" sz="2100" b="1" dirty="0"/>
              <a:t>ESP32 microcontroller</a:t>
            </a:r>
            <a:r>
              <a:rPr lang="en-US" sz="2100" dirty="0"/>
              <a:t> and the </a:t>
            </a:r>
            <a:r>
              <a:rPr lang="en-US" sz="2100" b="1" dirty="0"/>
              <a:t>MPU6050 sensor</a:t>
            </a:r>
            <a:r>
              <a:rPr lang="en-US" sz="2100" dirty="0"/>
              <a:t>, integrated with the </a:t>
            </a:r>
            <a:r>
              <a:rPr lang="en-US" sz="2100" b="1" dirty="0"/>
              <a:t>Blynk IoT platform</a:t>
            </a:r>
            <a:r>
              <a:rPr lang="en-US" sz="2100" dirty="0"/>
              <a:t> for real-time monitoring and alert notifications. The system captures motion data through the accelerometer and gyroscope, processes it on the ESP32, and determines whether a fall has occurred. Upon detection, an </a:t>
            </a:r>
            <a:r>
              <a:rPr lang="en-US" sz="2100" b="1" dirty="0"/>
              <a:t>alert is transmitted</a:t>
            </a:r>
            <a:r>
              <a:rPr lang="en-US" sz="2100" dirty="0"/>
              <a:t> to the Blynk cloud, triggering </a:t>
            </a:r>
            <a:r>
              <a:rPr lang="en-US" sz="2100" b="1" dirty="0"/>
              <a:t>push notifications and email alerts</a:t>
            </a:r>
            <a:r>
              <a:rPr lang="en-US" sz="2100" dirty="0"/>
              <a:t> to caregivers or healthcare providers. The system offers </a:t>
            </a:r>
            <a:r>
              <a:rPr lang="en-US" sz="2100" b="1" dirty="0"/>
              <a:t>continuous monitoring, remote accessibility</a:t>
            </a:r>
            <a:r>
              <a:rPr lang="en-US" sz="2100" dirty="0"/>
              <a:t>, and </a:t>
            </a:r>
            <a:r>
              <a:rPr lang="en-US" sz="2100" b="1" dirty="0"/>
              <a:t>customizable sensitivity settings</a:t>
            </a:r>
            <a:r>
              <a:rPr lang="en-US" sz="2100" dirty="0"/>
              <a:t>, ensuring an efficient and user-friendly approach to fall detection. This paper discusses the </a:t>
            </a:r>
            <a:r>
              <a:rPr lang="en-US" sz="2100" b="1" dirty="0"/>
              <a:t>design, implementation, and performance analysis</a:t>
            </a:r>
            <a:r>
              <a:rPr lang="en-US" sz="2100" dirty="0"/>
              <a:t> of the proposed system, highlighting its advantages over traditional fall detection methods.</a:t>
            </a:r>
            <a:endParaRPr lang="en-IN" sz="2100" dirty="0"/>
          </a:p>
          <a:p>
            <a:pPr marL="0" indent="0" algn="just">
              <a:buNone/>
            </a:pPr>
            <a:endPar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5DCB55C-DED4-4093-FD42-5AC39376D194}"/>
              </a:ext>
            </a:extLst>
          </p:cNvPr>
          <p:cNvSpPr>
            <a:spLocks noGrp="1"/>
          </p:cNvSpPr>
          <p:nvPr>
            <p:ph type="ftr" sz="quarter" idx="11"/>
          </p:nvPr>
        </p:nvSpPr>
        <p:spPr/>
        <p:txBody>
          <a:bodyPr/>
          <a:lstStyle/>
          <a:p>
            <a:r>
              <a:rPr lang="en-IN" dirty="0" err="1"/>
              <a:t>Dept.of</a:t>
            </a:r>
            <a:r>
              <a:rPr lang="en-IN" dirty="0"/>
              <a:t> CSE- AIML &amp; IOT                                                                     VNR VJIET</a:t>
            </a:r>
          </a:p>
        </p:txBody>
      </p:sp>
      <p:sp>
        <p:nvSpPr>
          <p:cNvPr id="5" name="Rectangle 4">
            <a:extLst>
              <a:ext uri="{FF2B5EF4-FFF2-40B4-BE49-F238E27FC236}">
                <a16:creationId xmlns:a16="http://schemas.microsoft.com/office/drawing/2014/main" id="{E6E929D5-C22A-3C93-017E-33701F5BF61F}"/>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8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C42C7-8613-B67F-4808-9A232A975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16781-FE29-3E9F-0BE1-C10BC3A02AA8}"/>
              </a:ext>
            </a:extLst>
          </p:cNvPr>
          <p:cNvSpPr>
            <a:spLocks noGrp="1"/>
          </p:cNvSpPr>
          <p:nvPr>
            <p:ph type="title"/>
          </p:nvPr>
        </p:nvSpPr>
        <p:spPr/>
        <p:txBody>
          <a:bodyPr>
            <a:normAutofit/>
          </a:bodyPr>
          <a:lstStyle/>
          <a:p>
            <a:pPr algn="ctr"/>
            <a:r>
              <a:rPr lang="en-US" sz="4000" b="1" dirty="0">
                <a:solidFill>
                  <a:schemeClr val="tx2"/>
                </a:solidFill>
                <a:latin typeface="Times New Roman" panose="02020603050405020304" pitchFamily="18" charset="0"/>
                <a:cs typeface="Times New Roman" panose="02020603050405020304" pitchFamily="18" charset="0"/>
              </a:rPr>
              <a:t>INTRODUCTION</a:t>
            </a:r>
            <a:endParaRPr lang="en-IN" sz="4000"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FB1A5F8-3BCD-7417-3A99-81E6F3F73D8C}"/>
              </a:ext>
            </a:extLst>
          </p:cNvPr>
          <p:cNvSpPr>
            <a:spLocks noGrp="1"/>
          </p:cNvSpPr>
          <p:nvPr>
            <p:ph type="ftr" sz="quarter" idx="11"/>
          </p:nvPr>
        </p:nvSpPr>
        <p:spPr/>
        <p:txBody>
          <a:bodyPr/>
          <a:lstStyle/>
          <a:p>
            <a:r>
              <a:rPr lang="en-IN" dirty="0" err="1"/>
              <a:t>Dept.of</a:t>
            </a:r>
            <a:r>
              <a:rPr lang="en-IN" dirty="0"/>
              <a:t> CSE- AIML &amp; IOT                                                                     VNR VJIET</a:t>
            </a:r>
          </a:p>
        </p:txBody>
      </p:sp>
      <p:sp>
        <p:nvSpPr>
          <p:cNvPr id="5" name="Rectangle 4">
            <a:extLst>
              <a:ext uri="{FF2B5EF4-FFF2-40B4-BE49-F238E27FC236}">
                <a16:creationId xmlns:a16="http://schemas.microsoft.com/office/drawing/2014/main" id="{6FD73C33-7408-0996-EFE3-1DF4C93E1CEE}"/>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3">
            <a:extLst>
              <a:ext uri="{FF2B5EF4-FFF2-40B4-BE49-F238E27FC236}">
                <a16:creationId xmlns:a16="http://schemas.microsoft.com/office/drawing/2014/main" id="{1C7790D7-2863-EFCA-0D23-7DADE040BAFB}"/>
              </a:ext>
            </a:extLst>
          </p:cNvPr>
          <p:cNvSpPr>
            <a:spLocks noChangeArrowheads="1"/>
          </p:cNvSpPr>
          <p:nvPr/>
        </p:nvSpPr>
        <p:spPr bwMode="auto">
          <a:xfrm>
            <a:off x="397398" y="977594"/>
            <a:ext cx="11397204" cy="4417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algn="just">
              <a:lnSpc>
                <a:spcPct val="115000"/>
              </a:lnSpc>
              <a:spcAft>
                <a:spcPts val="800"/>
              </a:spcAft>
            </a:pPr>
            <a:r>
              <a:rPr lang="en-IN" sz="1600" kern="100" dirty="0">
                <a:effectLst/>
                <a:ea typeface="Aptos" panose="020B0004020202020204" pitchFamily="34" charset="0"/>
                <a:cs typeface="Times New Roman" panose="02020603050405020304" pitchFamily="18" charset="0"/>
              </a:rPr>
              <a:t>Falls represent a significant health concern, especially among the elderly population, with potentially severe consequences such as fractures, head injuries, and even death. According to the World Health Organization (WHO), approximately 28-35% of individuals aged 65 and older experience a fall each year, with this number increasing as individuals age. Falls are the leading cause of injury-related deaths in this demographic and are frequently associated with a decline in quality of life, higher healthcare costs, and reduced independence. In fact, studies indicate that one in every three seniors over the age of 65 experiences at least one fall annually, and the frequency of falls rises with advancing 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Traditional fall detection methods, including manual observation and camera-based surveillance, pose challenges related to privacy, accessibility, and real-time response. Recent advancements in wearable technology and Internet of Things (IoT) solutions have enabled the development of automated fall detection systems, which can instantly notify caregivers upon detecting an incident.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This project </a:t>
            </a:r>
            <a:r>
              <a:rPr kumimoji="0" lang="en-US" altLang="en-US" sz="1600" b="0" i="0" u="none" strike="noStrike" cap="none" normalizeH="0" baseline="0">
                <a:ln>
                  <a:noFill/>
                </a:ln>
                <a:solidFill>
                  <a:schemeClr val="tx1"/>
                </a:solidFill>
                <a:effectLst/>
              </a:rPr>
              <a:t>introduces a </a:t>
            </a:r>
            <a:r>
              <a:rPr kumimoji="0" lang="en-US" altLang="en-US" sz="1600" b="1" i="0" u="none" strike="noStrike" cap="none" normalizeH="0" baseline="0">
                <a:ln>
                  <a:noFill/>
                </a:ln>
                <a:solidFill>
                  <a:schemeClr val="tx1"/>
                </a:solidFill>
                <a:effectLst/>
              </a:rPr>
              <a:t>Fall </a:t>
            </a:r>
            <a:r>
              <a:rPr kumimoji="0" lang="en-US" altLang="en-US" sz="1600" b="1" i="0" u="none" strike="noStrike" cap="none" normalizeH="0" baseline="0" dirty="0">
                <a:ln>
                  <a:noFill/>
                </a:ln>
                <a:solidFill>
                  <a:schemeClr val="tx1"/>
                </a:solidFill>
                <a:effectLst/>
              </a:rPr>
              <a:t>Detection System</a:t>
            </a:r>
            <a:r>
              <a:rPr kumimoji="0" lang="en-US" altLang="en-US" sz="1600" b="0" i="0" u="none" strike="noStrike" cap="none" normalizeH="0" baseline="0" dirty="0">
                <a:ln>
                  <a:noFill/>
                </a:ln>
                <a:solidFill>
                  <a:schemeClr val="tx1"/>
                </a:solidFill>
                <a:effectLst/>
              </a:rPr>
              <a:t> based on </a:t>
            </a:r>
            <a:r>
              <a:rPr kumimoji="0" lang="en-US" altLang="en-US" sz="1600" b="1" i="0" u="none" strike="noStrike" cap="none" normalizeH="0" baseline="0" dirty="0">
                <a:ln>
                  <a:noFill/>
                </a:ln>
                <a:solidFill>
                  <a:schemeClr val="tx1"/>
                </a:solidFill>
                <a:effectLst/>
              </a:rPr>
              <a:t>ESP32</a:t>
            </a:r>
            <a:r>
              <a:rPr kumimoji="0" lang="en-US" altLang="en-US" sz="1600" b="0" i="0" u="none" strike="noStrike" cap="none" normalizeH="0" baseline="0" dirty="0">
                <a:ln>
                  <a:noFill/>
                </a:ln>
                <a:solidFill>
                  <a:schemeClr val="tx1"/>
                </a:solidFill>
                <a:effectLst/>
              </a:rPr>
              <a:t>, an energy-efficient microcontroller with built-in Wi-Fi, and the </a:t>
            </a:r>
            <a:r>
              <a:rPr kumimoji="0" lang="en-US" altLang="en-US" sz="1600" b="1" i="0" u="none" strike="noStrike" cap="none" normalizeH="0" baseline="0" dirty="0">
                <a:ln>
                  <a:noFill/>
                </a:ln>
                <a:solidFill>
                  <a:schemeClr val="tx1"/>
                </a:solidFill>
                <a:effectLst/>
              </a:rPr>
              <a:t>MPU6050 sensor</a:t>
            </a:r>
            <a:r>
              <a:rPr kumimoji="0" lang="en-US" altLang="en-US" sz="1600" b="0" i="0" u="none" strike="noStrike" cap="none" normalizeH="0" baseline="0" dirty="0">
                <a:ln>
                  <a:noFill/>
                </a:ln>
                <a:solidFill>
                  <a:schemeClr val="tx1"/>
                </a:solidFill>
                <a:effectLst/>
              </a:rPr>
              <a:t>, which combines an accelerometer and gyroscope for motion tracking. The system continuously monitors movement patterns, detects falls using predefined thresholds, and transmits alerts via </a:t>
            </a:r>
            <a:r>
              <a:rPr kumimoji="0" lang="en-US" altLang="en-US" sz="1600" b="1" i="0" u="none" strike="noStrike" cap="none" normalizeH="0" baseline="0" dirty="0">
                <a:ln>
                  <a:noFill/>
                </a:ln>
                <a:solidFill>
                  <a:schemeClr val="tx1"/>
                </a:solidFill>
                <a:effectLst/>
              </a:rPr>
              <a:t>Blynk cloud</a:t>
            </a:r>
            <a:r>
              <a:rPr kumimoji="0" lang="en-US" altLang="en-US" sz="1600" b="0" i="0" u="none" strike="noStrike" cap="none" normalizeH="0" baseline="0" dirty="0">
                <a:ln>
                  <a:noFill/>
                </a:ln>
                <a:solidFill>
                  <a:schemeClr val="tx1"/>
                </a:solidFill>
                <a:effectLst/>
              </a:rPr>
              <a:t> to notify healthcare providers. The use of wireless connectivity enables real-time monitoring, allowing caregivers to view fall history, adjust sensitivity, and respond promptly to emergencies.</a:t>
            </a:r>
          </a:p>
        </p:txBody>
      </p:sp>
    </p:spTree>
    <p:extLst>
      <p:ext uri="{BB962C8B-B14F-4D97-AF65-F5344CB8AC3E}">
        <p14:creationId xmlns:p14="http://schemas.microsoft.com/office/powerpoint/2010/main" val="288278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834B7-F2E7-9490-323E-FF8D9E4DD32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A5D1C4-436D-C87B-29F6-27E1E5A947F2}"/>
              </a:ext>
            </a:extLst>
          </p:cNvPr>
          <p:cNvSpPr>
            <a:spLocks noGrp="1"/>
          </p:cNvSpPr>
          <p:nvPr>
            <p:ph type="ftr" sz="quarter" idx="11"/>
          </p:nvPr>
        </p:nvSpPr>
        <p:spPr/>
        <p:txBody>
          <a:bodyPr/>
          <a:lstStyle/>
          <a:p>
            <a:r>
              <a:rPr lang="en-IN" dirty="0" err="1"/>
              <a:t>Dept.of</a:t>
            </a:r>
            <a:r>
              <a:rPr lang="en-IN" dirty="0"/>
              <a:t> CSE- AIML &amp; IOT                                                                     VNR VJIET</a:t>
            </a:r>
          </a:p>
        </p:txBody>
      </p:sp>
      <p:sp>
        <p:nvSpPr>
          <p:cNvPr id="5" name="Rectangle 4">
            <a:extLst>
              <a:ext uri="{FF2B5EF4-FFF2-40B4-BE49-F238E27FC236}">
                <a16:creationId xmlns:a16="http://schemas.microsoft.com/office/drawing/2014/main" id="{8A6BB010-7E42-B861-150F-A93CB785FEBA}"/>
              </a:ext>
            </a:extLst>
          </p:cNvPr>
          <p:cNvSpPr/>
          <p:nvPr/>
        </p:nvSpPr>
        <p:spPr>
          <a:xfrm>
            <a:off x="270588" y="242596"/>
            <a:ext cx="11616612" cy="588761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DCAB4BFE-E32C-859A-7A1A-2164A399A9B8}"/>
              </a:ext>
            </a:extLst>
          </p:cNvPr>
          <p:cNvSpPr txBox="1"/>
          <p:nvPr/>
        </p:nvSpPr>
        <p:spPr>
          <a:xfrm>
            <a:off x="3181739" y="386868"/>
            <a:ext cx="5533053" cy="523220"/>
          </a:xfrm>
          <a:prstGeom prst="rect">
            <a:avLst/>
          </a:prstGeom>
          <a:noFill/>
        </p:spPr>
        <p:txBody>
          <a:bodyPr wrap="square" rtlCol="0">
            <a:sp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INTRODUCTION</a:t>
            </a:r>
            <a:endParaRPr lang="en-IN" sz="2800" dirty="0"/>
          </a:p>
        </p:txBody>
      </p:sp>
      <p:pic>
        <p:nvPicPr>
          <p:cNvPr id="10" name="Picture 9">
            <a:extLst>
              <a:ext uri="{FF2B5EF4-FFF2-40B4-BE49-F238E27FC236}">
                <a16:creationId xmlns:a16="http://schemas.microsoft.com/office/drawing/2014/main" id="{234BDFF3-EA96-0353-9A72-9768B5AB0CC3}"/>
              </a:ext>
            </a:extLst>
          </p:cNvPr>
          <p:cNvPicPr>
            <a:picLocks noChangeAspect="1"/>
          </p:cNvPicPr>
          <p:nvPr/>
        </p:nvPicPr>
        <p:blipFill>
          <a:blip r:embed="rId2"/>
          <a:stretch>
            <a:fillRect/>
          </a:stretch>
        </p:blipFill>
        <p:spPr>
          <a:xfrm>
            <a:off x="1234751" y="1045029"/>
            <a:ext cx="9722497" cy="4767942"/>
          </a:xfrm>
          <a:prstGeom prst="rect">
            <a:avLst/>
          </a:prstGeom>
        </p:spPr>
      </p:pic>
    </p:spTree>
    <p:extLst>
      <p:ext uri="{BB962C8B-B14F-4D97-AF65-F5344CB8AC3E}">
        <p14:creationId xmlns:p14="http://schemas.microsoft.com/office/powerpoint/2010/main" val="285968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25" y="0"/>
            <a:ext cx="10972800" cy="1014761"/>
          </a:xfrm>
        </p:spPr>
        <p:txBody>
          <a:bodyPr>
            <a:normAutofit/>
          </a:bodyPr>
          <a:lstStyle/>
          <a:p>
            <a:r>
              <a:rPr lang="en-US" sz="4000" b="1" dirty="0">
                <a:solidFill>
                  <a:schemeClr val="tx2"/>
                </a:solidFill>
              </a:rPr>
              <a:t>Technology Used</a:t>
            </a:r>
            <a:endParaRPr lang="en-IN" sz="4000" b="1" dirty="0">
              <a:solidFill>
                <a:schemeClr val="tx2"/>
              </a:solidFill>
            </a:endParaRPr>
          </a:p>
        </p:txBody>
      </p:sp>
      <p:sp>
        <p:nvSpPr>
          <p:cNvPr id="3" name="Content Placeholder 2"/>
          <p:cNvSpPr>
            <a:spLocks noGrp="1"/>
          </p:cNvSpPr>
          <p:nvPr>
            <p:ph idx="1"/>
          </p:nvPr>
        </p:nvSpPr>
        <p:spPr>
          <a:xfrm>
            <a:off x="609599" y="925551"/>
            <a:ext cx="11056775" cy="5062653"/>
          </a:xfrm>
        </p:spPr>
        <p:txBody>
          <a:bodyPr>
            <a:noAutofit/>
          </a:bodyPr>
          <a:lstStyle/>
          <a:p>
            <a:pPr>
              <a:buNone/>
            </a:pPr>
            <a:r>
              <a:rPr lang="en-IN" sz="1500" b="1" dirty="0"/>
              <a:t>1. Hardware Components</a:t>
            </a:r>
          </a:p>
          <a:p>
            <a:pPr>
              <a:buNone/>
            </a:pPr>
            <a:r>
              <a:rPr lang="en-IN" sz="1500" b="1" dirty="0"/>
              <a:t>a. Microcontroller &amp; Sensors</a:t>
            </a:r>
          </a:p>
          <a:p>
            <a:pPr>
              <a:buFont typeface="Arial" panose="020B0604020202020204" pitchFamily="34" charset="0"/>
              <a:buChar char="•"/>
            </a:pPr>
            <a:r>
              <a:rPr lang="en-IN" sz="1500" b="1" dirty="0"/>
              <a:t>ESP32</a:t>
            </a:r>
            <a:endParaRPr lang="en-IN" sz="1500" dirty="0"/>
          </a:p>
          <a:p>
            <a:pPr marL="742950" lvl="1" indent="-285750">
              <a:buFont typeface="Arial" panose="020B0604020202020204" pitchFamily="34" charset="0"/>
              <a:buChar char="•"/>
            </a:pPr>
            <a:r>
              <a:rPr lang="en-IN" sz="1500" dirty="0"/>
              <a:t>Wi-Fi &amp; Bluetooth connectivity</a:t>
            </a:r>
          </a:p>
          <a:p>
            <a:pPr marL="742950" lvl="1" indent="-285750">
              <a:buFont typeface="Arial" panose="020B0604020202020204" pitchFamily="34" charset="0"/>
              <a:buChar char="•"/>
            </a:pPr>
            <a:r>
              <a:rPr lang="en-IN" sz="1500" dirty="0"/>
              <a:t>520 KB SRAM, 4MB Flash</a:t>
            </a:r>
          </a:p>
          <a:p>
            <a:pPr marL="742950" lvl="1" indent="-285750">
              <a:buFont typeface="Arial" panose="020B0604020202020204" pitchFamily="34" charset="0"/>
              <a:buChar char="•"/>
            </a:pPr>
            <a:r>
              <a:rPr lang="en-IN" sz="1500" dirty="0"/>
              <a:t>Multiple GPIOs for sensor interfacing</a:t>
            </a:r>
          </a:p>
          <a:p>
            <a:pPr marL="742950" lvl="1" indent="-285750">
              <a:buFont typeface="Arial" panose="020B0604020202020204" pitchFamily="34" charset="0"/>
              <a:buChar char="•"/>
            </a:pPr>
            <a:r>
              <a:rPr lang="en-IN" sz="1500" dirty="0"/>
              <a:t>Low power consumption</a:t>
            </a:r>
          </a:p>
          <a:p>
            <a:pPr>
              <a:buFont typeface="Arial" panose="020B0604020202020204" pitchFamily="34" charset="0"/>
              <a:buChar char="•"/>
            </a:pPr>
            <a:r>
              <a:rPr lang="en-IN" sz="1500" b="1" dirty="0"/>
              <a:t>MPU6050 (IMU Sensor - Accelerometer &amp; Gyroscope)</a:t>
            </a:r>
            <a:endParaRPr lang="en-IN" sz="1500" dirty="0"/>
          </a:p>
          <a:p>
            <a:pPr marL="742950" lvl="1" indent="-285750">
              <a:buFont typeface="Arial" panose="020B0604020202020204" pitchFamily="34" charset="0"/>
              <a:buChar char="•"/>
            </a:pPr>
            <a:r>
              <a:rPr lang="en-IN" sz="1500" dirty="0"/>
              <a:t>3-axis accelerometer &amp; 3-axis gyroscope</a:t>
            </a:r>
          </a:p>
          <a:p>
            <a:pPr marL="742950" lvl="1" indent="-285750">
              <a:buFont typeface="Arial" panose="020B0604020202020204" pitchFamily="34" charset="0"/>
              <a:buChar char="•"/>
            </a:pPr>
            <a:r>
              <a:rPr lang="en-IN" sz="1500" dirty="0"/>
              <a:t>I2C interface for communication with ESP32</a:t>
            </a:r>
          </a:p>
          <a:p>
            <a:pPr marL="742950" lvl="1" indent="-285750">
              <a:buFont typeface="Arial" panose="020B0604020202020204" pitchFamily="34" charset="0"/>
              <a:buChar char="•"/>
            </a:pPr>
            <a:r>
              <a:rPr lang="en-IN" sz="1500" dirty="0"/>
              <a:t>Built-in digital motion processing</a:t>
            </a:r>
          </a:p>
          <a:p>
            <a:pPr>
              <a:buNone/>
            </a:pPr>
            <a:r>
              <a:rPr lang="en-IN" sz="1500" b="1" dirty="0"/>
              <a:t>b. Power Supply</a:t>
            </a:r>
          </a:p>
          <a:p>
            <a:pPr>
              <a:buFont typeface="Arial" panose="020B0604020202020204" pitchFamily="34" charset="0"/>
              <a:buChar char="•"/>
            </a:pPr>
            <a:r>
              <a:rPr lang="en-IN" sz="1500" dirty="0"/>
              <a:t>Powered directly via USB or onboard ESP32 power </a:t>
            </a:r>
          </a:p>
          <a:p>
            <a:pPr marL="0" indent="0">
              <a:buNone/>
            </a:pPr>
            <a:r>
              <a:rPr lang="en-IN" sz="1500" dirty="0"/>
              <a:t>management</a:t>
            </a:r>
          </a:p>
          <a:p>
            <a:pPr>
              <a:buNone/>
            </a:pPr>
            <a:r>
              <a:rPr lang="en-IN" sz="1500" b="1" dirty="0"/>
              <a:t>c. Communication Modules</a:t>
            </a:r>
          </a:p>
          <a:p>
            <a:pPr>
              <a:buFont typeface="Arial" panose="020B0604020202020204" pitchFamily="34" charset="0"/>
              <a:buChar char="•"/>
            </a:pPr>
            <a:r>
              <a:rPr lang="en-IN" sz="1500" dirty="0"/>
              <a:t>Wi-Fi (via ESP32) for Cloud Data Transmission</a:t>
            </a:r>
          </a:p>
          <a:p>
            <a:pPr marL="457200" lvl="1" indent="0">
              <a:buNone/>
            </a:pPr>
            <a:endParaRPr lang="en-IN"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err="1"/>
              <a:t>Dept.of</a:t>
            </a:r>
            <a:r>
              <a:rPr lang="en-IN" dirty="0"/>
              <a:t> CSE- AIML &amp; IOT                                                                     VNR VJIET</a:t>
            </a:r>
          </a:p>
        </p:txBody>
      </p:sp>
      <p:sp>
        <p:nvSpPr>
          <p:cNvPr id="21" name="TextBox 20">
            <a:extLst>
              <a:ext uri="{FF2B5EF4-FFF2-40B4-BE49-F238E27FC236}">
                <a16:creationId xmlns:a16="http://schemas.microsoft.com/office/drawing/2014/main" id="{489314C4-337B-0175-C66A-5B06B3EDE689}"/>
              </a:ext>
            </a:extLst>
          </p:cNvPr>
          <p:cNvSpPr txBox="1"/>
          <p:nvPr/>
        </p:nvSpPr>
        <p:spPr>
          <a:xfrm>
            <a:off x="6008914" y="925551"/>
            <a:ext cx="5411755" cy="5016758"/>
          </a:xfrm>
          <a:prstGeom prst="rect">
            <a:avLst/>
          </a:prstGeom>
          <a:noFill/>
        </p:spPr>
        <p:txBody>
          <a:bodyPr wrap="square" rtlCol="0">
            <a:spAutoFit/>
          </a:bodyPr>
          <a:lstStyle/>
          <a:p>
            <a:pPr>
              <a:buNone/>
            </a:pPr>
            <a:r>
              <a:rPr lang="en-IN" sz="1600" b="1" dirty="0"/>
              <a:t>2. Software &amp; Algorithms</a:t>
            </a:r>
          </a:p>
          <a:p>
            <a:pPr>
              <a:buNone/>
            </a:pPr>
            <a:r>
              <a:rPr lang="en-IN" sz="1600" b="1" dirty="0"/>
              <a:t>a. Firmware Development</a:t>
            </a:r>
          </a:p>
          <a:p>
            <a:pPr>
              <a:buFont typeface="Arial" panose="020B0604020202020204" pitchFamily="34" charset="0"/>
              <a:buChar char="•"/>
            </a:pPr>
            <a:r>
              <a:rPr lang="en-IN" sz="1600" b="1" dirty="0"/>
              <a:t>Programming Language:</a:t>
            </a:r>
            <a:r>
              <a:rPr lang="en-IN" sz="1600" dirty="0"/>
              <a:t> C/C++ (Arduino IDE)</a:t>
            </a:r>
          </a:p>
          <a:p>
            <a:pPr>
              <a:buFont typeface="Arial" panose="020B0604020202020204" pitchFamily="34" charset="0"/>
              <a:buChar char="•"/>
            </a:pPr>
            <a:r>
              <a:rPr lang="en-IN" sz="1600" b="1" dirty="0"/>
              <a:t>IDE:</a:t>
            </a:r>
            <a:r>
              <a:rPr lang="en-IN" sz="1600" dirty="0"/>
              <a:t> Arduino IDE</a:t>
            </a:r>
          </a:p>
          <a:p>
            <a:pPr>
              <a:buFont typeface="Arial" panose="020B0604020202020204" pitchFamily="34" charset="0"/>
              <a:buChar char="•"/>
            </a:pPr>
            <a:r>
              <a:rPr lang="en-IN" sz="1600" b="1" dirty="0"/>
              <a:t>Communication Protocols:</a:t>
            </a:r>
            <a:r>
              <a:rPr lang="en-IN" sz="1600" dirty="0"/>
              <a:t> I2C (MPU6050), HTTP (Blynk)</a:t>
            </a:r>
          </a:p>
          <a:p>
            <a:pPr>
              <a:buNone/>
            </a:pPr>
            <a:r>
              <a:rPr lang="en-IN" sz="1600" b="1" dirty="0"/>
              <a:t>b. Fall Detection Algorithm</a:t>
            </a:r>
          </a:p>
          <a:p>
            <a:pPr>
              <a:buFont typeface="Arial" panose="020B0604020202020204" pitchFamily="34" charset="0"/>
              <a:buChar char="•"/>
            </a:pPr>
            <a:r>
              <a:rPr lang="en-IN" sz="1600" b="1" dirty="0"/>
              <a:t>Raw Data Processing (Acceleration &amp; Gyro Data from MPU6050)</a:t>
            </a:r>
            <a:endParaRPr lang="en-IN" sz="1600" dirty="0"/>
          </a:p>
          <a:p>
            <a:pPr>
              <a:buFont typeface="Arial" panose="020B0604020202020204" pitchFamily="34" charset="0"/>
              <a:buChar char="•"/>
            </a:pPr>
            <a:r>
              <a:rPr lang="en-IN" sz="1600" b="1" dirty="0"/>
              <a:t>Threshold-based Detection</a:t>
            </a:r>
            <a:r>
              <a:rPr lang="en-IN" sz="1600" dirty="0"/>
              <a:t> </a:t>
            </a:r>
          </a:p>
          <a:p>
            <a:pPr marL="742950" lvl="1" indent="-285750">
              <a:buFont typeface="Arial" panose="020B0604020202020204" pitchFamily="34" charset="0"/>
              <a:buChar char="•"/>
            </a:pPr>
            <a:r>
              <a:rPr lang="en-IN" sz="1600" dirty="0"/>
              <a:t>If acceleration exceeds a predefined threshold (e.g., &gt;2g), a fall is suspected</a:t>
            </a:r>
          </a:p>
          <a:p>
            <a:pPr marL="742950" lvl="1" indent="-285750">
              <a:buFont typeface="Arial" panose="020B0604020202020204" pitchFamily="34" charset="0"/>
              <a:buChar char="•"/>
            </a:pPr>
            <a:r>
              <a:rPr lang="en-IN" sz="1600" dirty="0"/>
              <a:t>Further verification using angular velocity</a:t>
            </a:r>
          </a:p>
          <a:p>
            <a:pPr lvl="1"/>
            <a:endParaRPr lang="en-IN" sz="1600" dirty="0"/>
          </a:p>
          <a:p>
            <a:pPr>
              <a:buNone/>
            </a:pPr>
            <a:r>
              <a:rPr lang="en-IN" sz="1600" b="1" dirty="0"/>
              <a:t>3. Cloud &amp; Connectivity</a:t>
            </a:r>
          </a:p>
          <a:p>
            <a:pPr>
              <a:buNone/>
            </a:pPr>
            <a:r>
              <a:rPr lang="en-IN" sz="1600" b="1" dirty="0"/>
              <a:t>a. Cloud Integration</a:t>
            </a:r>
          </a:p>
          <a:p>
            <a:pPr>
              <a:buFont typeface="Arial" panose="020B0604020202020204" pitchFamily="34" charset="0"/>
              <a:buChar char="•"/>
            </a:pPr>
            <a:r>
              <a:rPr lang="en-IN" sz="1600" dirty="0"/>
              <a:t>Blynk for real-time data storage and monitoring</a:t>
            </a:r>
          </a:p>
          <a:p>
            <a:pPr>
              <a:buFont typeface="Arial" panose="020B0604020202020204" pitchFamily="34" charset="0"/>
              <a:buChar char="•"/>
            </a:pPr>
            <a:r>
              <a:rPr lang="en-IN" sz="1600" dirty="0"/>
              <a:t>HTTP-based data transmission</a:t>
            </a:r>
          </a:p>
          <a:p>
            <a:pPr>
              <a:buFont typeface="Arial" panose="020B0604020202020204" pitchFamily="34" charset="0"/>
              <a:buChar char="•"/>
            </a:pPr>
            <a:r>
              <a:rPr lang="en-IN" sz="1600" dirty="0"/>
              <a:t>Emergency alert notifications via Blynk notifications</a:t>
            </a:r>
          </a:p>
          <a:p>
            <a:pPr lvl="1"/>
            <a:endParaRPr lang="en-IN" sz="1400" dirty="0"/>
          </a:p>
          <a:p>
            <a:endParaRPr lang="en-IN" dirty="0"/>
          </a:p>
        </p:txBody>
      </p:sp>
      <p:sp>
        <p:nvSpPr>
          <p:cNvPr id="22" name="Rectangle 21">
            <a:extLst>
              <a:ext uri="{FF2B5EF4-FFF2-40B4-BE49-F238E27FC236}">
                <a16:creationId xmlns:a16="http://schemas.microsoft.com/office/drawing/2014/main" id="{6B6F5097-3E49-7701-1584-A49AC8EE69C7}"/>
              </a:ext>
            </a:extLst>
          </p:cNvPr>
          <p:cNvSpPr/>
          <p:nvPr/>
        </p:nvSpPr>
        <p:spPr>
          <a:xfrm>
            <a:off x="609599" y="869794"/>
            <a:ext cx="11056775" cy="53817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7690986B-27C6-943D-BF58-C1C3B3A667DD}"/>
              </a:ext>
            </a:extLst>
          </p:cNvPr>
          <p:cNvCxnSpPr>
            <a:cxnSpLocks/>
          </p:cNvCxnSpPr>
          <p:nvPr/>
        </p:nvCxnSpPr>
        <p:spPr>
          <a:xfrm>
            <a:off x="5859624" y="869796"/>
            <a:ext cx="0" cy="5381714"/>
          </a:xfrm>
          <a:prstGeom prst="line">
            <a:avLst/>
          </a:prstGeom>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Dept.of CSE- AIML &amp; IOT                                                                     VNR VJIET</a:t>
            </a:r>
          </a:p>
        </p:txBody>
      </p:sp>
      <p:graphicFrame>
        <p:nvGraphicFramePr>
          <p:cNvPr id="3" name="Table 2"/>
          <p:cNvGraphicFramePr>
            <a:graphicFrameLocks noGrp="1"/>
          </p:cNvGraphicFramePr>
          <p:nvPr>
            <p:custDataLst>
              <p:tags r:id="rId1"/>
            </p:custDataLst>
            <p:extLst>
              <p:ext uri="{D42A27DB-BD31-4B8C-83A1-F6EECF244321}">
                <p14:modId xmlns:p14="http://schemas.microsoft.com/office/powerpoint/2010/main" val="1293114526"/>
              </p:ext>
            </p:extLst>
          </p:nvPr>
        </p:nvGraphicFramePr>
        <p:xfrm>
          <a:off x="128905" y="506096"/>
          <a:ext cx="11758296" cy="5734684"/>
        </p:xfrm>
        <a:graphic>
          <a:graphicData uri="http://schemas.openxmlformats.org/drawingml/2006/table">
            <a:tbl>
              <a:tblPr firstRow="1" bandRow="1">
                <a:tableStyleId>{5C22544A-7EE6-4342-B048-85BDC9FD1C3A}</a:tableStyleId>
              </a:tblPr>
              <a:tblGrid>
                <a:gridCol w="397303">
                  <a:extLst>
                    <a:ext uri="{9D8B030D-6E8A-4147-A177-3AD203B41FA5}">
                      <a16:colId xmlns:a16="http://schemas.microsoft.com/office/drawing/2014/main" val="20000"/>
                    </a:ext>
                  </a:extLst>
                </a:gridCol>
                <a:gridCol w="1129342">
                  <a:extLst>
                    <a:ext uri="{9D8B030D-6E8A-4147-A177-3AD203B41FA5}">
                      <a16:colId xmlns:a16="http://schemas.microsoft.com/office/drawing/2014/main" val="20001"/>
                    </a:ext>
                  </a:extLst>
                </a:gridCol>
                <a:gridCol w="1240050">
                  <a:extLst>
                    <a:ext uri="{9D8B030D-6E8A-4147-A177-3AD203B41FA5}">
                      <a16:colId xmlns:a16="http://schemas.microsoft.com/office/drawing/2014/main" val="20002"/>
                    </a:ext>
                  </a:extLst>
                </a:gridCol>
                <a:gridCol w="1424940">
                  <a:extLst>
                    <a:ext uri="{9D8B030D-6E8A-4147-A177-3AD203B41FA5}">
                      <a16:colId xmlns:a16="http://schemas.microsoft.com/office/drawing/2014/main" val="20003"/>
                    </a:ext>
                  </a:extLst>
                </a:gridCol>
                <a:gridCol w="1960620">
                  <a:extLst>
                    <a:ext uri="{9D8B030D-6E8A-4147-A177-3AD203B41FA5}">
                      <a16:colId xmlns:a16="http://schemas.microsoft.com/office/drawing/2014/main" val="20004"/>
                    </a:ext>
                  </a:extLst>
                </a:gridCol>
                <a:gridCol w="1645523">
                  <a:extLst>
                    <a:ext uri="{9D8B030D-6E8A-4147-A177-3AD203B41FA5}">
                      <a16:colId xmlns:a16="http://schemas.microsoft.com/office/drawing/2014/main" val="20005"/>
                    </a:ext>
                  </a:extLst>
                </a:gridCol>
                <a:gridCol w="1811327">
                  <a:extLst>
                    <a:ext uri="{9D8B030D-6E8A-4147-A177-3AD203B41FA5}">
                      <a16:colId xmlns:a16="http://schemas.microsoft.com/office/drawing/2014/main" val="20006"/>
                    </a:ext>
                  </a:extLst>
                </a:gridCol>
                <a:gridCol w="2149191">
                  <a:extLst>
                    <a:ext uri="{9D8B030D-6E8A-4147-A177-3AD203B41FA5}">
                      <a16:colId xmlns:a16="http://schemas.microsoft.com/office/drawing/2014/main" val="20007"/>
                    </a:ext>
                  </a:extLst>
                </a:gridCol>
              </a:tblGrid>
              <a:tr h="955781">
                <a:tc>
                  <a:txBody>
                    <a:bodyPr/>
                    <a:lstStyle/>
                    <a:p>
                      <a:r>
                        <a:rPr lang="en-US" dirty="0"/>
                        <a:t>SNO</a:t>
                      </a:r>
                      <a:endParaRPr lang="en-IN" dirty="0"/>
                    </a:p>
                  </a:txBody>
                  <a:tcPr/>
                </a:tc>
                <a:tc>
                  <a:txBody>
                    <a:bodyPr/>
                    <a:lstStyle/>
                    <a:p>
                      <a:r>
                        <a:rPr lang="en-US" dirty="0"/>
                        <a:t>TITLE OF THE PAPER</a:t>
                      </a:r>
                      <a:endParaRPr lang="en-IN" dirty="0"/>
                    </a:p>
                  </a:txBody>
                  <a:tcPr/>
                </a:tc>
                <a:tc>
                  <a:txBody>
                    <a:bodyPr/>
                    <a:lstStyle/>
                    <a:p>
                      <a:r>
                        <a:rPr lang="en-US" dirty="0"/>
                        <a:t>TITLE OF THE JOURNAL</a:t>
                      </a:r>
                      <a:endParaRPr lang="en-IN" dirty="0"/>
                    </a:p>
                  </a:txBody>
                  <a:tcPr/>
                </a:tc>
                <a:tc>
                  <a:txBody>
                    <a:bodyPr/>
                    <a:lstStyle/>
                    <a:p>
                      <a:r>
                        <a:rPr lang="en-US" dirty="0"/>
                        <a:t>REFERENCE WITH DOI</a:t>
                      </a:r>
                      <a:endParaRPr lang="en-IN" dirty="0"/>
                    </a:p>
                  </a:txBody>
                  <a:tcPr/>
                </a:tc>
                <a:tc>
                  <a:txBody>
                    <a:bodyPr/>
                    <a:lstStyle/>
                    <a:p>
                      <a:r>
                        <a:rPr lang="en-US" dirty="0"/>
                        <a:t>PROBLEMS OR GAP ADDRESSED</a:t>
                      </a:r>
                      <a:endParaRPr lang="en-IN" dirty="0"/>
                    </a:p>
                  </a:txBody>
                  <a:tcPr/>
                </a:tc>
                <a:tc>
                  <a:txBody>
                    <a:bodyPr/>
                    <a:lstStyle/>
                    <a:p>
                      <a:r>
                        <a:rPr lang="en-US" dirty="0"/>
                        <a:t>OBJECTIVE OF THE PAPER</a:t>
                      </a:r>
                      <a:endParaRPr lang="en-IN" dirty="0"/>
                    </a:p>
                  </a:txBody>
                  <a:tcPr/>
                </a:tc>
                <a:tc>
                  <a:txBody>
                    <a:bodyPr/>
                    <a:lstStyle/>
                    <a:p>
                      <a:r>
                        <a:rPr lang="en-US" dirty="0"/>
                        <a:t>FOCUS OF THE PAPER</a:t>
                      </a:r>
                      <a:endParaRPr lang="en-IN" dirty="0"/>
                    </a:p>
                  </a:txBody>
                  <a:tcPr/>
                </a:tc>
                <a:tc>
                  <a:txBody>
                    <a:bodyPr/>
                    <a:lstStyle/>
                    <a:p>
                      <a:r>
                        <a:rPr lang="en-US" dirty="0"/>
                        <a:t>SUMMARY</a:t>
                      </a:r>
                      <a:endParaRPr lang="en-IN" dirty="0"/>
                    </a:p>
                  </a:txBody>
                  <a:tcPr/>
                </a:tc>
                <a:extLst>
                  <a:ext uri="{0D108BD9-81ED-4DB2-BD59-A6C34878D82A}">
                    <a16:rowId xmlns:a16="http://schemas.microsoft.com/office/drawing/2014/main" val="10000"/>
                  </a:ext>
                </a:extLst>
              </a:tr>
              <a:tr h="4778903">
                <a:tc>
                  <a:txBody>
                    <a:bodyPr/>
                    <a:lstStyle/>
                    <a:p>
                      <a:r>
                        <a:rPr lang="en-US" dirty="0"/>
                        <a:t>1</a:t>
                      </a:r>
                      <a:endParaRPr lang="en-IN" dirty="0"/>
                    </a:p>
                  </a:txBody>
                  <a:tcPr>
                    <a:solidFill>
                      <a:schemeClr val="accent1">
                        <a:lumMod val="60000"/>
                        <a:lumOff val="40000"/>
                      </a:schemeClr>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Fall Detection and Prevention for the Elderly: A Review of Trends and Challenges</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International Journal on Smart Sensing and Intelligent Systems, Vol. 6, No. 3, June 2013</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https://www.researchgate.net/publication/286157322_Fall_detection_and_prevention_for_the_elderly_A_review_of_trends_and_challenges</a:t>
                      </a:r>
                    </a:p>
                  </a:txBody>
                  <a:tcPr>
                    <a:solidFill>
                      <a:schemeClr val="accent1">
                        <a:lumMod val="60000"/>
                        <a:lumOff val="40000"/>
                      </a:schemeClr>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The paper highlights the increasing risk of falls among elderly individuals, which can lead to severe injuries, reduced mobility, and increased healthcare costs. It identifies the challenges in existing fall detection and prevention technologies, such as high false alarm rates in camera-based systems,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The paper aims to present a comprehensive review of current trends and technologies for fall detection and prevention among the elderly. It evaluates the effectiveness of existing solutions</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The study focuses on different methodologies for fall detection and prevention, including wearable sensors, vision-based systems, accelerometers, and artificial intelligence techniques. It also explores emerging trends in multi-sensor data fusion.</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The paper provides an extensive review of state-of-the-art research and commercial solutions for elderly fall detection and prevention. It discusses various causes and consequences of falls, surveys different detection techniques, and highlights the limitations of current technologies. </a:t>
                      </a:r>
                      <a:endParaRPr lang="en-IN" sz="160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1"/>
                  </a:ext>
                </a:extLst>
              </a:tr>
            </a:tbl>
          </a:graphicData>
        </a:graphic>
      </p:graphicFrame>
      <p:sp>
        <p:nvSpPr>
          <p:cNvPr id="4" name="TextBox 3"/>
          <p:cNvSpPr txBox="1"/>
          <p:nvPr/>
        </p:nvSpPr>
        <p:spPr>
          <a:xfrm>
            <a:off x="3647440" y="136518"/>
            <a:ext cx="4196080" cy="369332"/>
          </a:xfrm>
          <a:prstGeom prst="rect">
            <a:avLst/>
          </a:prstGeom>
          <a:noFill/>
        </p:spPr>
        <p:txBody>
          <a:bodyPr wrap="square" rtlCol="0">
            <a:spAutoFit/>
          </a:bodyPr>
          <a:lstStyle/>
          <a:p>
            <a:pPr algn="ctr"/>
            <a:r>
              <a:rPr lang="en-US" b="1" dirty="0"/>
              <a:t>Literature</a:t>
            </a:r>
            <a:r>
              <a:rPr lang="en-US" dirty="0"/>
              <a:t> </a:t>
            </a:r>
            <a:r>
              <a:rPr lang="en-US" b="1" dirty="0"/>
              <a:t>Survey</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Dept.of CSE- AIML &amp; IOT                                                                     VNR VJIET</a:t>
            </a:r>
          </a:p>
        </p:txBody>
      </p:sp>
      <p:graphicFrame>
        <p:nvGraphicFramePr>
          <p:cNvPr id="3" name="Table 2"/>
          <p:cNvGraphicFramePr>
            <a:graphicFrameLocks noGrp="1"/>
          </p:cNvGraphicFramePr>
          <p:nvPr>
            <p:extLst>
              <p:ext uri="{D42A27DB-BD31-4B8C-83A1-F6EECF244321}">
                <p14:modId xmlns:p14="http://schemas.microsoft.com/office/powerpoint/2010/main" val="1922704523"/>
              </p:ext>
            </p:extLst>
          </p:nvPr>
        </p:nvGraphicFramePr>
        <p:xfrm>
          <a:off x="121920" y="264160"/>
          <a:ext cx="11938001" cy="5872480"/>
        </p:xfrm>
        <a:graphic>
          <a:graphicData uri="http://schemas.openxmlformats.org/drawingml/2006/table">
            <a:tbl>
              <a:tblPr firstRow="1" bandRow="1">
                <a:tableStyleId>{5C22544A-7EE6-4342-B048-85BDC9FD1C3A}</a:tableStyleId>
              </a:tblPr>
              <a:tblGrid>
                <a:gridCol w="426720">
                  <a:extLst>
                    <a:ext uri="{9D8B030D-6E8A-4147-A177-3AD203B41FA5}">
                      <a16:colId xmlns:a16="http://schemas.microsoft.com/office/drawing/2014/main" val="20000"/>
                    </a:ext>
                  </a:extLst>
                </a:gridCol>
                <a:gridCol w="126492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668780">
                  <a:extLst>
                    <a:ext uri="{9D8B030D-6E8A-4147-A177-3AD203B41FA5}">
                      <a16:colId xmlns:a16="http://schemas.microsoft.com/office/drawing/2014/main" val="20003"/>
                    </a:ext>
                  </a:extLst>
                </a:gridCol>
                <a:gridCol w="2148840">
                  <a:extLst>
                    <a:ext uri="{9D8B030D-6E8A-4147-A177-3AD203B41FA5}">
                      <a16:colId xmlns:a16="http://schemas.microsoft.com/office/drawing/2014/main" val="20004"/>
                    </a:ext>
                  </a:extLst>
                </a:gridCol>
                <a:gridCol w="1755503">
                  <a:extLst>
                    <a:ext uri="{9D8B030D-6E8A-4147-A177-3AD203B41FA5}">
                      <a16:colId xmlns:a16="http://schemas.microsoft.com/office/drawing/2014/main" val="20005"/>
                    </a:ext>
                  </a:extLst>
                </a:gridCol>
                <a:gridCol w="1650819">
                  <a:extLst>
                    <a:ext uri="{9D8B030D-6E8A-4147-A177-3AD203B41FA5}">
                      <a16:colId xmlns:a16="http://schemas.microsoft.com/office/drawing/2014/main" val="20006"/>
                    </a:ext>
                  </a:extLst>
                </a:gridCol>
                <a:gridCol w="1650819">
                  <a:extLst>
                    <a:ext uri="{9D8B030D-6E8A-4147-A177-3AD203B41FA5}">
                      <a16:colId xmlns:a16="http://schemas.microsoft.com/office/drawing/2014/main" val="20007"/>
                    </a:ext>
                  </a:extLst>
                </a:gridCol>
              </a:tblGrid>
              <a:tr h="5872480">
                <a:tc>
                  <a:txBody>
                    <a:bodyPr/>
                    <a:lstStyle/>
                    <a:p>
                      <a:r>
                        <a:rPr lang="en-IN" b="0" dirty="0">
                          <a:solidFill>
                            <a:schemeClr val="tx1"/>
                          </a:solidFill>
                        </a:rPr>
                        <a:t>2</a:t>
                      </a:r>
                    </a:p>
                  </a:txBody>
                  <a:tcPr>
                    <a:solidFill>
                      <a:schemeClr val="accent1">
                        <a:lumMod val="60000"/>
                        <a:lumOff val="40000"/>
                      </a:schemeClr>
                    </a:solidFill>
                  </a:tcPr>
                </a:tc>
                <a:tc>
                  <a:txBody>
                    <a:bodyPr/>
                    <a:lstStyle/>
                    <a:p>
                      <a:r>
                        <a:rPr lang="en-US" sz="1600" b="0" dirty="0">
                          <a:solidFill>
                            <a:schemeClr val="tx1"/>
                          </a:solidFill>
                        </a:rPr>
                        <a:t>Falls in Older People: Risk Factors and Strategies for Prevention (2nd </a:t>
                      </a:r>
                      <a:r>
                        <a:rPr lang="en-US" sz="1600" b="0" dirty="0" err="1">
                          <a:solidFill>
                            <a:schemeClr val="tx1"/>
                          </a:solidFill>
                        </a:rPr>
                        <a:t>edn</a:t>
                      </a:r>
                      <a:r>
                        <a:rPr lang="en-US" sz="1600" b="0" dirty="0">
                          <a:solidFill>
                            <a:schemeClr val="tx1"/>
                          </a:solidFill>
                        </a:rPr>
                        <a:t>)</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Australasian Journal on Ageing, Vol 28 No 1, March 2009</a:t>
                      </a:r>
                      <a:endParaRPr lang="en-IN" sz="1600" b="0" dirty="0">
                        <a:solidFill>
                          <a:schemeClr val="tx1"/>
                        </a:solidFill>
                      </a:endParaRPr>
                    </a:p>
                  </a:txBody>
                  <a:tcPr>
                    <a:solidFill>
                      <a:schemeClr val="accent1">
                        <a:lumMod val="60000"/>
                        <a:lumOff val="40000"/>
                      </a:schemeClr>
                    </a:solidFill>
                  </a:tcPr>
                </a:tc>
                <a:tc>
                  <a:txBody>
                    <a:bodyPr/>
                    <a:lstStyle/>
                    <a:p>
                      <a:r>
                        <a:rPr lang="en-IN" sz="1600" b="0" dirty="0">
                          <a:solidFill>
                            <a:schemeClr val="tx1"/>
                          </a:solidFill>
                        </a:rPr>
                        <a:t>https://onlinelibrary.wiley.com/doi/full/10.1111/j.1741-6612.2009.00347.x?msockid=0949a442706a61b91d28b14c71bf6022</a:t>
                      </a:r>
                    </a:p>
                  </a:txBody>
                  <a:tcPr>
                    <a:solidFill>
                      <a:schemeClr val="accent1">
                        <a:lumMod val="60000"/>
                        <a:lumOff val="40000"/>
                      </a:schemeClr>
                    </a:solidFill>
                  </a:tcPr>
                </a:tc>
                <a:tc>
                  <a:txBody>
                    <a:bodyPr/>
                    <a:lstStyle/>
                    <a:p>
                      <a:r>
                        <a:rPr lang="en-US" sz="1600" b="0" dirty="0">
                          <a:solidFill>
                            <a:schemeClr val="tx1"/>
                          </a:solidFill>
                        </a:rPr>
                        <a:t>The paper highlights the increasing risk of falls among older adults and their serious health consequences. It identifies the need for improved fall prevention strategies, particularly for individuals who lie for long periods after falling, as they have a significantly higher risk of poor recovery and mortality. The book reviews previous research and assesses gaps in identifying and addressing risk factors.</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paper aims to provide an updated review of research on fall prevention strategies, including newly published studies. It seeks to identify key risk factors associated with falls in older people and evaluate the effectiveness of various interventions, such as exercise programs, balance training, and medical interventions like cataract removal.</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study focuses on assessing fall risk factors, prevention strategies, and the effectiveness of interventions to reduce fall-related injuries. It discusses the role of physical and medical conditions, environmental factors, and behavioral aspects in fall prevention. </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paper provides a comprehensive review of fall risk factors and prevention strategies for older adults. It presents data from various studies and highlights the increasing research attention on fall prevention. The authors analyze different approaches, including exercise programs.</a:t>
                      </a:r>
                      <a:endParaRPr lang="en-IN" sz="1600" b="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60905-7514-953D-E385-74C6CF9EF40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F328D2-D0B1-125A-AFB8-BDC73AD92CC6}"/>
              </a:ext>
            </a:extLst>
          </p:cNvPr>
          <p:cNvSpPr>
            <a:spLocks noGrp="1"/>
          </p:cNvSpPr>
          <p:nvPr>
            <p:ph type="ftr" sz="quarter" idx="11"/>
          </p:nvPr>
        </p:nvSpPr>
        <p:spPr/>
        <p:txBody>
          <a:bodyPr/>
          <a:lstStyle/>
          <a:p>
            <a:r>
              <a:rPr lang="en-IN"/>
              <a:t>Dept.of CSE- AIML &amp; IOT                                                                     VNR VJIET</a:t>
            </a:r>
          </a:p>
        </p:txBody>
      </p:sp>
      <p:graphicFrame>
        <p:nvGraphicFramePr>
          <p:cNvPr id="3" name="Table 2">
            <a:extLst>
              <a:ext uri="{FF2B5EF4-FFF2-40B4-BE49-F238E27FC236}">
                <a16:creationId xmlns:a16="http://schemas.microsoft.com/office/drawing/2014/main" id="{6A12C397-DA3D-4C4E-8572-2BAFF7052B25}"/>
              </a:ext>
            </a:extLst>
          </p:cNvPr>
          <p:cNvGraphicFramePr>
            <a:graphicFrameLocks noGrp="1"/>
          </p:cNvGraphicFramePr>
          <p:nvPr>
            <p:extLst>
              <p:ext uri="{D42A27DB-BD31-4B8C-83A1-F6EECF244321}">
                <p14:modId xmlns:p14="http://schemas.microsoft.com/office/powerpoint/2010/main" val="880145469"/>
              </p:ext>
            </p:extLst>
          </p:nvPr>
        </p:nvGraphicFramePr>
        <p:xfrm>
          <a:off x="121920" y="264160"/>
          <a:ext cx="11938001" cy="5872480"/>
        </p:xfrm>
        <a:graphic>
          <a:graphicData uri="http://schemas.openxmlformats.org/drawingml/2006/table">
            <a:tbl>
              <a:tblPr firstRow="1" bandRow="1">
                <a:tableStyleId>{5C22544A-7EE6-4342-B048-85BDC9FD1C3A}</a:tableStyleId>
              </a:tblPr>
              <a:tblGrid>
                <a:gridCol w="43434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142494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gridCol w="1849664">
                  <a:extLst>
                    <a:ext uri="{9D8B030D-6E8A-4147-A177-3AD203B41FA5}">
                      <a16:colId xmlns:a16="http://schemas.microsoft.com/office/drawing/2014/main" val="20004"/>
                    </a:ext>
                  </a:extLst>
                </a:gridCol>
                <a:gridCol w="1739356">
                  <a:extLst>
                    <a:ext uri="{9D8B030D-6E8A-4147-A177-3AD203B41FA5}">
                      <a16:colId xmlns:a16="http://schemas.microsoft.com/office/drawing/2014/main" val="20005"/>
                    </a:ext>
                  </a:extLst>
                </a:gridCol>
                <a:gridCol w="1562282">
                  <a:extLst>
                    <a:ext uri="{9D8B030D-6E8A-4147-A177-3AD203B41FA5}">
                      <a16:colId xmlns:a16="http://schemas.microsoft.com/office/drawing/2014/main" val="20006"/>
                    </a:ext>
                  </a:extLst>
                </a:gridCol>
                <a:gridCol w="1650819">
                  <a:extLst>
                    <a:ext uri="{9D8B030D-6E8A-4147-A177-3AD203B41FA5}">
                      <a16:colId xmlns:a16="http://schemas.microsoft.com/office/drawing/2014/main" val="20007"/>
                    </a:ext>
                  </a:extLst>
                </a:gridCol>
              </a:tblGrid>
              <a:tr h="5872480">
                <a:tc>
                  <a:txBody>
                    <a:bodyPr/>
                    <a:lstStyle/>
                    <a:p>
                      <a:r>
                        <a:rPr lang="en-IN" b="0" dirty="0">
                          <a:solidFill>
                            <a:schemeClr val="tx1"/>
                          </a:solidFill>
                        </a:rPr>
                        <a:t>3</a:t>
                      </a:r>
                    </a:p>
                  </a:txBody>
                  <a:tcPr>
                    <a:solidFill>
                      <a:schemeClr val="accent1">
                        <a:lumMod val="60000"/>
                        <a:lumOff val="40000"/>
                      </a:schemeClr>
                    </a:solidFill>
                  </a:tcPr>
                </a:tc>
                <a:tc>
                  <a:txBody>
                    <a:bodyPr/>
                    <a:lstStyle/>
                    <a:p>
                      <a:r>
                        <a:rPr lang="en-US" sz="1600" b="0" dirty="0">
                          <a:solidFill>
                            <a:schemeClr val="tx1"/>
                          </a:solidFill>
                        </a:rPr>
                        <a:t>The Methods of Fall Detection: A Literature Review</a:t>
                      </a:r>
                      <a:endParaRPr lang="en-IN" sz="1600" b="0" dirty="0">
                        <a:solidFill>
                          <a:schemeClr val="tx1"/>
                        </a:solidFill>
                      </a:endParaRPr>
                    </a:p>
                  </a:txBody>
                  <a:tcPr>
                    <a:solidFill>
                      <a:schemeClr val="accent1">
                        <a:lumMod val="60000"/>
                        <a:lumOff val="40000"/>
                      </a:schemeClr>
                    </a:solidFill>
                  </a:tcPr>
                </a:tc>
                <a:tc>
                  <a:txBody>
                    <a:bodyPr/>
                    <a:lstStyle/>
                    <a:p>
                      <a:r>
                        <a:rPr lang="en-IN" sz="1600" b="0" dirty="0">
                          <a:solidFill>
                            <a:schemeClr val="tx1"/>
                          </a:solidFill>
                        </a:rPr>
                        <a:t>Sensors 2023, 23, 5212</a:t>
                      </a:r>
                    </a:p>
                  </a:txBody>
                  <a:tcPr>
                    <a:solidFill>
                      <a:schemeClr val="accent1">
                        <a:lumMod val="60000"/>
                        <a:lumOff val="40000"/>
                      </a:schemeClr>
                    </a:solidFill>
                  </a:tcPr>
                </a:tc>
                <a:tc>
                  <a:txBody>
                    <a:bodyPr/>
                    <a:lstStyle/>
                    <a:p>
                      <a:r>
                        <a:rPr lang="en-IN" sz="1600" b="0" dirty="0">
                          <a:solidFill>
                            <a:schemeClr val="tx1"/>
                          </a:solidFill>
                        </a:rPr>
                        <a:t>https://www.mdpi.com/1424-8220/23/11/5212</a:t>
                      </a:r>
                    </a:p>
                  </a:txBody>
                  <a:tcPr>
                    <a:solidFill>
                      <a:schemeClr val="accent1">
                        <a:lumMod val="60000"/>
                        <a:lumOff val="40000"/>
                      </a:schemeClr>
                    </a:solidFill>
                  </a:tcPr>
                </a:tc>
                <a:tc>
                  <a:txBody>
                    <a:bodyPr/>
                    <a:lstStyle/>
                    <a:p>
                      <a:r>
                        <a:rPr lang="en-US" sz="1600" b="0" dirty="0">
                          <a:solidFill>
                            <a:schemeClr val="tx1"/>
                          </a:solidFill>
                        </a:rPr>
                        <a:t>The paper highlights the challenges in existing fall detection systems, including accuracy issues, high false alarm rates, and privacy concerns. It also identifies gaps in the integration of IoT, cloud computing, and machine learning for real-time fall detection. The review underscores the need for improved algorithms, better dataset availability, and enhanced security measures.</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main objective of the paper is to review and categorize different fall detection methods, evaluate their effectiveness, and identify areas for improvement. It aims to provide insights into sensor-based, vision-based, IoT-based, and machine learning-driven fall detection strategies.</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paper focuses on various fall detection strategies, including wearable sensor-based methods, vision-based techniques, smartphone applications, and cloud-based detection systems. </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paper provides a comprehensive literature review on fall detection methods, discussing their strengths, limitations, and future potential. It explores different sensor-based and vision-based techniques, the role of IoT and cloud computing, and the impact of machine learning algorithms.</a:t>
                      </a:r>
                      <a:endParaRPr lang="en-IN" sz="1600" b="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190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DB936-A14D-4781-B752-A956588DE43B}"/>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38A685-3278-5380-9DE9-2BB80DE9636C}"/>
              </a:ext>
            </a:extLst>
          </p:cNvPr>
          <p:cNvSpPr>
            <a:spLocks noGrp="1"/>
          </p:cNvSpPr>
          <p:nvPr>
            <p:ph type="ftr" sz="quarter" idx="11"/>
          </p:nvPr>
        </p:nvSpPr>
        <p:spPr/>
        <p:txBody>
          <a:bodyPr/>
          <a:lstStyle/>
          <a:p>
            <a:r>
              <a:rPr lang="en-IN"/>
              <a:t>Dept.of CSE- AIML &amp; IOT                                                                     VNR VJIET</a:t>
            </a:r>
          </a:p>
        </p:txBody>
      </p:sp>
      <p:graphicFrame>
        <p:nvGraphicFramePr>
          <p:cNvPr id="3" name="Table 2">
            <a:extLst>
              <a:ext uri="{FF2B5EF4-FFF2-40B4-BE49-F238E27FC236}">
                <a16:creationId xmlns:a16="http://schemas.microsoft.com/office/drawing/2014/main" id="{95DADF0B-9001-EFCA-7180-B223A39F38C3}"/>
              </a:ext>
            </a:extLst>
          </p:cNvPr>
          <p:cNvGraphicFramePr>
            <a:graphicFrameLocks noGrp="1"/>
          </p:cNvGraphicFramePr>
          <p:nvPr>
            <p:extLst>
              <p:ext uri="{D42A27DB-BD31-4B8C-83A1-F6EECF244321}">
                <p14:modId xmlns:p14="http://schemas.microsoft.com/office/powerpoint/2010/main" val="1124523374"/>
              </p:ext>
            </p:extLst>
          </p:nvPr>
        </p:nvGraphicFramePr>
        <p:xfrm>
          <a:off x="121920" y="264160"/>
          <a:ext cx="11938001" cy="584708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2184944">
                  <a:extLst>
                    <a:ext uri="{9D8B030D-6E8A-4147-A177-3AD203B41FA5}">
                      <a16:colId xmlns:a16="http://schemas.microsoft.com/office/drawing/2014/main" val="20004"/>
                    </a:ext>
                  </a:extLst>
                </a:gridCol>
                <a:gridCol w="1650819">
                  <a:extLst>
                    <a:ext uri="{9D8B030D-6E8A-4147-A177-3AD203B41FA5}">
                      <a16:colId xmlns:a16="http://schemas.microsoft.com/office/drawing/2014/main" val="20005"/>
                    </a:ext>
                  </a:extLst>
                </a:gridCol>
                <a:gridCol w="1650819">
                  <a:extLst>
                    <a:ext uri="{9D8B030D-6E8A-4147-A177-3AD203B41FA5}">
                      <a16:colId xmlns:a16="http://schemas.microsoft.com/office/drawing/2014/main" val="20006"/>
                    </a:ext>
                  </a:extLst>
                </a:gridCol>
                <a:gridCol w="1650819">
                  <a:extLst>
                    <a:ext uri="{9D8B030D-6E8A-4147-A177-3AD203B41FA5}">
                      <a16:colId xmlns:a16="http://schemas.microsoft.com/office/drawing/2014/main" val="20007"/>
                    </a:ext>
                  </a:extLst>
                </a:gridCol>
              </a:tblGrid>
              <a:tr h="5847080">
                <a:tc>
                  <a:txBody>
                    <a:bodyPr/>
                    <a:lstStyle/>
                    <a:p>
                      <a:r>
                        <a:rPr lang="en-IN" b="0" dirty="0">
                          <a:solidFill>
                            <a:schemeClr val="tx1"/>
                          </a:solidFill>
                        </a:rPr>
                        <a:t>4</a:t>
                      </a:r>
                    </a:p>
                  </a:txBody>
                  <a:tcPr>
                    <a:solidFill>
                      <a:schemeClr val="accent1">
                        <a:lumMod val="60000"/>
                        <a:lumOff val="40000"/>
                      </a:schemeClr>
                    </a:solidFill>
                  </a:tcPr>
                </a:tc>
                <a:tc>
                  <a:txBody>
                    <a:bodyPr/>
                    <a:lstStyle/>
                    <a:p>
                      <a:r>
                        <a:rPr lang="en-US" sz="1600" b="0" dirty="0">
                          <a:solidFill>
                            <a:schemeClr val="tx1"/>
                          </a:solidFill>
                        </a:rPr>
                        <a:t>Comparative Study on Performance of ML Models for Fall Detection in Older People</a:t>
                      </a:r>
                      <a:endParaRPr lang="en-IN" sz="1600" b="0" dirty="0">
                        <a:solidFill>
                          <a:schemeClr val="tx1"/>
                        </a:solidFill>
                      </a:endParaRPr>
                    </a:p>
                  </a:txBody>
                  <a:tcPr>
                    <a:solidFill>
                      <a:schemeClr val="accent1">
                        <a:lumMod val="60000"/>
                        <a:lumOff val="40000"/>
                      </a:schemeClr>
                    </a:solidFill>
                  </a:tcPr>
                </a:tc>
                <a:tc>
                  <a:txBody>
                    <a:bodyPr/>
                    <a:lstStyle/>
                    <a:p>
                      <a:r>
                        <a:rPr lang="en-IN" sz="1600" b="0" dirty="0">
                          <a:solidFill>
                            <a:schemeClr val="tx1"/>
                          </a:solidFill>
                        </a:rPr>
                        <a:t>Preprints.org (Not Peer-Reviewed)</a:t>
                      </a:r>
                    </a:p>
                  </a:txBody>
                  <a:tcPr>
                    <a:solidFill>
                      <a:schemeClr val="accent1">
                        <a:lumMod val="60000"/>
                        <a:lumOff val="40000"/>
                      </a:schemeClr>
                    </a:solidFill>
                  </a:tcPr>
                </a:tc>
                <a:tc>
                  <a:txBody>
                    <a:bodyPr/>
                    <a:lstStyle/>
                    <a:p>
                      <a:r>
                        <a:rPr lang="en-IN" sz="1600" b="0" dirty="0">
                          <a:solidFill>
                            <a:schemeClr val="tx1"/>
                          </a:solidFill>
                        </a:rPr>
                        <a:t>https://www.preprints.org/manuscript/202312.2027/</a:t>
                      </a:r>
                    </a:p>
                  </a:txBody>
                  <a:tcPr>
                    <a:solidFill>
                      <a:schemeClr val="accent1">
                        <a:lumMod val="60000"/>
                        <a:lumOff val="40000"/>
                      </a:schemeClr>
                    </a:solidFill>
                  </a:tcPr>
                </a:tc>
                <a:tc>
                  <a:txBody>
                    <a:bodyPr/>
                    <a:lstStyle/>
                    <a:p>
                      <a:r>
                        <a:rPr lang="en-US" sz="1600" b="0" dirty="0">
                          <a:solidFill>
                            <a:schemeClr val="tx1"/>
                          </a:solidFill>
                        </a:rPr>
                        <a:t>The paper identifies several key gaps in fall detection research, including misleading performance metrics due to imbalanced datasets, inaccurate data segmentation in existing fall datasets, and the need for time-series windowing to improve real-time detection accuracy. It highlights that most studies have not conducted a thorough comparative analysis of traditional and deep learning models for fall detection</a:t>
                      </a:r>
                      <a:endParaRPr lang="en-IN" sz="1600" b="0" dirty="0">
                        <a:solidFill>
                          <a:schemeClr val="tx1"/>
                        </a:solidFill>
                      </a:endParaRPr>
                    </a:p>
                  </a:txBody>
                  <a:tcPr>
                    <a:solidFill>
                      <a:schemeClr val="accent1">
                        <a:lumMod val="60000"/>
                        <a:lumOff val="40000"/>
                      </a:schemeClr>
                    </a:solidFill>
                  </a:tcPr>
                </a:tc>
                <a:tc>
                  <a:txBody>
                    <a:bodyPr/>
                    <a:lstStyle/>
                    <a:p>
                      <a:r>
                        <a:rPr lang="en-US" sz="1600" b="0" dirty="0">
                          <a:solidFill>
                            <a:schemeClr val="tx1"/>
                          </a:solidFill>
                        </a:rPr>
                        <a:t>The study aims to systematically evaluate and compare the performance of standard machine learning (ML) models for fall detection using the </a:t>
                      </a:r>
                      <a:r>
                        <a:rPr lang="en-US" sz="1600" b="0" dirty="0" err="1">
                          <a:solidFill>
                            <a:schemeClr val="tx1"/>
                          </a:solidFill>
                        </a:rPr>
                        <a:t>SisFall</a:t>
                      </a:r>
                      <a:r>
                        <a:rPr lang="en-US" sz="1600" b="0" dirty="0">
                          <a:solidFill>
                            <a:schemeClr val="tx1"/>
                          </a:solidFill>
                        </a:rPr>
                        <a:t> dataset. It seeks to establish a robust methodology for data processing, training, and evaluation of ML models to improve fall detection accuracy in elderly individuals.</a:t>
                      </a:r>
                      <a:endParaRPr lang="en-IN" sz="1600" b="0" dirty="0">
                        <a:solidFill>
                          <a:schemeClr val="tx1"/>
                        </a:solidFill>
                      </a:endParaRPr>
                    </a:p>
                  </a:txBody>
                  <a:tcPr>
                    <a:solidFill>
                      <a:schemeClr val="accent1">
                        <a:lumMod val="60000"/>
                        <a:lumOff val="40000"/>
                      </a:schemeClr>
                    </a:solidFill>
                  </a:tcPr>
                </a:tc>
                <a:tc>
                  <a:txBody>
                    <a:bodyPr/>
                    <a:lstStyle/>
                    <a:p>
                      <a:r>
                        <a:rPr lang="en-IN" sz="1600" b="0" dirty="0">
                          <a:solidFill>
                            <a:schemeClr val="tx1"/>
                          </a:solidFill>
                        </a:rPr>
                        <a:t>The paper focuses on developing a standardized pipeline for pre-processing, training, and evaluating ML models for fall detection. It compares traditional ML models (Logistic Regression, Decision Tree, Random Forest, K-Nearest </a:t>
                      </a:r>
                      <a:r>
                        <a:rPr lang="en-IN" sz="1600" b="0" dirty="0" err="1">
                          <a:solidFill>
                            <a:schemeClr val="tx1"/>
                          </a:solidFill>
                        </a:rPr>
                        <a:t>Neighbors</a:t>
                      </a:r>
                      <a:r>
                        <a:rPr lang="en-IN" sz="1600" b="0" dirty="0">
                          <a:solidFill>
                            <a:schemeClr val="tx1"/>
                          </a:solidFill>
                        </a:rPr>
                        <a:t>) with deep learning models</a:t>
                      </a:r>
                    </a:p>
                  </a:txBody>
                  <a:tcPr>
                    <a:solidFill>
                      <a:schemeClr val="accent1">
                        <a:lumMod val="60000"/>
                        <a:lumOff val="40000"/>
                      </a:schemeClr>
                    </a:solidFill>
                  </a:tcPr>
                </a:tc>
                <a:tc>
                  <a:txBody>
                    <a:bodyPr/>
                    <a:lstStyle/>
                    <a:p>
                      <a:r>
                        <a:rPr lang="en-US" sz="1600" b="0" dirty="0">
                          <a:solidFill>
                            <a:schemeClr val="tx1"/>
                          </a:solidFill>
                        </a:rPr>
                        <a:t>The study provides a detailed evaluation of ML models for fall detection, using a standardized approach to handle data from the </a:t>
                      </a:r>
                      <a:r>
                        <a:rPr lang="en-US" sz="1600" b="0" dirty="0" err="1">
                          <a:solidFill>
                            <a:schemeClr val="tx1"/>
                          </a:solidFill>
                        </a:rPr>
                        <a:t>SisFall</a:t>
                      </a:r>
                      <a:r>
                        <a:rPr lang="en-US" sz="1600" b="0" dirty="0">
                          <a:solidFill>
                            <a:schemeClr val="tx1"/>
                          </a:solidFill>
                        </a:rPr>
                        <a:t> dataset. It finds that deep learning models, particularly CNN+MLP, outperform traditional ML models in detecting falls. </a:t>
                      </a:r>
                      <a:endParaRPr lang="en-IN" sz="1600" b="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46098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39*428"/>
  <p:tag name="TABLE_ENDDRAG_RECT" val="10*77*939*42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2366</Words>
  <Application>Microsoft Office PowerPoint</Application>
  <PresentationFormat>Widescreen</PresentationFormat>
  <Paragraphs>178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Black</vt:lpstr>
      <vt:lpstr>Aptos Narrow</vt:lpstr>
      <vt:lpstr>Arial</vt:lpstr>
      <vt:lpstr>Calibri</vt:lpstr>
      <vt:lpstr>Times New Roman</vt:lpstr>
      <vt:lpstr>Office Theme</vt:lpstr>
      <vt:lpstr>LANGUAGE DETECTION MODEL (using NLP)</vt:lpstr>
      <vt:lpstr>ABSTRACT</vt:lpstr>
      <vt:lpstr>INTRODUCTION</vt:lpstr>
      <vt:lpstr>PowerPoint Presentation</vt:lpstr>
      <vt:lpstr>Technology Used</vt:lpstr>
      <vt:lpstr>PowerPoint Presentation</vt:lpstr>
      <vt:lpstr>PowerPoint Presentation</vt:lpstr>
      <vt:lpstr>PowerPoint Presentation</vt:lpstr>
      <vt:lpstr>PowerPoint Presentation</vt:lpstr>
      <vt:lpstr>PowerPoint Presentation</vt:lpstr>
      <vt:lpstr>Summary of literature survey</vt:lpstr>
      <vt:lpstr>PowerPoint Presentation</vt:lpstr>
      <vt:lpstr>IMPLEMENTATION</vt:lpstr>
      <vt:lpstr>Results</vt:lpstr>
      <vt:lpstr>Analysis and Comparative Study</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saile k</dc:creator>
  <cp:lastModifiedBy>Abhi Sree Kondu</cp:lastModifiedBy>
  <cp:revision>31</cp:revision>
  <dcterms:created xsi:type="dcterms:W3CDTF">2024-03-01T08:48:00Z</dcterms:created>
  <dcterms:modified xsi:type="dcterms:W3CDTF">2025-05-23T05:36:36Z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7205A37C0278490087C0015560DB5C25_12</vt:lpwstr>
  </property>
  <property fmtid="{D5CDD505-2E9C-101B-9397-08002B2CF9AE}" pid="3" name="KSOProductBuildVer">
    <vt:lpwstr>1033-12.2.0.17119</vt:lpwstr>
  </property>
</Properties>
</file>