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orbel" panose="020B05030202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D00D53-A00C-4059-9FEA-146F543A4E42}">
  <a:tblStyle styleId="{24D00D53-A00C-4059-9FEA-146F543A4E42}" styleName="Table_0">
    <a:wholeTbl>
      <a:tcTxStyle b="off" i="off">
        <a:font>
          <a:latin typeface="Corbel"/>
          <a:ea typeface="Corbel"/>
          <a:cs typeface="Corbel"/>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6e878d48c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26e878d48c3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e878d48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6e878d48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6e878d48c3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6e878d48c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e878d48c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e878d48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e878d48c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6e878d48c3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209800" y="4464028"/>
            <a:ext cx="9144000" cy="1641490"/>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rgbClr val="E2E2E2"/>
              </a:buClr>
              <a:buSzPts val="9600"/>
              <a:buFont typeface="Corbel"/>
              <a:buNone/>
              <a:defRPr sz="9600" b="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209799" y="3694375"/>
            <a:ext cx="9144000" cy="754025"/>
          </a:xfrm>
          <a:prstGeom prst="rect">
            <a:avLst/>
          </a:prstGeom>
          <a:noFill/>
          <a:ln>
            <a:noFill/>
          </a:ln>
        </p:spPr>
        <p:txBody>
          <a:bodyPr spcFirstLastPara="1" wrap="square" lIns="91425" tIns="45700" rIns="91425" bIns="45700" anchor="b" anchorCtr="0">
            <a:normAutofit/>
          </a:bodyPr>
          <a:lstStyle>
            <a:lvl1pPr lvl="0" algn="r">
              <a:lnSpc>
                <a:spcPct val="90000"/>
              </a:lnSpc>
              <a:spcBef>
                <a:spcPts val="1000"/>
              </a:spcBef>
              <a:spcAft>
                <a:spcPts val="0"/>
              </a:spcAft>
              <a:buClr>
                <a:schemeClr val="lt2"/>
              </a:buClr>
              <a:buSzPts val="3200"/>
              <a:buNone/>
              <a:defRPr sz="3200" b="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9788" y="4367160"/>
            <a:ext cx="10515600"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839788" y="987425"/>
            <a:ext cx="10515600" cy="3379735"/>
          </a:xfrm>
          <a:prstGeom prst="rect">
            <a:avLst/>
          </a:prstGeom>
          <a:noFill/>
          <a:ln>
            <a:noFill/>
          </a:ln>
        </p:spPr>
      </p:sp>
      <p:sp>
        <p:nvSpPr>
          <p:cNvPr id="71" name="Google Shape;71;p11"/>
          <p:cNvSpPr txBox="1">
            <a:spLocks noGrp="1"/>
          </p:cNvSpPr>
          <p:nvPr>
            <p:ph type="body" idx="1"/>
          </p:nvPr>
        </p:nvSpPr>
        <p:spPr>
          <a:xfrm>
            <a:off x="839788" y="5186516"/>
            <a:ext cx="10514012" cy="6824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9788" y="365125"/>
            <a:ext cx="10515600" cy="3534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839788" y="4489399"/>
            <a:ext cx="10514012" cy="150182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446212" y="365125"/>
            <a:ext cx="9302752" cy="29929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4" name="Google Shape;84;p13"/>
          <p:cNvSpPr txBox="1">
            <a:spLocks noGrp="1"/>
          </p:cNvSpPr>
          <p:nvPr>
            <p:ph type="body" idx="2"/>
          </p:nvPr>
        </p:nvSpPr>
        <p:spPr>
          <a:xfrm>
            <a:off x="838200" y="4501729"/>
            <a:ext cx="10512424"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5" name="Google Shape;8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8" name="Google Shape;88;p13"/>
          <p:cNvSpPr txBox="1"/>
          <p:nvPr/>
        </p:nvSpPr>
        <p:spPr>
          <a:xfrm>
            <a:off x="1111044" y="786824"/>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orbel"/>
              <a:buNone/>
            </a:pPr>
            <a:r>
              <a:rPr lang="en-IN" sz="8000" b="0" i="0" u="none" strike="noStrike" cap="none">
                <a:solidFill>
                  <a:schemeClr val="lt1"/>
                </a:solidFill>
                <a:latin typeface="Corbel"/>
                <a:ea typeface="Corbel"/>
                <a:cs typeface="Corbel"/>
                <a:sym typeface="Corbel"/>
              </a:rPr>
              <a:t>“</a:t>
            </a:r>
            <a:endParaRPr/>
          </a:p>
        </p:txBody>
      </p:sp>
      <p:sp>
        <p:nvSpPr>
          <p:cNvPr id="89" name="Google Shape;89;p13"/>
          <p:cNvSpPr txBox="1"/>
          <p:nvPr/>
        </p:nvSpPr>
        <p:spPr>
          <a:xfrm>
            <a:off x="10437812"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orbel"/>
              <a:buNone/>
            </a:pPr>
            <a:r>
              <a:rPr lang="en-IN" sz="8000" b="0" i="0" u="none" strike="noStrike"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9788" y="2326967"/>
            <a:ext cx="10515600"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9788" y="4850581"/>
            <a:ext cx="10514012"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1337282" y="188595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99" name="Google Shape;99;p15"/>
          <p:cNvSpPr txBox="1">
            <a:spLocks noGrp="1"/>
          </p:cNvSpPr>
          <p:nvPr>
            <p:ph type="body" idx="2"/>
          </p:nvPr>
        </p:nvSpPr>
        <p:spPr>
          <a:xfrm>
            <a:off x="1356798" y="257175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0" name="Google Shape;100;p15"/>
          <p:cNvSpPr txBox="1">
            <a:spLocks noGrp="1"/>
          </p:cNvSpPr>
          <p:nvPr>
            <p:ph type="body" idx="3"/>
          </p:nvPr>
        </p:nvSpPr>
        <p:spPr>
          <a:xfrm>
            <a:off x="4587994" y="188595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1" name="Google Shape;101;p15"/>
          <p:cNvSpPr txBox="1">
            <a:spLocks noGrp="1"/>
          </p:cNvSpPr>
          <p:nvPr>
            <p:ph type="body" idx="4"/>
          </p:nvPr>
        </p:nvSpPr>
        <p:spPr>
          <a:xfrm>
            <a:off x="4577441" y="257175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2" name="Google Shape;102;p15"/>
          <p:cNvSpPr txBox="1">
            <a:spLocks noGrp="1"/>
          </p:cNvSpPr>
          <p:nvPr>
            <p:ph type="body" idx="5"/>
          </p:nvPr>
        </p:nvSpPr>
        <p:spPr>
          <a:xfrm>
            <a:off x="7829035" y="188595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3" name="Google Shape;103;p15"/>
          <p:cNvSpPr txBox="1">
            <a:spLocks noGrp="1"/>
          </p:cNvSpPr>
          <p:nvPr>
            <p:ph type="body" idx="6"/>
          </p:nvPr>
        </p:nvSpPr>
        <p:spPr>
          <a:xfrm>
            <a:off x="7829035" y="257175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4" name="Google Shape;10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6"/>
          <p:cNvSpPr txBox="1">
            <a:spLocks noGrp="1"/>
          </p:cNvSpPr>
          <p:nvPr>
            <p:ph type="body" idx="1"/>
          </p:nvPr>
        </p:nvSpPr>
        <p:spPr>
          <a:xfrm>
            <a:off x="1332085" y="4297503"/>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0" name="Google Shape;110;p16"/>
          <p:cNvSpPr>
            <a:spLocks noGrp="1"/>
          </p:cNvSpPr>
          <p:nvPr>
            <p:ph type="pic" idx="2"/>
          </p:nvPr>
        </p:nvSpPr>
        <p:spPr>
          <a:xfrm>
            <a:off x="1332085" y="2256354"/>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1" name="Google Shape;111;p16"/>
          <p:cNvSpPr txBox="1">
            <a:spLocks noGrp="1"/>
          </p:cNvSpPr>
          <p:nvPr>
            <p:ph type="body" idx="3"/>
          </p:nvPr>
        </p:nvSpPr>
        <p:spPr>
          <a:xfrm>
            <a:off x="1332085" y="4873765"/>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2" name="Google Shape;112;p16"/>
          <p:cNvSpPr txBox="1">
            <a:spLocks noGrp="1"/>
          </p:cNvSpPr>
          <p:nvPr>
            <p:ph type="body" idx="4"/>
          </p:nvPr>
        </p:nvSpPr>
        <p:spPr>
          <a:xfrm>
            <a:off x="4568997" y="4297503"/>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3" name="Google Shape;113;p16"/>
          <p:cNvSpPr>
            <a:spLocks noGrp="1"/>
          </p:cNvSpPr>
          <p:nvPr>
            <p:ph type="pic" idx="5"/>
          </p:nvPr>
        </p:nvSpPr>
        <p:spPr>
          <a:xfrm>
            <a:off x="4568996" y="2256354"/>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4" name="Google Shape;114;p16"/>
          <p:cNvSpPr txBox="1">
            <a:spLocks noGrp="1"/>
          </p:cNvSpPr>
          <p:nvPr>
            <p:ph type="body" idx="6"/>
          </p:nvPr>
        </p:nvSpPr>
        <p:spPr>
          <a:xfrm>
            <a:off x="4567644" y="4873764"/>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5" name="Google Shape;115;p16"/>
          <p:cNvSpPr txBox="1">
            <a:spLocks noGrp="1"/>
          </p:cNvSpPr>
          <p:nvPr>
            <p:ph type="body" idx="7"/>
          </p:nvPr>
        </p:nvSpPr>
        <p:spPr>
          <a:xfrm>
            <a:off x="7804322" y="4297503"/>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8"/>
          </p:nvPr>
        </p:nvSpPr>
        <p:spPr>
          <a:xfrm>
            <a:off x="7804321" y="2256354"/>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7" name="Google Shape;117;p16"/>
          <p:cNvSpPr txBox="1">
            <a:spLocks noGrp="1"/>
          </p:cNvSpPr>
          <p:nvPr>
            <p:ph type="body" idx="9"/>
          </p:nvPr>
        </p:nvSpPr>
        <p:spPr>
          <a:xfrm>
            <a:off x="7804197" y="4873762"/>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7"/>
          <p:cNvSpPr txBox="1">
            <a:spLocks noGrp="1"/>
          </p:cNvSpPr>
          <p:nvPr>
            <p:ph type="body" idx="1"/>
          </p:nvPr>
        </p:nvSpPr>
        <p:spPr>
          <a:xfrm rot="5400000">
            <a:off x="4061231" y="-1115606"/>
            <a:ext cx="4351338" cy="10233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ctrTitle"/>
          </p:nvPr>
        </p:nvSpPr>
        <p:spPr>
          <a:xfrm>
            <a:off x="854532" y="4464028"/>
            <a:ext cx="9144000" cy="164149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E2E2E2"/>
              </a:buClr>
              <a:buSzPts val="9600"/>
              <a:buFont typeface="Corbel"/>
              <a:buNone/>
              <a:defRPr sz="9600" b="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854532" y="3693674"/>
            <a:ext cx="9144000" cy="7540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chemeClr val="lt2"/>
              </a:buClr>
              <a:buSzPts val="3200"/>
              <a:buNone/>
              <a:defRPr sz="3200" b="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1120000" y="1825625"/>
            <a:ext cx="502521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5"/>
          <p:cNvSpPr txBox="1">
            <a:spLocks noGrp="1"/>
          </p:cNvSpPr>
          <p:nvPr>
            <p:ph type="body" idx="2"/>
          </p:nvPr>
        </p:nvSpPr>
        <p:spPr>
          <a:xfrm>
            <a:off x="6319840" y="1825625"/>
            <a:ext cx="50339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120000" y="1681163"/>
            <a:ext cx="502521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6"/>
          <p:cNvSpPr txBox="1">
            <a:spLocks noGrp="1"/>
          </p:cNvSpPr>
          <p:nvPr>
            <p:ph type="body" idx="2"/>
          </p:nvPr>
        </p:nvSpPr>
        <p:spPr>
          <a:xfrm>
            <a:off x="1120000" y="2505075"/>
            <a:ext cx="5025216"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6"/>
          <p:cNvSpPr txBox="1">
            <a:spLocks noGrp="1"/>
          </p:cNvSpPr>
          <p:nvPr>
            <p:ph type="body" idx="3"/>
          </p:nvPr>
        </p:nvSpPr>
        <p:spPr>
          <a:xfrm>
            <a:off x="6319840" y="1681163"/>
            <a:ext cx="503554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6"/>
          <p:cNvSpPr txBox="1">
            <a:spLocks noGrp="1"/>
          </p:cNvSpPr>
          <p:nvPr>
            <p:ph type="body" idx="4"/>
          </p:nvPr>
        </p:nvSpPr>
        <p:spPr>
          <a:xfrm>
            <a:off x="6319840" y="2505075"/>
            <a:ext cx="503554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 name="Google Shape;57;p9"/>
          <p:cNvSpPr txBox="1">
            <a:spLocks noGrp="1"/>
          </p:cNvSpPr>
          <p:nvPr>
            <p:ph type="body" idx="2"/>
          </p:nvPr>
        </p:nvSpPr>
        <p:spPr>
          <a:xfrm>
            <a:off x="1120000" y="2057400"/>
            <a:ext cx="365202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1120000" y="2057400"/>
            <a:ext cx="365202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EDEDED"/>
              </a:buClr>
              <a:buSzPts val="5400"/>
              <a:buFont typeface="Corbel"/>
              <a:buNone/>
              <a:defRPr sz="5400" b="0" i="0" u="none" strike="noStrike" cap="non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EDEDED"/>
              </a:buClr>
              <a:buSzPts val="2800"/>
              <a:buFont typeface="Arial"/>
              <a:buChar char="•"/>
              <a:defRPr sz="2800" b="0" i="0" u="none" strike="noStrike" cap="none">
                <a:solidFill>
                  <a:srgbClr val="EDEDED"/>
                </a:solidFill>
                <a:latin typeface="Corbel"/>
                <a:ea typeface="Corbel"/>
                <a:cs typeface="Corbel"/>
                <a:sym typeface="Corbel"/>
              </a:defRPr>
            </a:lvl1pPr>
            <a:lvl2pPr marL="914400" marR="0" lvl="1" indent="-381000" algn="l" rtl="0">
              <a:lnSpc>
                <a:spcPct val="90000"/>
              </a:lnSpc>
              <a:spcBef>
                <a:spcPts val="500"/>
              </a:spcBef>
              <a:spcAft>
                <a:spcPts val="0"/>
              </a:spcAft>
              <a:buClr>
                <a:srgbClr val="EDEDED"/>
              </a:buClr>
              <a:buSzPts val="2400"/>
              <a:buFont typeface="Arial"/>
              <a:buChar char="•"/>
              <a:defRPr sz="2400" b="0" i="0" u="none" strike="noStrike" cap="none">
                <a:solidFill>
                  <a:srgbClr val="EDEDED"/>
                </a:solidFill>
                <a:latin typeface="Corbel"/>
                <a:ea typeface="Corbel"/>
                <a:cs typeface="Corbel"/>
                <a:sym typeface="Corbel"/>
              </a:defRPr>
            </a:lvl2pPr>
            <a:lvl3pPr marL="1371600" marR="0" lvl="2" indent="-355600" algn="l" rtl="0">
              <a:lnSpc>
                <a:spcPct val="90000"/>
              </a:lnSpc>
              <a:spcBef>
                <a:spcPts val="500"/>
              </a:spcBef>
              <a:spcAft>
                <a:spcPts val="0"/>
              </a:spcAft>
              <a:buClr>
                <a:srgbClr val="EDEDED"/>
              </a:buClr>
              <a:buSzPts val="2000"/>
              <a:buFont typeface="Arial"/>
              <a:buChar char="•"/>
              <a:defRPr sz="2000" b="0" i="0" u="none" strike="noStrike" cap="none">
                <a:solidFill>
                  <a:srgbClr val="EDEDED"/>
                </a:solidFill>
                <a:latin typeface="Corbel"/>
                <a:ea typeface="Corbel"/>
                <a:cs typeface="Corbel"/>
                <a:sym typeface="Corbel"/>
              </a:defRPr>
            </a:lvl3pPr>
            <a:lvl4pPr marL="1828800" marR="0" lvl="3" indent="-342900" algn="l" rtl="0">
              <a:lnSpc>
                <a:spcPct val="90000"/>
              </a:lnSpc>
              <a:spcBef>
                <a:spcPts val="500"/>
              </a:spcBef>
              <a:spcAft>
                <a:spcPts val="0"/>
              </a:spcAft>
              <a:buClr>
                <a:srgbClr val="EDEDED"/>
              </a:buClr>
              <a:buSzPts val="1800"/>
              <a:buFont typeface="Arial"/>
              <a:buChar char="•"/>
              <a:defRPr sz="1800" b="0" i="0" u="none" strike="noStrike" cap="none">
                <a:solidFill>
                  <a:srgbClr val="EDEDED"/>
                </a:solidFill>
                <a:latin typeface="Corbel"/>
                <a:ea typeface="Corbel"/>
                <a:cs typeface="Corbel"/>
                <a:sym typeface="Corbel"/>
              </a:defRPr>
            </a:lvl4pPr>
            <a:lvl5pPr marL="2286000" marR="0" lvl="4" indent="-342900" algn="l" rtl="0">
              <a:lnSpc>
                <a:spcPct val="90000"/>
              </a:lnSpc>
              <a:spcBef>
                <a:spcPts val="500"/>
              </a:spcBef>
              <a:spcAft>
                <a:spcPts val="0"/>
              </a:spcAft>
              <a:buClr>
                <a:srgbClr val="EDEDED"/>
              </a:buClr>
              <a:buSzPts val="1800"/>
              <a:buFont typeface="Arial"/>
              <a:buChar char="•"/>
              <a:defRPr sz="1800" b="0" i="0" u="none" strike="noStrike" cap="none">
                <a:solidFill>
                  <a:srgbClr val="EDEDED"/>
                </a:solidFill>
                <a:latin typeface="Corbel"/>
                <a:ea typeface="Corbel"/>
                <a:cs typeface="Corbel"/>
                <a:sym typeface="Corbe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EDEDED"/>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EDEDED"/>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EDEDED"/>
                </a:solidFill>
                <a:latin typeface="Corbel"/>
                <a:ea typeface="Corbel"/>
                <a:cs typeface="Corbel"/>
                <a:sym typeface="Corbel"/>
              </a:defRPr>
            </a:lvl1pPr>
            <a:lvl2pPr marL="0" marR="0" lvl="1" indent="0" algn="r" rtl="0">
              <a:spcBef>
                <a:spcPts val="0"/>
              </a:spcBef>
              <a:buNone/>
              <a:defRPr sz="1200" b="0" i="0" u="none" strike="noStrike" cap="none">
                <a:solidFill>
                  <a:srgbClr val="EDEDED"/>
                </a:solidFill>
                <a:latin typeface="Corbel"/>
                <a:ea typeface="Corbel"/>
                <a:cs typeface="Corbel"/>
                <a:sym typeface="Corbel"/>
              </a:defRPr>
            </a:lvl2pPr>
            <a:lvl3pPr marL="0" marR="0" lvl="2" indent="0" algn="r" rtl="0">
              <a:spcBef>
                <a:spcPts val="0"/>
              </a:spcBef>
              <a:buNone/>
              <a:defRPr sz="1200" b="0" i="0" u="none" strike="noStrike" cap="none">
                <a:solidFill>
                  <a:srgbClr val="EDEDED"/>
                </a:solidFill>
                <a:latin typeface="Corbel"/>
                <a:ea typeface="Corbel"/>
                <a:cs typeface="Corbel"/>
                <a:sym typeface="Corbel"/>
              </a:defRPr>
            </a:lvl3pPr>
            <a:lvl4pPr marL="0" marR="0" lvl="3" indent="0" algn="r" rtl="0">
              <a:spcBef>
                <a:spcPts val="0"/>
              </a:spcBef>
              <a:buNone/>
              <a:defRPr sz="1200" b="0" i="0" u="none" strike="noStrike" cap="none">
                <a:solidFill>
                  <a:srgbClr val="EDEDED"/>
                </a:solidFill>
                <a:latin typeface="Corbel"/>
                <a:ea typeface="Corbel"/>
                <a:cs typeface="Corbel"/>
                <a:sym typeface="Corbel"/>
              </a:defRPr>
            </a:lvl4pPr>
            <a:lvl5pPr marL="0" marR="0" lvl="4" indent="0" algn="r" rtl="0">
              <a:spcBef>
                <a:spcPts val="0"/>
              </a:spcBef>
              <a:buNone/>
              <a:defRPr sz="1200" b="0" i="0" u="none" strike="noStrike" cap="none">
                <a:solidFill>
                  <a:srgbClr val="EDEDED"/>
                </a:solidFill>
                <a:latin typeface="Corbel"/>
                <a:ea typeface="Corbel"/>
                <a:cs typeface="Corbel"/>
                <a:sym typeface="Corbel"/>
              </a:defRPr>
            </a:lvl5pPr>
            <a:lvl6pPr marL="0" marR="0" lvl="5" indent="0" algn="r" rtl="0">
              <a:spcBef>
                <a:spcPts val="0"/>
              </a:spcBef>
              <a:buNone/>
              <a:defRPr sz="1200" b="0" i="0" u="none" strike="noStrike" cap="none">
                <a:solidFill>
                  <a:srgbClr val="EDEDED"/>
                </a:solidFill>
                <a:latin typeface="Corbel"/>
                <a:ea typeface="Corbel"/>
                <a:cs typeface="Corbel"/>
                <a:sym typeface="Corbel"/>
              </a:defRPr>
            </a:lvl6pPr>
            <a:lvl7pPr marL="0" marR="0" lvl="6" indent="0" algn="r" rtl="0">
              <a:spcBef>
                <a:spcPts val="0"/>
              </a:spcBef>
              <a:buNone/>
              <a:defRPr sz="1200" b="0" i="0" u="none" strike="noStrike" cap="none">
                <a:solidFill>
                  <a:srgbClr val="EDEDED"/>
                </a:solidFill>
                <a:latin typeface="Corbel"/>
                <a:ea typeface="Corbel"/>
                <a:cs typeface="Corbel"/>
                <a:sym typeface="Corbel"/>
              </a:defRPr>
            </a:lvl7pPr>
            <a:lvl8pPr marL="0" marR="0" lvl="7" indent="0" algn="r" rtl="0">
              <a:spcBef>
                <a:spcPts val="0"/>
              </a:spcBef>
              <a:buNone/>
              <a:defRPr sz="1200" b="0" i="0" u="none" strike="noStrike" cap="none">
                <a:solidFill>
                  <a:srgbClr val="EDEDED"/>
                </a:solidFill>
                <a:latin typeface="Corbel"/>
                <a:ea typeface="Corbel"/>
                <a:cs typeface="Corbel"/>
                <a:sym typeface="Corbel"/>
              </a:defRPr>
            </a:lvl8pPr>
            <a:lvl9pPr marL="0" marR="0" lvl="8" indent="0" algn="r" rtl="0">
              <a:spcBef>
                <a:spcPts val="0"/>
              </a:spcBef>
              <a:buNone/>
              <a:defRPr sz="1200" b="0" i="0" u="none" strike="noStrike" cap="none">
                <a:solidFill>
                  <a:srgbClr val="EDEDED"/>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ctrTitle"/>
          </p:nvPr>
        </p:nvSpPr>
        <p:spPr>
          <a:xfrm>
            <a:off x="2209800" y="4464028"/>
            <a:ext cx="9144000" cy="1641490"/>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rgbClr val="E2E2E2"/>
              </a:buClr>
              <a:buSzPct val="100000"/>
              <a:buFont typeface="Corbel"/>
              <a:buNone/>
            </a:pPr>
            <a:r>
              <a:rPr lang="en-IN" sz="6000"/>
              <a:t>PAINTING STYLE TRANSFER USING GAN</a:t>
            </a:r>
            <a:endParaRPr/>
          </a:p>
        </p:txBody>
      </p:sp>
      <p:sp>
        <p:nvSpPr>
          <p:cNvPr id="138" name="Google Shape;138;p19"/>
          <p:cNvSpPr txBox="1">
            <a:spLocks noGrp="1"/>
          </p:cNvSpPr>
          <p:nvPr>
            <p:ph type="subTitle" idx="1"/>
          </p:nvPr>
        </p:nvSpPr>
        <p:spPr>
          <a:xfrm>
            <a:off x="2209799" y="3694375"/>
            <a:ext cx="9144000" cy="754025"/>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2"/>
              </a:buClr>
              <a:buSzPts val="3200"/>
              <a:buNone/>
            </a:pPr>
            <a:r>
              <a:rPr lang="en-IN"/>
              <a:t>Computer Vision Project, CSE, 6th Semester</a:t>
            </a:r>
            <a:endParaRPr/>
          </a:p>
        </p:txBody>
      </p:sp>
      <p:graphicFrame>
        <p:nvGraphicFramePr>
          <p:cNvPr id="139" name="Google Shape;139;p19"/>
          <p:cNvGraphicFramePr/>
          <p:nvPr/>
        </p:nvGraphicFramePr>
        <p:xfrm>
          <a:off x="2032000" y="1365125"/>
          <a:ext cx="8127975" cy="1483400"/>
        </p:xfrm>
        <a:graphic>
          <a:graphicData uri="http://schemas.openxmlformats.org/drawingml/2006/table">
            <a:tbl>
              <a:tblPr bandRow="1">
                <a:noFill/>
                <a:tableStyleId>{24D00D53-A00C-4059-9FEA-146F543A4E42}</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IN" sz="1800" u="sng" strike="noStrike" cap="none"/>
                        <a:t>M</a:t>
                      </a:r>
                      <a:r>
                        <a:rPr lang="en-IN" sz="1800" u="sng"/>
                        <a:t>EMBER</a:t>
                      </a:r>
                      <a:r>
                        <a:rPr lang="en-IN" sz="1800" u="sng" strike="noStrike" cap="none"/>
                        <a:t> N</a:t>
                      </a:r>
                      <a:r>
                        <a:rPr lang="en-IN" sz="1800" u="sng"/>
                        <a:t>AME</a:t>
                      </a:r>
                      <a:endParaRPr u="sng"/>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sng"/>
                        <a:t>MEMBER ID</a:t>
                      </a:r>
                      <a:endParaRPr u="sng"/>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sng"/>
                        <a:t>FACULTY</a:t>
                      </a:r>
                      <a:endParaRPr u="sng"/>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Axa Gemini Lakra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B121010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3">
                  <a:txBody>
                    <a:bodyPr/>
                    <a:lstStyle/>
                    <a:p>
                      <a:pPr marL="0" marR="0" lvl="0" indent="0" algn="l" rtl="0">
                        <a:spcBef>
                          <a:spcPts val="0"/>
                        </a:spcBef>
                        <a:spcAft>
                          <a:spcPts val="0"/>
                        </a:spcAft>
                        <a:buNone/>
                      </a:pPr>
                      <a:r>
                        <a:rPr lang="en-IN" sz="1800"/>
                        <a:t>Mr Sarthak Padhi</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1800"/>
                        <a:t>Shruti Swarupa Dhar</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B121056</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IN" sz="1800"/>
                        <a:t>Abhikalp Srivastava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B521002</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716925" y="-1616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RESULTS</a:t>
            </a:r>
            <a:endParaRPr sz="5100" u="sng"/>
          </a:p>
        </p:txBody>
      </p:sp>
      <p:sp>
        <p:nvSpPr>
          <p:cNvPr id="201" name="Google Shape;201;p28"/>
          <p:cNvSpPr txBox="1">
            <a:spLocks noGrp="1"/>
          </p:cNvSpPr>
          <p:nvPr>
            <p:ph type="body" idx="1"/>
          </p:nvPr>
        </p:nvSpPr>
        <p:spPr>
          <a:xfrm>
            <a:off x="821125" y="962000"/>
            <a:ext cx="10980900" cy="848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935"/>
              <a:buNone/>
            </a:pPr>
            <a:r>
              <a:rPr lang="en-IN" sz="1770"/>
              <a:t>Trained CycleGAN model showcases test dataset images alongside their translated counterparts, allowing visual assessment of style transfer quality.</a:t>
            </a:r>
            <a:endParaRPr sz="1770"/>
          </a:p>
        </p:txBody>
      </p:sp>
      <p:pic>
        <p:nvPicPr>
          <p:cNvPr id="202" name="Google Shape;202;p28"/>
          <p:cNvPicPr preferRelativeResize="0"/>
          <p:nvPr/>
        </p:nvPicPr>
        <p:blipFill>
          <a:blip r:embed="rId3">
            <a:alphaModFix/>
          </a:blip>
          <a:stretch>
            <a:fillRect/>
          </a:stretch>
        </p:blipFill>
        <p:spPr>
          <a:xfrm>
            <a:off x="1417400" y="1730125"/>
            <a:ext cx="4426026" cy="4594301"/>
          </a:xfrm>
          <a:prstGeom prst="rect">
            <a:avLst/>
          </a:prstGeom>
          <a:noFill/>
          <a:ln>
            <a:noFill/>
          </a:ln>
        </p:spPr>
      </p:pic>
      <p:pic>
        <p:nvPicPr>
          <p:cNvPr id="203" name="Google Shape;203;p28"/>
          <p:cNvPicPr preferRelativeResize="0"/>
          <p:nvPr/>
        </p:nvPicPr>
        <p:blipFill>
          <a:blip r:embed="rId4">
            <a:alphaModFix/>
          </a:blip>
          <a:stretch>
            <a:fillRect/>
          </a:stretch>
        </p:blipFill>
        <p:spPr>
          <a:xfrm>
            <a:off x="6146600" y="1689700"/>
            <a:ext cx="4567499" cy="4634726"/>
          </a:xfrm>
          <a:prstGeom prst="rect">
            <a:avLst/>
          </a:prstGeom>
          <a:noFill/>
          <a:ln>
            <a:noFill/>
          </a:ln>
        </p:spPr>
      </p:pic>
      <p:sp>
        <p:nvSpPr>
          <p:cNvPr id="204" name="Google Shape;204;p28"/>
          <p:cNvSpPr txBox="1"/>
          <p:nvPr/>
        </p:nvSpPr>
        <p:spPr>
          <a:xfrm>
            <a:off x="6254400" y="6324425"/>
            <a:ext cx="4850400" cy="42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1700">
                <a:solidFill>
                  <a:srgbClr val="EDEDED"/>
                </a:solidFill>
                <a:latin typeface="Corbel"/>
                <a:ea typeface="Corbel"/>
                <a:cs typeface="Corbel"/>
                <a:sym typeface="Corbel"/>
              </a:rPr>
              <a:t>Conversion of painting into original photograph</a:t>
            </a:r>
            <a:endParaRPr sz="300"/>
          </a:p>
        </p:txBody>
      </p:sp>
      <p:sp>
        <p:nvSpPr>
          <p:cNvPr id="205" name="Google Shape;205;p28"/>
          <p:cNvSpPr txBox="1"/>
          <p:nvPr/>
        </p:nvSpPr>
        <p:spPr>
          <a:xfrm>
            <a:off x="1417400" y="6324425"/>
            <a:ext cx="4567500" cy="42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1700">
                <a:solidFill>
                  <a:srgbClr val="EDEDED"/>
                </a:solidFill>
                <a:latin typeface="Corbel"/>
                <a:ea typeface="Corbel"/>
                <a:cs typeface="Corbel"/>
                <a:sym typeface="Corbel"/>
              </a:rPr>
              <a:t>Conversion of original photograph into painting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RESULTS</a:t>
            </a:r>
            <a:endParaRPr sz="5100" u="sng"/>
          </a:p>
        </p:txBody>
      </p:sp>
      <p:sp>
        <p:nvSpPr>
          <p:cNvPr id="211" name="Google Shape;211;p29"/>
          <p:cNvSpPr txBox="1">
            <a:spLocks noGrp="1"/>
          </p:cNvSpPr>
          <p:nvPr>
            <p:ph type="body" idx="1"/>
          </p:nvPr>
        </p:nvSpPr>
        <p:spPr>
          <a:xfrm>
            <a:off x="3071775" y="6041500"/>
            <a:ext cx="7575000" cy="762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r>
              <a:rPr lang="en-IN"/>
              <a:t>Generator and Discriminator Losses </a:t>
            </a:r>
            <a:endParaRPr/>
          </a:p>
        </p:txBody>
      </p:sp>
      <p:pic>
        <p:nvPicPr>
          <p:cNvPr id="212" name="Google Shape;212;p29"/>
          <p:cNvPicPr preferRelativeResize="0"/>
          <p:nvPr/>
        </p:nvPicPr>
        <p:blipFill>
          <a:blip r:embed="rId3">
            <a:alphaModFix/>
          </a:blip>
          <a:stretch>
            <a:fillRect/>
          </a:stretch>
        </p:blipFill>
        <p:spPr>
          <a:xfrm>
            <a:off x="1525200" y="1393450"/>
            <a:ext cx="9269749" cy="445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838200" y="203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CONCLUSION</a:t>
            </a:r>
            <a:endParaRPr sz="5100" u="sng"/>
          </a:p>
        </p:txBody>
      </p:sp>
      <p:sp>
        <p:nvSpPr>
          <p:cNvPr id="218" name="Google Shape;218;p30"/>
          <p:cNvSpPr txBox="1">
            <a:spLocks noGrp="1"/>
          </p:cNvSpPr>
          <p:nvPr>
            <p:ph type="body" idx="1"/>
          </p:nvPr>
        </p:nvSpPr>
        <p:spPr>
          <a:xfrm>
            <a:off x="878100" y="1596575"/>
            <a:ext cx="10435800" cy="3986100"/>
          </a:xfrm>
          <a:prstGeom prst="rect">
            <a:avLst/>
          </a:prstGeom>
          <a:noFill/>
          <a:ln>
            <a:noFill/>
          </a:ln>
        </p:spPr>
        <p:txBody>
          <a:bodyPr spcFirstLastPara="1" wrap="square" lIns="91425" tIns="45700" rIns="91425" bIns="45700" anchor="t" anchorCtr="0">
            <a:noAutofit/>
          </a:bodyPr>
          <a:lstStyle/>
          <a:p>
            <a:pPr marL="228600" lvl="0" indent="-258807" algn="l" rtl="0">
              <a:lnSpc>
                <a:spcPct val="70000"/>
              </a:lnSpc>
              <a:spcBef>
                <a:spcPts val="500"/>
              </a:spcBef>
              <a:spcAft>
                <a:spcPts val="0"/>
              </a:spcAft>
              <a:buSzPts val="2276"/>
              <a:buChar char="•"/>
            </a:pPr>
            <a:r>
              <a:rPr lang="en-IN" sz="2055"/>
              <a:t>Painting Style Transfer using GAN</a:t>
            </a:r>
            <a:endParaRPr sz="2055"/>
          </a:p>
          <a:p>
            <a:pPr marL="228600" lvl="0" indent="0" algn="l" rtl="0">
              <a:lnSpc>
                <a:spcPct val="70000"/>
              </a:lnSpc>
              <a:spcBef>
                <a:spcPts val="500"/>
              </a:spcBef>
              <a:spcAft>
                <a:spcPts val="0"/>
              </a:spcAft>
              <a:buSzPts val="605"/>
              <a:buNone/>
            </a:pPr>
            <a:endParaRPr sz="2055"/>
          </a:p>
          <a:p>
            <a:pPr marL="228600" lvl="0" indent="-243840" algn="l" rtl="0">
              <a:lnSpc>
                <a:spcPct val="70000"/>
              </a:lnSpc>
              <a:spcBef>
                <a:spcPts val="1000"/>
              </a:spcBef>
              <a:spcAft>
                <a:spcPts val="0"/>
              </a:spcAft>
              <a:buSzPts val="2040"/>
              <a:buChar char="•"/>
            </a:pPr>
            <a:r>
              <a:rPr lang="en-IN" sz="2040"/>
              <a:t>The data used for training and evaluation consists of paired images from two domains: photos and Monet-style paintings</a:t>
            </a:r>
            <a:endParaRPr sz="2040"/>
          </a:p>
          <a:p>
            <a:pPr marL="0" lvl="0" indent="0" algn="l" rtl="0">
              <a:lnSpc>
                <a:spcPct val="70000"/>
              </a:lnSpc>
              <a:spcBef>
                <a:spcPts val="1000"/>
              </a:spcBef>
              <a:spcAft>
                <a:spcPts val="0"/>
              </a:spcAft>
              <a:buSzPts val="605"/>
              <a:buNone/>
            </a:pPr>
            <a:endParaRPr sz="2040"/>
          </a:p>
          <a:p>
            <a:pPr marL="228600" lvl="0" indent="-195307" algn="l" rtl="0">
              <a:lnSpc>
                <a:spcPct val="70000"/>
              </a:lnSpc>
              <a:spcBef>
                <a:spcPts val="1000"/>
              </a:spcBef>
              <a:spcAft>
                <a:spcPts val="0"/>
              </a:spcAft>
              <a:buClr>
                <a:srgbClr val="EDEDED"/>
              </a:buClr>
              <a:buSzPts val="2276"/>
              <a:buChar char="•"/>
            </a:pPr>
            <a:r>
              <a:rPr lang="en-IN" sz="2275" u="sng"/>
              <a:t>The implemented CycleGAN models include:</a:t>
            </a:r>
            <a:endParaRPr sz="2275" u="sng"/>
          </a:p>
          <a:p>
            <a:pPr marL="228600" lvl="0" indent="0" algn="l" rtl="0">
              <a:lnSpc>
                <a:spcPct val="70000"/>
              </a:lnSpc>
              <a:spcBef>
                <a:spcPts val="1000"/>
              </a:spcBef>
              <a:spcAft>
                <a:spcPts val="0"/>
              </a:spcAft>
              <a:buNone/>
            </a:pPr>
            <a:endParaRPr sz="2275" u="sng"/>
          </a:p>
          <a:p>
            <a:pPr marL="685800" lvl="1" indent="-243840" algn="l" rtl="0">
              <a:lnSpc>
                <a:spcPct val="70000"/>
              </a:lnSpc>
              <a:spcBef>
                <a:spcPts val="500"/>
              </a:spcBef>
              <a:spcAft>
                <a:spcPts val="0"/>
              </a:spcAft>
              <a:buSzPts val="2040"/>
              <a:buChar char="•"/>
            </a:pPr>
            <a:r>
              <a:rPr lang="en-IN" sz="2040"/>
              <a:t> Generator Networks: Separate generator networks for transforming images from the photo domain to the Monet domain and vice versa.</a:t>
            </a:r>
            <a:endParaRPr sz="2040"/>
          </a:p>
          <a:p>
            <a:pPr marL="685800" lvl="1" indent="-243840" algn="l" rtl="0">
              <a:lnSpc>
                <a:spcPct val="70000"/>
              </a:lnSpc>
              <a:spcBef>
                <a:spcPts val="1000"/>
              </a:spcBef>
              <a:spcAft>
                <a:spcPts val="0"/>
              </a:spcAft>
              <a:buClr>
                <a:srgbClr val="EDEDED"/>
              </a:buClr>
              <a:buSzPts val="2040"/>
              <a:buChar char="•"/>
            </a:pPr>
            <a:r>
              <a:rPr lang="en-IN" sz="2040"/>
              <a:t>Discriminator Networks: Discriminator networks for both the photo and Monet domains, which distinguish between real and generated images in their respective domains</a:t>
            </a:r>
            <a:endParaRPr sz="2040"/>
          </a:p>
          <a:p>
            <a:pPr marL="685800" lvl="1" indent="-243840" algn="l" rtl="0">
              <a:lnSpc>
                <a:spcPct val="70000"/>
              </a:lnSpc>
              <a:spcBef>
                <a:spcPts val="500"/>
              </a:spcBef>
              <a:spcAft>
                <a:spcPts val="0"/>
              </a:spcAft>
              <a:buSzPts val="2040"/>
              <a:buChar char="•"/>
            </a:pPr>
            <a:r>
              <a:rPr lang="en-IN" sz="2040"/>
              <a:t>The results obtained from the implementation and evaluation of the CycleGAN model include:</a:t>
            </a:r>
            <a:endParaRPr sz="2040"/>
          </a:p>
          <a:p>
            <a:pPr marL="685800" lvl="1" indent="-243840" algn="l" rtl="0">
              <a:lnSpc>
                <a:spcPct val="70000"/>
              </a:lnSpc>
              <a:spcBef>
                <a:spcPts val="500"/>
              </a:spcBef>
              <a:spcAft>
                <a:spcPts val="0"/>
              </a:spcAft>
              <a:buSzPts val="2040"/>
              <a:buChar char="•"/>
            </a:pPr>
            <a:r>
              <a:rPr lang="en-IN" sz="2040"/>
              <a:t>Visual samples showing original photos alongside their corresponding Monet-style paintings generated by the trained CycleGAN model and vice-versa.</a:t>
            </a:r>
            <a:endParaRPr sz="2040"/>
          </a:p>
          <a:p>
            <a:pPr marL="685800" lvl="1" indent="-243840" algn="l" rtl="0">
              <a:lnSpc>
                <a:spcPct val="70000"/>
              </a:lnSpc>
              <a:spcBef>
                <a:spcPts val="1000"/>
              </a:spcBef>
              <a:spcAft>
                <a:spcPts val="0"/>
              </a:spcAft>
              <a:buClr>
                <a:srgbClr val="EDEDED"/>
              </a:buClr>
              <a:buSzPts val="2040"/>
              <a:buChar char="•"/>
            </a:pPr>
            <a:r>
              <a:rPr lang="en-IN" sz="2040"/>
              <a:t>Quantitative metrics such as generator and discriminator losses providing insights into the quality of style transfer achieved by the model.</a:t>
            </a:r>
            <a:endParaRPr sz="204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CONCLUSION</a:t>
            </a:r>
            <a:endParaRPr sz="5100" u="sng"/>
          </a:p>
        </p:txBody>
      </p:sp>
      <p:sp>
        <p:nvSpPr>
          <p:cNvPr id="224" name="Google Shape;224;p31"/>
          <p:cNvSpPr txBox="1">
            <a:spLocks noGrp="1"/>
          </p:cNvSpPr>
          <p:nvPr>
            <p:ph type="body" idx="1"/>
          </p:nvPr>
        </p:nvSpPr>
        <p:spPr>
          <a:xfrm>
            <a:off x="838200" y="1325700"/>
            <a:ext cx="10515600" cy="4351200"/>
          </a:xfrm>
          <a:prstGeom prst="rect">
            <a:avLst/>
          </a:prstGeom>
          <a:noFill/>
          <a:ln>
            <a:noFill/>
          </a:ln>
        </p:spPr>
        <p:txBody>
          <a:bodyPr spcFirstLastPara="1" wrap="square" lIns="91425" tIns="45700" rIns="91425" bIns="45700" anchor="t" anchorCtr="0">
            <a:noAutofit/>
          </a:bodyPr>
          <a:lstStyle/>
          <a:p>
            <a:pPr marL="457200" lvl="0" indent="-340363" algn="l" rtl="0">
              <a:lnSpc>
                <a:spcPct val="70000"/>
              </a:lnSpc>
              <a:spcBef>
                <a:spcPts val="1000"/>
              </a:spcBef>
              <a:spcAft>
                <a:spcPts val="0"/>
              </a:spcAft>
              <a:buSzPts val="1760"/>
              <a:buChar char="●"/>
            </a:pPr>
            <a:r>
              <a:rPr lang="en-IN" sz="2310" u="sng"/>
              <a:t>Potential areas for improvement in the implementation and results could include:</a:t>
            </a:r>
            <a:endParaRPr sz="2310" u="sng"/>
          </a:p>
          <a:p>
            <a:pPr marL="457200" lvl="0" indent="0" algn="l" rtl="0">
              <a:lnSpc>
                <a:spcPct val="70000"/>
              </a:lnSpc>
              <a:spcBef>
                <a:spcPts val="1000"/>
              </a:spcBef>
              <a:spcAft>
                <a:spcPts val="0"/>
              </a:spcAft>
              <a:buSzPts val="605"/>
              <a:buNone/>
            </a:pPr>
            <a:endParaRPr sz="2152" u="sng"/>
          </a:p>
          <a:p>
            <a:pPr marL="457200" lvl="0" indent="-316865" algn="l" rtl="0">
              <a:lnSpc>
                <a:spcPct val="70000"/>
              </a:lnSpc>
              <a:spcBef>
                <a:spcPts val="1000"/>
              </a:spcBef>
              <a:spcAft>
                <a:spcPts val="0"/>
              </a:spcAft>
              <a:buSzPts val="1390"/>
              <a:buChar char="•"/>
            </a:pPr>
            <a:r>
              <a:rPr lang="en-IN" sz="1940"/>
              <a:t>Experimenting with different values for hyperparameters such as learning rates, lambda_cycle, and optimizer parameters to improve model convergence and performance.</a:t>
            </a:r>
            <a:endParaRPr sz="1940"/>
          </a:p>
          <a:p>
            <a:pPr marL="914400" lvl="0" indent="0" algn="l" rtl="0">
              <a:lnSpc>
                <a:spcPct val="70000"/>
              </a:lnSpc>
              <a:spcBef>
                <a:spcPts val="1000"/>
              </a:spcBef>
              <a:spcAft>
                <a:spcPts val="0"/>
              </a:spcAft>
              <a:buSzPts val="605"/>
              <a:buNone/>
            </a:pPr>
            <a:endParaRPr sz="1940"/>
          </a:p>
          <a:p>
            <a:pPr marL="457200" lvl="0" indent="-316865" algn="l" rtl="0">
              <a:lnSpc>
                <a:spcPct val="70000"/>
              </a:lnSpc>
              <a:spcBef>
                <a:spcPts val="1000"/>
              </a:spcBef>
              <a:spcAft>
                <a:spcPts val="0"/>
              </a:spcAft>
              <a:buSzPts val="1390"/>
              <a:buChar char="•"/>
            </a:pPr>
            <a:r>
              <a:rPr lang="en-IN" sz="1940"/>
              <a:t>Exploring alternative network architectures or adding additional layers/modules to the generator or discriminator networks to enhance the quality of generated images.</a:t>
            </a:r>
            <a:endParaRPr sz="1940"/>
          </a:p>
          <a:p>
            <a:pPr marL="914400" lvl="0" indent="0" algn="l" rtl="0">
              <a:lnSpc>
                <a:spcPct val="70000"/>
              </a:lnSpc>
              <a:spcBef>
                <a:spcPts val="1000"/>
              </a:spcBef>
              <a:spcAft>
                <a:spcPts val="0"/>
              </a:spcAft>
              <a:buSzPts val="605"/>
              <a:buNone/>
            </a:pPr>
            <a:endParaRPr sz="1940"/>
          </a:p>
          <a:p>
            <a:pPr marL="457200" lvl="0" indent="-316865" algn="l" rtl="0">
              <a:lnSpc>
                <a:spcPct val="70000"/>
              </a:lnSpc>
              <a:spcBef>
                <a:spcPts val="1000"/>
              </a:spcBef>
              <a:spcAft>
                <a:spcPts val="0"/>
              </a:spcAft>
              <a:buSzPts val="1390"/>
              <a:buChar char="•"/>
            </a:pPr>
            <a:r>
              <a:rPr lang="en-IN" sz="1940"/>
              <a:t>Utilizing data augmentation techniques to increase the diversity of the training dataset and improve the generalization capability of the model.</a:t>
            </a:r>
            <a:endParaRPr sz="1940"/>
          </a:p>
          <a:p>
            <a:pPr marL="914400" lvl="0" indent="0" algn="l" rtl="0">
              <a:lnSpc>
                <a:spcPct val="70000"/>
              </a:lnSpc>
              <a:spcBef>
                <a:spcPts val="1000"/>
              </a:spcBef>
              <a:spcAft>
                <a:spcPts val="0"/>
              </a:spcAft>
              <a:buSzPts val="605"/>
              <a:buNone/>
            </a:pPr>
            <a:endParaRPr sz="1940"/>
          </a:p>
          <a:p>
            <a:pPr marL="457200" lvl="0" indent="-316865" algn="l" rtl="0">
              <a:lnSpc>
                <a:spcPct val="70000"/>
              </a:lnSpc>
              <a:spcBef>
                <a:spcPts val="1000"/>
              </a:spcBef>
              <a:spcAft>
                <a:spcPts val="0"/>
              </a:spcAft>
              <a:buSzPts val="1390"/>
              <a:buChar char="•"/>
            </a:pPr>
            <a:r>
              <a:rPr lang="en-IN" sz="1940"/>
              <a:t>Incorporating advanced loss functions or regularization techniques to further refine the training process and enhance the quality of generated images.</a:t>
            </a:r>
            <a:endParaRPr sz="1940"/>
          </a:p>
          <a:p>
            <a:pPr marL="0" lvl="0" indent="0" algn="l" rtl="0">
              <a:lnSpc>
                <a:spcPct val="70000"/>
              </a:lnSpc>
              <a:spcBef>
                <a:spcPts val="1000"/>
              </a:spcBef>
              <a:spcAft>
                <a:spcPts val="0"/>
              </a:spcAft>
              <a:buSzPts val="605"/>
              <a:buNone/>
            </a:pPr>
            <a:endParaRPr sz="1940"/>
          </a:p>
          <a:p>
            <a:pPr marL="457200" lvl="0" indent="-316865" algn="l" rtl="0">
              <a:lnSpc>
                <a:spcPct val="70000"/>
              </a:lnSpc>
              <a:spcBef>
                <a:spcPts val="1000"/>
              </a:spcBef>
              <a:spcAft>
                <a:spcPts val="0"/>
              </a:spcAft>
              <a:buSzPts val="1390"/>
              <a:buChar char="●"/>
            </a:pPr>
            <a:r>
              <a:rPr lang="en-IN" sz="1940"/>
              <a:t>By addressing these areas of improvement, the performance and capabilities of the CycleGAN model can be enhanced, leading to more realistic and high-quality style transfer results.</a:t>
            </a:r>
            <a:endParaRPr sz="194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6900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REFERENCES</a:t>
            </a:r>
            <a:endParaRPr sz="5100" u="sng"/>
          </a:p>
        </p:txBody>
      </p:sp>
      <p:sp>
        <p:nvSpPr>
          <p:cNvPr id="230" name="Google Shape;230;p32"/>
          <p:cNvSpPr txBox="1">
            <a:spLocks noGrp="1"/>
          </p:cNvSpPr>
          <p:nvPr>
            <p:ph type="body" idx="1"/>
          </p:nvPr>
        </p:nvSpPr>
        <p:spPr>
          <a:xfrm>
            <a:off x="690000" y="1327025"/>
            <a:ext cx="10899900" cy="5064900"/>
          </a:xfrm>
          <a:prstGeom prst="rect">
            <a:avLst/>
          </a:prstGeom>
          <a:noFill/>
          <a:ln>
            <a:noFill/>
          </a:ln>
        </p:spPr>
        <p:txBody>
          <a:bodyPr spcFirstLastPara="1" wrap="square" lIns="91425" tIns="45700" rIns="91425" bIns="45700" anchor="t" anchorCtr="0">
            <a:normAutofit fontScale="25000" lnSpcReduction="20000"/>
          </a:bodyPr>
          <a:lstStyle/>
          <a:p>
            <a:pPr marL="228600" lvl="0" indent="-207869" algn="l" rtl="0">
              <a:lnSpc>
                <a:spcPct val="90000"/>
              </a:lnSpc>
              <a:spcBef>
                <a:spcPts val="0"/>
              </a:spcBef>
              <a:spcAft>
                <a:spcPts val="0"/>
              </a:spcAft>
              <a:buSzPct val="85494"/>
              <a:buAutoNum type="arabicPeriod"/>
            </a:pPr>
            <a:r>
              <a:rPr lang="en-IN" sz="6894"/>
              <a:t>Isola, Phillip, et al. "Image-to-image translation with conditional adversarial networks." Proceedings of the IEEE conference on computer vision and pattern recognition. 2017.</a:t>
            </a:r>
            <a:endParaRPr sz="6894"/>
          </a:p>
          <a:p>
            <a:pPr marL="228600" lvl="0" indent="0" algn="l" rtl="0">
              <a:lnSpc>
                <a:spcPct val="90000"/>
              </a:lnSpc>
              <a:spcBef>
                <a:spcPts val="0"/>
              </a:spcBef>
              <a:spcAft>
                <a:spcPts val="0"/>
              </a:spcAft>
              <a:buNone/>
            </a:pPr>
            <a:endParaRPr sz="6894"/>
          </a:p>
          <a:p>
            <a:pPr marL="228600" lvl="0" indent="-207869" algn="l" rtl="0">
              <a:lnSpc>
                <a:spcPct val="90000"/>
              </a:lnSpc>
              <a:spcBef>
                <a:spcPts val="0"/>
              </a:spcBef>
              <a:spcAft>
                <a:spcPts val="0"/>
              </a:spcAft>
              <a:buSzPct val="85494"/>
              <a:buAutoNum type="arabicPeriod"/>
            </a:pPr>
            <a:r>
              <a:rPr lang="en-IN" sz="6894"/>
              <a:t> Zhu, Jun-Yan, et al. "Unpaired image-to-image translation using cycle-consistent adversarial networks." Proceedings of the IEEE international conference on computer vision. 2017.</a:t>
            </a:r>
            <a:endParaRPr sz="6894"/>
          </a:p>
          <a:p>
            <a:pPr marL="228600" lvl="0" indent="0" algn="l" rtl="0">
              <a:lnSpc>
                <a:spcPct val="90000"/>
              </a:lnSpc>
              <a:spcBef>
                <a:spcPts val="0"/>
              </a:spcBef>
              <a:spcAft>
                <a:spcPts val="0"/>
              </a:spcAft>
              <a:buNone/>
            </a:pPr>
            <a:endParaRPr sz="6894"/>
          </a:p>
          <a:p>
            <a:pPr marL="228600" lvl="0" indent="-207869" algn="l" rtl="0">
              <a:lnSpc>
                <a:spcPct val="90000"/>
              </a:lnSpc>
              <a:spcBef>
                <a:spcPts val="0"/>
              </a:spcBef>
              <a:spcAft>
                <a:spcPts val="0"/>
              </a:spcAft>
              <a:buSzPct val="85494"/>
              <a:buAutoNum type="arabicPeriod"/>
            </a:pPr>
            <a:r>
              <a:rPr lang="en-IN" sz="6894"/>
              <a:t>Goodfellow, Ian, et al. "Generative adversarial nets." Advances in neural information processing systems. 2014.</a:t>
            </a:r>
            <a:endParaRPr sz="6894"/>
          </a:p>
          <a:p>
            <a:pPr marL="228600" lvl="0" indent="0" algn="l" rtl="0">
              <a:lnSpc>
                <a:spcPct val="90000"/>
              </a:lnSpc>
              <a:spcBef>
                <a:spcPts val="0"/>
              </a:spcBef>
              <a:spcAft>
                <a:spcPts val="0"/>
              </a:spcAft>
              <a:buNone/>
            </a:pPr>
            <a:endParaRPr sz="6894"/>
          </a:p>
          <a:p>
            <a:pPr marL="228600" lvl="0" indent="-207869" algn="l" rtl="0">
              <a:lnSpc>
                <a:spcPct val="90000"/>
              </a:lnSpc>
              <a:spcBef>
                <a:spcPts val="0"/>
              </a:spcBef>
              <a:spcAft>
                <a:spcPts val="0"/>
              </a:spcAft>
              <a:buSzPct val="85494"/>
              <a:buAutoNum type="arabicPeriod"/>
            </a:pPr>
            <a:r>
              <a:rPr lang="en-IN" sz="6894"/>
              <a:t>Ronneberger, Olaf, Philipp Fischer, and Thomas Brox. "U-net: Convolutional networks for biomedical image segmentation." International Conference on Medical image computing and computer-assisted intervention. Springer, Cham, 2015.</a:t>
            </a:r>
            <a:endParaRPr sz="6894"/>
          </a:p>
          <a:p>
            <a:pPr marL="228600" lvl="0" indent="0" algn="l" rtl="0">
              <a:lnSpc>
                <a:spcPct val="90000"/>
              </a:lnSpc>
              <a:spcBef>
                <a:spcPts val="0"/>
              </a:spcBef>
              <a:spcAft>
                <a:spcPts val="0"/>
              </a:spcAft>
              <a:buNone/>
            </a:pPr>
            <a:endParaRPr sz="6894"/>
          </a:p>
          <a:p>
            <a:pPr marL="228600" lvl="0" indent="-207869" algn="l" rtl="0">
              <a:lnSpc>
                <a:spcPct val="90000"/>
              </a:lnSpc>
              <a:spcBef>
                <a:spcPts val="0"/>
              </a:spcBef>
              <a:spcAft>
                <a:spcPts val="0"/>
              </a:spcAft>
              <a:buSzPct val="85494"/>
              <a:buAutoNum type="arabicPeriod"/>
            </a:pPr>
            <a:r>
              <a:rPr lang="en-IN" sz="6894"/>
              <a:t>Johnson, Justin, Alexandre Alahi, and Li Fei-Fei. "Perceptual losses for real-time style transfer and super-resolution." European Conference on Computer Vision. Springer, Cham, 2016.</a:t>
            </a:r>
            <a:endParaRPr sz="6894"/>
          </a:p>
          <a:p>
            <a:pPr marL="228600" lvl="0" indent="0" algn="l" rtl="0">
              <a:lnSpc>
                <a:spcPct val="90000"/>
              </a:lnSpc>
              <a:spcBef>
                <a:spcPts val="0"/>
              </a:spcBef>
              <a:spcAft>
                <a:spcPts val="0"/>
              </a:spcAft>
              <a:buNone/>
            </a:pPr>
            <a:endParaRPr sz="6894"/>
          </a:p>
          <a:p>
            <a:pPr marL="228600" lvl="0" indent="-207869" algn="l" rtl="0">
              <a:spcBef>
                <a:spcPts val="0"/>
              </a:spcBef>
              <a:spcAft>
                <a:spcPts val="0"/>
              </a:spcAft>
              <a:buSzPct val="85494"/>
              <a:buAutoNum type="arabicPeriod"/>
            </a:pPr>
            <a:r>
              <a:rPr lang="en-IN" sz="6894"/>
              <a:t>IGatys, Leon A., Alexander S. Ecker, and Matthias Bethge. "Image style transfer using convolutional neural networks." Proceedings of the IEEE conference on computer vision and pattern recognition. 2016</a:t>
            </a:r>
            <a:endParaRPr sz="6894"/>
          </a:p>
          <a:p>
            <a:pPr marL="228600" lvl="0" indent="0" algn="l" rtl="0">
              <a:spcBef>
                <a:spcPts val="0"/>
              </a:spcBef>
              <a:spcAft>
                <a:spcPts val="0"/>
              </a:spcAft>
              <a:buNone/>
            </a:pPr>
            <a:endParaRPr sz="6894"/>
          </a:p>
          <a:p>
            <a:pPr marL="228600" lvl="0" indent="-207869" algn="l" rtl="0">
              <a:spcBef>
                <a:spcPts val="0"/>
              </a:spcBef>
              <a:spcAft>
                <a:spcPts val="0"/>
              </a:spcAft>
              <a:buSzPct val="85494"/>
              <a:buAutoNum type="arabicPeriod"/>
            </a:pPr>
            <a:r>
              <a:rPr lang="en-IN" sz="6894"/>
              <a:t> Gatys, Leon A., et al. "A neural algorithm of artistic style." arXiv preprint arXiv:1508.06576 (2015).</a:t>
            </a:r>
            <a:endParaRPr sz="6894"/>
          </a:p>
          <a:p>
            <a:pPr marL="228600" lvl="0" indent="0" algn="l" rtl="0">
              <a:spcBef>
                <a:spcPts val="0"/>
              </a:spcBef>
              <a:spcAft>
                <a:spcPts val="0"/>
              </a:spcAft>
              <a:buNone/>
            </a:pPr>
            <a:endParaRPr sz="6894"/>
          </a:p>
          <a:p>
            <a:pPr marL="228600" lvl="0" indent="-207869" algn="l" rtl="0">
              <a:spcBef>
                <a:spcPts val="0"/>
              </a:spcBef>
              <a:spcAft>
                <a:spcPts val="0"/>
              </a:spcAft>
              <a:buSzPct val="85494"/>
              <a:buAutoNum type="arabicPeriod"/>
            </a:pPr>
            <a:r>
              <a:rPr lang="en-IN" sz="6894"/>
              <a:t>He, Kaiming, et al. "Deep residual learning for image recognition." Proceedings of the IEEE conference on computer vision and pattern recognition. 2016.</a:t>
            </a:r>
            <a:endParaRPr sz="6894"/>
          </a:p>
          <a:p>
            <a:pPr marL="228600" lvl="0" indent="0" algn="l" rtl="0">
              <a:spcBef>
                <a:spcPts val="0"/>
              </a:spcBef>
              <a:spcAft>
                <a:spcPts val="0"/>
              </a:spcAft>
              <a:buNone/>
            </a:pPr>
            <a:endParaRPr sz="6894"/>
          </a:p>
          <a:p>
            <a:pPr marL="228600" lvl="0" indent="-207869" algn="l" rtl="0">
              <a:spcBef>
                <a:spcPts val="0"/>
              </a:spcBef>
              <a:spcAft>
                <a:spcPts val="0"/>
              </a:spcAft>
              <a:buSzPct val="85494"/>
              <a:buAutoNum type="arabicPeriod"/>
            </a:pPr>
            <a:r>
              <a:rPr lang="en-IN" sz="6894"/>
              <a:t>RArjovsky, Martin, Soumith Chintala, and Léon Bottou. "Wasserstein gan." arXiv preprint arXiv:1701.07875 (2017).</a:t>
            </a:r>
            <a:endParaRPr sz="6894"/>
          </a:p>
          <a:p>
            <a:pPr marL="228600" lvl="0" indent="0" algn="l" rtl="0">
              <a:spcBef>
                <a:spcPts val="0"/>
              </a:spcBef>
              <a:spcAft>
                <a:spcPts val="0"/>
              </a:spcAft>
              <a:buNone/>
            </a:pPr>
            <a:endParaRPr sz="6894"/>
          </a:p>
          <a:p>
            <a:pPr marL="228600" lvl="0" indent="-207869" algn="l" rtl="0">
              <a:spcBef>
                <a:spcPts val="0"/>
              </a:spcBef>
              <a:spcAft>
                <a:spcPts val="0"/>
              </a:spcAft>
              <a:buSzPct val="85494"/>
              <a:buAutoNum type="arabicPeriod"/>
            </a:pPr>
            <a:r>
              <a:rPr lang="en-IN" sz="6894"/>
              <a:t>Mirza, Mehdi, and Simon Osindero. "Conditional generative adversarial nets." arXiv preprint arXiv:1411.1784 (2014).</a:t>
            </a:r>
            <a:endParaRPr sz="6894"/>
          </a:p>
          <a:p>
            <a:pPr marL="228600" lvl="0" indent="0" algn="l" rtl="0">
              <a:lnSpc>
                <a:spcPct val="90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838200" y="2766150"/>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11800"/>
              <a:t>THANK YOU</a:t>
            </a:r>
            <a:endParaRPr sz="1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838200" y="1630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CONTENTS</a:t>
            </a:r>
            <a:endParaRPr sz="5100" u="sng"/>
          </a:p>
        </p:txBody>
      </p:sp>
      <p:sp>
        <p:nvSpPr>
          <p:cNvPr id="145" name="Google Shape;145;p20"/>
          <p:cNvSpPr txBox="1">
            <a:spLocks noGrp="1"/>
          </p:cNvSpPr>
          <p:nvPr>
            <p:ph type="body" idx="1"/>
          </p:nvPr>
        </p:nvSpPr>
        <p:spPr>
          <a:xfrm>
            <a:off x="838200" y="1405525"/>
            <a:ext cx="10515600" cy="4972800"/>
          </a:xfrm>
          <a:prstGeom prst="rect">
            <a:avLst/>
          </a:prstGeom>
          <a:noFill/>
          <a:ln>
            <a:noFill/>
          </a:ln>
        </p:spPr>
        <p:txBody>
          <a:bodyPr spcFirstLastPara="1" wrap="square" lIns="91425" tIns="45700" rIns="91425" bIns="45700" anchor="t" anchorCtr="0">
            <a:normAutofit fontScale="92500" lnSpcReduction="20000"/>
          </a:bodyPr>
          <a:lstStyle/>
          <a:p>
            <a:pPr marL="228600" lvl="0" indent="-215265" algn="l" rtl="0">
              <a:lnSpc>
                <a:spcPct val="90000"/>
              </a:lnSpc>
              <a:spcBef>
                <a:spcPts val="0"/>
              </a:spcBef>
              <a:spcAft>
                <a:spcPts val="0"/>
              </a:spcAft>
              <a:buClr>
                <a:srgbClr val="EDEDED"/>
              </a:buClr>
              <a:buSzPct val="100000"/>
              <a:buChar char="•"/>
            </a:pPr>
            <a:r>
              <a:rPr lang="en-IN"/>
              <a:t>Project Description</a:t>
            </a:r>
            <a:endParaRPr/>
          </a:p>
          <a:p>
            <a:pPr marL="685800" lvl="1" indent="-204469" algn="l" rtl="0">
              <a:lnSpc>
                <a:spcPct val="90000"/>
              </a:lnSpc>
              <a:spcBef>
                <a:spcPts val="500"/>
              </a:spcBef>
              <a:spcAft>
                <a:spcPts val="0"/>
              </a:spcAft>
              <a:buClr>
                <a:srgbClr val="EDEDED"/>
              </a:buClr>
              <a:buSzPct val="100000"/>
              <a:buChar char="•"/>
            </a:pPr>
            <a:r>
              <a:rPr lang="en-IN" sz="2183"/>
              <a:t>Title/Topic</a:t>
            </a:r>
            <a:endParaRPr sz="2183"/>
          </a:p>
          <a:p>
            <a:pPr marL="685800" lvl="1" indent="-204469" algn="l" rtl="0">
              <a:lnSpc>
                <a:spcPct val="90000"/>
              </a:lnSpc>
              <a:spcBef>
                <a:spcPts val="500"/>
              </a:spcBef>
              <a:spcAft>
                <a:spcPts val="0"/>
              </a:spcAft>
              <a:buClr>
                <a:srgbClr val="EDEDED"/>
              </a:buClr>
              <a:buSzPct val="100000"/>
              <a:buChar char="•"/>
            </a:pPr>
            <a:r>
              <a:rPr lang="en-IN" sz="2183"/>
              <a:t>Significance</a:t>
            </a:r>
            <a:endParaRPr sz="2183"/>
          </a:p>
          <a:p>
            <a:pPr marL="685800" lvl="1" indent="-204469" algn="l" rtl="0">
              <a:lnSpc>
                <a:spcPct val="90000"/>
              </a:lnSpc>
              <a:spcBef>
                <a:spcPts val="500"/>
              </a:spcBef>
              <a:spcAft>
                <a:spcPts val="0"/>
              </a:spcAft>
              <a:buClr>
                <a:srgbClr val="EDEDED"/>
              </a:buClr>
              <a:buSzPct val="100000"/>
              <a:buChar char="•"/>
            </a:pPr>
            <a:r>
              <a:rPr lang="en-IN" sz="2183"/>
              <a:t>Objective</a:t>
            </a:r>
            <a:endParaRPr sz="2183"/>
          </a:p>
          <a:p>
            <a:pPr marL="228600" lvl="0" indent="-215265" algn="l" rtl="0">
              <a:lnSpc>
                <a:spcPct val="90000"/>
              </a:lnSpc>
              <a:spcBef>
                <a:spcPts val="1000"/>
              </a:spcBef>
              <a:spcAft>
                <a:spcPts val="0"/>
              </a:spcAft>
              <a:buClr>
                <a:srgbClr val="EDEDED"/>
              </a:buClr>
              <a:buSzPct val="100000"/>
              <a:buChar char="•"/>
            </a:pPr>
            <a:r>
              <a:rPr lang="en-IN"/>
              <a:t>Data Used</a:t>
            </a:r>
            <a:endParaRPr/>
          </a:p>
          <a:p>
            <a:pPr marL="228600" lvl="0" indent="-215265" algn="l" rtl="0">
              <a:lnSpc>
                <a:spcPct val="90000"/>
              </a:lnSpc>
              <a:spcBef>
                <a:spcPts val="1000"/>
              </a:spcBef>
              <a:spcAft>
                <a:spcPts val="0"/>
              </a:spcAft>
              <a:buClr>
                <a:srgbClr val="EDEDED"/>
              </a:buClr>
              <a:buSzPct val="100000"/>
              <a:buChar char="•"/>
            </a:pPr>
            <a:r>
              <a:rPr lang="en-IN"/>
              <a:t>Models Used</a:t>
            </a:r>
            <a:endParaRPr/>
          </a:p>
          <a:p>
            <a:pPr marL="228600" lvl="0" indent="-215265" algn="l" rtl="0">
              <a:lnSpc>
                <a:spcPct val="90000"/>
              </a:lnSpc>
              <a:spcBef>
                <a:spcPts val="1000"/>
              </a:spcBef>
              <a:spcAft>
                <a:spcPts val="0"/>
              </a:spcAft>
              <a:buClr>
                <a:srgbClr val="EDEDED"/>
              </a:buClr>
              <a:buSzPct val="100000"/>
              <a:buChar char="•"/>
            </a:pPr>
            <a:r>
              <a:rPr lang="en-IN"/>
              <a:t>Experimentation Environment</a:t>
            </a:r>
            <a:endParaRPr/>
          </a:p>
          <a:p>
            <a:pPr marL="685800" lvl="1" indent="-204469" algn="l" rtl="0">
              <a:lnSpc>
                <a:spcPct val="90000"/>
              </a:lnSpc>
              <a:spcBef>
                <a:spcPts val="500"/>
              </a:spcBef>
              <a:spcAft>
                <a:spcPts val="0"/>
              </a:spcAft>
              <a:buClr>
                <a:srgbClr val="EDEDED"/>
              </a:buClr>
              <a:buSzPct val="100000"/>
              <a:buChar char="•"/>
            </a:pPr>
            <a:r>
              <a:rPr lang="en-IN" sz="2183"/>
              <a:t>Hardware</a:t>
            </a:r>
            <a:endParaRPr sz="2183"/>
          </a:p>
          <a:p>
            <a:pPr marL="685800" lvl="1" indent="-204469" algn="l" rtl="0">
              <a:lnSpc>
                <a:spcPct val="90000"/>
              </a:lnSpc>
              <a:spcBef>
                <a:spcPts val="500"/>
              </a:spcBef>
              <a:spcAft>
                <a:spcPts val="0"/>
              </a:spcAft>
              <a:buClr>
                <a:srgbClr val="EDEDED"/>
              </a:buClr>
              <a:buSzPct val="100000"/>
              <a:buChar char="•"/>
            </a:pPr>
            <a:r>
              <a:rPr lang="en-IN" sz="2183"/>
              <a:t>Software</a:t>
            </a:r>
            <a:endParaRPr sz="2183"/>
          </a:p>
          <a:p>
            <a:pPr marL="685800" lvl="1" indent="-204469" algn="l" rtl="0">
              <a:lnSpc>
                <a:spcPct val="90000"/>
              </a:lnSpc>
              <a:spcBef>
                <a:spcPts val="500"/>
              </a:spcBef>
              <a:spcAft>
                <a:spcPts val="0"/>
              </a:spcAft>
              <a:buClr>
                <a:srgbClr val="EDEDED"/>
              </a:buClr>
              <a:buSzPct val="100000"/>
              <a:buChar char="•"/>
            </a:pPr>
            <a:r>
              <a:rPr lang="en-IN" sz="2183"/>
              <a:t>Parameter Setup</a:t>
            </a:r>
            <a:endParaRPr sz="2183"/>
          </a:p>
          <a:p>
            <a:pPr marL="685800" lvl="1" indent="-204469" algn="l" rtl="0">
              <a:lnSpc>
                <a:spcPct val="90000"/>
              </a:lnSpc>
              <a:spcBef>
                <a:spcPts val="500"/>
              </a:spcBef>
              <a:spcAft>
                <a:spcPts val="0"/>
              </a:spcAft>
              <a:buClr>
                <a:srgbClr val="EDEDED"/>
              </a:buClr>
              <a:buSzPct val="100000"/>
              <a:buChar char="•"/>
            </a:pPr>
            <a:r>
              <a:rPr lang="en-IN" sz="2183"/>
              <a:t>Performance Metrics</a:t>
            </a:r>
            <a:endParaRPr sz="2183"/>
          </a:p>
          <a:p>
            <a:pPr marL="228600" lvl="0" indent="-215265" algn="l" rtl="0">
              <a:lnSpc>
                <a:spcPct val="90000"/>
              </a:lnSpc>
              <a:spcBef>
                <a:spcPts val="1000"/>
              </a:spcBef>
              <a:spcAft>
                <a:spcPts val="0"/>
              </a:spcAft>
              <a:buClr>
                <a:srgbClr val="EDEDED"/>
              </a:buClr>
              <a:buSzPct val="100000"/>
              <a:buChar char="•"/>
            </a:pPr>
            <a:r>
              <a:rPr lang="en-IN"/>
              <a:t>Analysis of Results</a:t>
            </a:r>
            <a:endParaRPr/>
          </a:p>
          <a:p>
            <a:pPr marL="228600" lvl="0" indent="-215265" algn="l" rtl="0">
              <a:lnSpc>
                <a:spcPct val="90000"/>
              </a:lnSpc>
              <a:spcBef>
                <a:spcPts val="1000"/>
              </a:spcBef>
              <a:spcAft>
                <a:spcPts val="0"/>
              </a:spcAft>
              <a:buClr>
                <a:srgbClr val="EDEDED"/>
              </a:buClr>
              <a:buSzPct val="100000"/>
              <a:buChar char="•"/>
            </a:pPr>
            <a:r>
              <a:rPr lang="en-IN"/>
              <a:t>Conclusion</a:t>
            </a:r>
            <a:endParaRPr/>
          </a:p>
          <a:p>
            <a:pPr marL="228600" lvl="0" indent="-215265" algn="l" rtl="0">
              <a:lnSpc>
                <a:spcPct val="90000"/>
              </a:lnSpc>
              <a:spcBef>
                <a:spcPts val="1000"/>
              </a:spcBef>
              <a:spcAft>
                <a:spcPts val="0"/>
              </a:spcAft>
              <a:buClr>
                <a:srgbClr val="EDEDED"/>
              </a:buClr>
              <a:buSzPct val="10000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838200" y="1360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PROJECT DESCRIPTION</a:t>
            </a:r>
            <a:endParaRPr sz="5100" u="sng"/>
          </a:p>
        </p:txBody>
      </p:sp>
      <p:sp>
        <p:nvSpPr>
          <p:cNvPr id="151" name="Google Shape;151;p21"/>
          <p:cNvSpPr txBox="1">
            <a:spLocks noGrp="1"/>
          </p:cNvSpPr>
          <p:nvPr>
            <p:ph type="body" idx="1"/>
          </p:nvPr>
        </p:nvSpPr>
        <p:spPr>
          <a:xfrm>
            <a:off x="722100" y="1520250"/>
            <a:ext cx="10747800" cy="5090100"/>
          </a:xfrm>
          <a:prstGeom prst="rect">
            <a:avLst/>
          </a:prstGeom>
          <a:noFill/>
          <a:ln>
            <a:noFill/>
          </a:ln>
        </p:spPr>
        <p:txBody>
          <a:bodyPr spcFirstLastPara="1" wrap="square" lIns="91425" tIns="45700" rIns="91425" bIns="45700" anchor="t" anchorCtr="0">
            <a:normAutofit fontScale="62500" lnSpcReduction="20000"/>
          </a:bodyPr>
          <a:lstStyle/>
          <a:p>
            <a:pPr marL="228600" lvl="0" indent="-203785" algn="l" rtl="0">
              <a:lnSpc>
                <a:spcPct val="90000"/>
              </a:lnSpc>
              <a:spcBef>
                <a:spcPts val="0"/>
              </a:spcBef>
              <a:spcAft>
                <a:spcPts val="0"/>
              </a:spcAft>
              <a:buClr>
                <a:srgbClr val="EDEDED"/>
              </a:buClr>
              <a:buSzPct val="100000"/>
              <a:buChar char="•"/>
            </a:pPr>
            <a:r>
              <a:rPr lang="en-IN" sz="3854" u="sng"/>
              <a:t>Topic:</a:t>
            </a:r>
            <a:endParaRPr sz="3854" u="sng"/>
          </a:p>
          <a:p>
            <a:pPr marL="685800" lvl="1" indent="-210135" algn="l" rtl="0">
              <a:lnSpc>
                <a:spcPct val="90000"/>
              </a:lnSpc>
              <a:spcBef>
                <a:spcPts val="500"/>
              </a:spcBef>
              <a:spcAft>
                <a:spcPts val="0"/>
              </a:spcAft>
              <a:buClr>
                <a:srgbClr val="EDEDED"/>
              </a:buClr>
              <a:buSzPct val="100000"/>
              <a:buChar char="•"/>
            </a:pPr>
            <a:r>
              <a:rPr lang="en-IN" sz="3374"/>
              <a:t>Painting Style Transfer using GAN</a:t>
            </a:r>
            <a:endParaRPr sz="3374"/>
          </a:p>
          <a:p>
            <a:pPr marL="228600" lvl="0" indent="-203785" algn="l" rtl="0">
              <a:lnSpc>
                <a:spcPct val="90000"/>
              </a:lnSpc>
              <a:spcBef>
                <a:spcPts val="1000"/>
              </a:spcBef>
              <a:spcAft>
                <a:spcPts val="0"/>
              </a:spcAft>
              <a:buClr>
                <a:srgbClr val="EDEDED"/>
              </a:buClr>
              <a:buSzPct val="100000"/>
              <a:buChar char="•"/>
            </a:pPr>
            <a:r>
              <a:rPr lang="en-IN" sz="3854" u="sng"/>
              <a:t>Significance:</a:t>
            </a:r>
            <a:endParaRPr sz="3854" u="sng"/>
          </a:p>
          <a:p>
            <a:pPr marL="685800" lvl="1" indent="-248235" algn="l" rtl="0">
              <a:spcBef>
                <a:spcPts val="500"/>
              </a:spcBef>
              <a:spcAft>
                <a:spcPts val="0"/>
              </a:spcAft>
              <a:buSzPct val="100000"/>
              <a:buChar char="•"/>
            </a:pPr>
            <a:r>
              <a:rPr lang="en-IN" sz="3374"/>
              <a:t>Artistic Fusion: Merge styles for unique art.</a:t>
            </a:r>
            <a:endParaRPr sz="3374"/>
          </a:p>
          <a:p>
            <a:pPr marL="685800" lvl="1" indent="-248235" algn="l" rtl="0">
              <a:spcBef>
                <a:spcPts val="500"/>
              </a:spcBef>
              <a:spcAft>
                <a:spcPts val="0"/>
              </a:spcAft>
              <a:buSzPct val="100000"/>
              <a:buChar char="•"/>
            </a:pPr>
            <a:r>
              <a:rPr lang="en-IN" sz="3374"/>
              <a:t>Creativity: Explore without limits.</a:t>
            </a:r>
            <a:endParaRPr sz="3374"/>
          </a:p>
          <a:p>
            <a:pPr marL="685800" lvl="1" indent="-248235" algn="l" rtl="0">
              <a:spcBef>
                <a:spcPts val="500"/>
              </a:spcBef>
              <a:spcAft>
                <a:spcPts val="0"/>
              </a:spcAft>
              <a:buSzPct val="100000"/>
              <a:buChar char="•"/>
            </a:pPr>
            <a:r>
              <a:rPr lang="en-IN" sz="3374"/>
              <a:t>Education: Learn art history visually.</a:t>
            </a:r>
            <a:endParaRPr sz="3374"/>
          </a:p>
          <a:p>
            <a:pPr marL="685800" lvl="1" indent="-248235" algn="l" rtl="0">
              <a:spcBef>
                <a:spcPts val="500"/>
              </a:spcBef>
              <a:spcAft>
                <a:spcPts val="0"/>
              </a:spcAft>
              <a:buSzPct val="100000"/>
              <a:buChar char="•"/>
            </a:pPr>
            <a:r>
              <a:rPr lang="en-IN" sz="3374"/>
              <a:t>Communication: Emotionally rich visuals.</a:t>
            </a:r>
            <a:endParaRPr sz="3374"/>
          </a:p>
          <a:p>
            <a:pPr marL="685800" lvl="1" indent="-248235" algn="l" rtl="0">
              <a:spcBef>
                <a:spcPts val="500"/>
              </a:spcBef>
              <a:spcAft>
                <a:spcPts val="0"/>
              </a:spcAft>
              <a:buSzPct val="100000"/>
              <a:buChar char="•"/>
            </a:pPr>
            <a:r>
              <a:rPr lang="en-IN" sz="3374"/>
              <a:t>Personalization: Tailor images to taste.</a:t>
            </a:r>
            <a:endParaRPr sz="3374"/>
          </a:p>
          <a:p>
            <a:pPr marL="685800" lvl="1" indent="-248235" algn="l" rtl="0">
              <a:spcBef>
                <a:spcPts val="500"/>
              </a:spcBef>
              <a:spcAft>
                <a:spcPts val="0"/>
              </a:spcAft>
              <a:buSzPct val="100000"/>
              <a:buChar char="•"/>
            </a:pPr>
            <a:r>
              <a:rPr lang="en-IN" sz="3374"/>
              <a:t>Cross-disciplinary: Blend art and tech.</a:t>
            </a:r>
            <a:endParaRPr sz="3374"/>
          </a:p>
          <a:p>
            <a:pPr marL="685800" lvl="1" indent="-248235" algn="l" rtl="0">
              <a:spcBef>
                <a:spcPts val="500"/>
              </a:spcBef>
              <a:spcAft>
                <a:spcPts val="0"/>
              </a:spcAft>
              <a:buSzPct val="100000"/>
              <a:buChar char="•"/>
            </a:pPr>
            <a:r>
              <a:rPr lang="en-IN" sz="3374"/>
              <a:t>Commercial: Unique content creation.</a:t>
            </a:r>
            <a:endParaRPr sz="3374"/>
          </a:p>
          <a:p>
            <a:pPr marL="685800" lvl="1" indent="-248235" algn="l" rtl="0">
              <a:spcBef>
                <a:spcPts val="500"/>
              </a:spcBef>
              <a:spcAft>
                <a:spcPts val="0"/>
              </a:spcAft>
              <a:buSzPct val="100000"/>
              <a:buChar char="•"/>
            </a:pPr>
            <a:r>
              <a:rPr lang="en-IN" sz="3374"/>
              <a:t>Research: Push ML boundaries.</a:t>
            </a:r>
            <a:endParaRPr sz="3374"/>
          </a:p>
          <a:p>
            <a:pPr marL="685800" lvl="1" indent="-210135" algn="l" rtl="0">
              <a:lnSpc>
                <a:spcPct val="90000"/>
              </a:lnSpc>
              <a:spcBef>
                <a:spcPts val="500"/>
              </a:spcBef>
              <a:spcAft>
                <a:spcPts val="0"/>
              </a:spcAft>
              <a:buClr>
                <a:srgbClr val="EDEDED"/>
              </a:buClr>
              <a:buSzPct val="100000"/>
              <a:buChar char="•"/>
            </a:pPr>
            <a:r>
              <a:rPr lang="en-IN" sz="3374"/>
              <a:t>Heritage: Preserve and reinterpret.</a:t>
            </a:r>
            <a:endParaRPr sz="3374"/>
          </a:p>
          <a:p>
            <a:pPr marL="228600" lvl="0" indent="-203785" algn="l" rtl="0">
              <a:lnSpc>
                <a:spcPct val="90000"/>
              </a:lnSpc>
              <a:spcBef>
                <a:spcPts val="1000"/>
              </a:spcBef>
              <a:spcAft>
                <a:spcPts val="0"/>
              </a:spcAft>
              <a:buClr>
                <a:srgbClr val="EDEDED"/>
              </a:buClr>
              <a:buSzPct val="100000"/>
              <a:buChar char="•"/>
            </a:pPr>
            <a:r>
              <a:rPr lang="en-IN" sz="3854" u="sng"/>
              <a:t>Objective:</a:t>
            </a:r>
            <a:endParaRPr sz="3854" u="sng"/>
          </a:p>
          <a:p>
            <a:pPr marL="685800" lvl="1" indent="-210135" algn="l" rtl="0">
              <a:lnSpc>
                <a:spcPct val="90000"/>
              </a:lnSpc>
              <a:spcBef>
                <a:spcPts val="500"/>
              </a:spcBef>
              <a:spcAft>
                <a:spcPts val="0"/>
              </a:spcAft>
              <a:buClr>
                <a:srgbClr val="EDEDED"/>
              </a:buClr>
              <a:buSzPct val="100000"/>
              <a:buChar char="•"/>
            </a:pPr>
            <a:r>
              <a:rPr lang="en-IN" sz="3374"/>
              <a:t>To develop an automated system using Generative Adversarial Networks (GANs) to apply diverse painting styles onto photographs, aiming for realistic and stylistically cohesive results in style transfer.</a:t>
            </a:r>
            <a:endParaRPr sz="3374"/>
          </a:p>
          <a:p>
            <a:pPr marL="1143000" lvl="0" indent="0" algn="l" rtl="0">
              <a:lnSpc>
                <a:spcPct val="90000"/>
              </a:lnSpc>
              <a:spcBef>
                <a:spcPts val="5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70825" y="-1062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DATA USED</a:t>
            </a:r>
            <a:endParaRPr sz="5100" u="sng"/>
          </a:p>
        </p:txBody>
      </p:sp>
      <p:sp>
        <p:nvSpPr>
          <p:cNvPr id="157" name="Google Shape;157;p22"/>
          <p:cNvSpPr txBox="1">
            <a:spLocks noGrp="1"/>
          </p:cNvSpPr>
          <p:nvPr>
            <p:ph type="body" idx="1"/>
          </p:nvPr>
        </p:nvSpPr>
        <p:spPr>
          <a:xfrm>
            <a:off x="1336700" y="976800"/>
            <a:ext cx="10233900" cy="1521300"/>
          </a:xfrm>
          <a:prstGeom prst="rect">
            <a:avLst/>
          </a:prstGeom>
          <a:noFill/>
          <a:ln>
            <a:noFill/>
          </a:ln>
        </p:spPr>
        <p:txBody>
          <a:bodyPr spcFirstLastPara="1" wrap="square" lIns="91425" tIns="45700" rIns="91425" bIns="45700" anchor="t" anchorCtr="0">
            <a:normAutofit/>
          </a:bodyPr>
          <a:lstStyle/>
          <a:p>
            <a:pPr marL="228600" lvl="0" indent="-246380" algn="l" rtl="0">
              <a:lnSpc>
                <a:spcPct val="95000"/>
              </a:lnSpc>
              <a:spcBef>
                <a:spcPts val="1200"/>
              </a:spcBef>
              <a:spcAft>
                <a:spcPts val="0"/>
              </a:spcAft>
              <a:buSzPts val="2080"/>
              <a:buChar char="•"/>
            </a:pPr>
            <a:r>
              <a:rPr lang="en-IN" sz="2080"/>
              <a:t>The dataset for this project is "monet2photo" available on Kaggle and is used for the task of style transfer or image-to-image translation. The dataset consists of 1193 Monet-style Paintings &amp; 7038 Natural Photographs with each split into train and test subsets.</a:t>
            </a:r>
            <a:endParaRPr sz="2080"/>
          </a:p>
        </p:txBody>
      </p:sp>
      <p:pic>
        <p:nvPicPr>
          <p:cNvPr id="158" name="Google Shape;158;p22"/>
          <p:cNvPicPr preferRelativeResize="0"/>
          <p:nvPr/>
        </p:nvPicPr>
        <p:blipFill>
          <a:blip r:embed="rId3">
            <a:alphaModFix/>
          </a:blip>
          <a:stretch>
            <a:fillRect/>
          </a:stretch>
        </p:blipFill>
        <p:spPr>
          <a:xfrm>
            <a:off x="1646600" y="2178925"/>
            <a:ext cx="4272425" cy="3122150"/>
          </a:xfrm>
          <a:prstGeom prst="rect">
            <a:avLst/>
          </a:prstGeom>
          <a:noFill/>
          <a:ln>
            <a:noFill/>
          </a:ln>
        </p:spPr>
      </p:pic>
      <p:pic>
        <p:nvPicPr>
          <p:cNvPr id="159" name="Google Shape;159;p22"/>
          <p:cNvPicPr preferRelativeResize="0"/>
          <p:nvPr/>
        </p:nvPicPr>
        <p:blipFill>
          <a:blip r:embed="rId4">
            <a:alphaModFix/>
          </a:blip>
          <a:stretch>
            <a:fillRect/>
          </a:stretch>
        </p:blipFill>
        <p:spPr>
          <a:xfrm>
            <a:off x="6455300" y="2222325"/>
            <a:ext cx="4272425" cy="3035341"/>
          </a:xfrm>
          <a:prstGeom prst="rect">
            <a:avLst/>
          </a:prstGeom>
          <a:noFill/>
          <a:ln>
            <a:noFill/>
          </a:ln>
        </p:spPr>
      </p:pic>
      <p:sp>
        <p:nvSpPr>
          <p:cNvPr id="160" name="Google Shape;160;p22"/>
          <p:cNvSpPr txBox="1"/>
          <p:nvPr/>
        </p:nvSpPr>
        <p:spPr>
          <a:xfrm>
            <a:off x="1134475" y="5301075"/>
            <a:ext cx="4905900" cy="1416000"/>
          </a:xfrm>
          <a:prstGeom prst="rect">
            <a:avLst/>
          </a:prstGeom>
          <a:noFill/>
          <a:ln>
            <a:noFill/>
          </a:ln>
        </p:spPr>
        <p:txBody>
          <a:bodyPr spcFirstLastPara="1" wrap="square" lIns="91425" tIns="91425" rIns="91425" bIns="91425" anchor="t" anchorCtr="0">
            <a:spAutoFit/>
          </a:bodyPr>
          <a:lstStyle/>
          <a:p>
            <a:pPr marL="457200" lvl="0" indent="0" algn="l" rtl="0">
              <a:spcBef>
                <a:spcPts val="1200"/>
              </a:spcBef>
              <a:spcAft>
                <a:spcPts val="1200"/>
              </a:spcAft>
              <a:buNone/>
            </a:pPr>
            <a:r>
              <a:rPr lang="en-IN" sz="2000">
                <a:solidFill>
                  <a:srgbClr val="EDEDED"/>
                </a:solidFill>
                <a:latin typeface="Corbel"/>
                <a:ea typeface="Corbel"/>
                <a:cs typeface="Corbel"/>
                <a:sym typeface="Corbel"/>
              </a:rPr>
              <a:t>Monet-style Paintings: Vibrant artworks by Claude Monet, featuring broad brushstrokes and emphasis on light and atmosphere.</a:t>
            </a:r>
            <a:endParaRPr sz="600"/>
          </a:p>
        </p:txBody>
      </p:sp>
      <p:sp>
        <p:nvSpPr>
          <p:cNvPr id="161" name="Google Shape;161;p22"/>
          <p:cNvSpPr txBox="1"/>
          <p:nvPr/>
        </p:nvSpPr>
        <p:spPr>
          <a:xfrm>
            <a:off x="5984925" y="5370775"/>
            <a:ext cx="4742700" cy="1108200"/>
          </a:xfrm>
          <a:prstGeom prst="rect">
            <a:avLst/>
          </a:prstGeom>
          <a:noFill/>
          <a:ln>
            <a:noFill/>
          </a:ln>
        </p:spPr>
        <p:txBody>
          <a:bodyPr spcFirstLastPara="1" wrap="square" lIns="91425" tIns="91425" rIns="91425" bIns="91425" anchor="t" anchorCtr="0">
            <a:spAutoFit/>
          </a:bodyPr>
          <a:lstStyle/>
          <a:p>
            <a:pPr marL="457200" lvl="0" indent="0" algn="l" rtl="0">
              <a:lnSpc>
                <a:spcPct val="100000"/>
              </a:lnSpc>
              <a:spcBef>
                <a:spcPts val="1200"/>
              </a:spcBef>
              <a:spcAft>
                <a:spcPts val="1200"/>
              </a:spcAft>
              <a:buNone/>
            </a:pPr>
            <a:r>
              <a:rPr lang="en-IN" sz="2000">
                <a:solidFill>
                  <a:srgbClr val="EDEDED"/>
                </a:solidFill>
                <a:latin typeface="Corbel"/>
                <a:ea typeface="Corbel"/>
                <a:cs typeface="Corbel"/>
                <a:sym typeface="Corbel"/>
              </a:rPr>
              <a:t>Natural Photographs: Real-world images capturing scenes, objects, and landscapes with detailed realism.</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757350" y="821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Corbel"/>
              <a:buNone/>
            </a:pPr>
            <a:r>
              <a:rPr lang="en-IN" sz="5100" u="sng"/>
              <a:t>MODELS USED</a:t>
            </a:r>
            <a:endParaRPr sz="5100" u="sng"/>
          </a:p>
        </p:txBody>
      </p:sp>
      <p:sp>
        <p:nvSpPr>
          <p:cNvPr id="167" name="Google Shape;167;p23"/>
          <p:cNvSpPr txBox="1">
            <a:spLocks noGrp="1"/>
          </p:cNvSpPr>
          <p:nvPr>
            <p:ph type="body" idx="1"/>
          </p:nvPr>
        </p:nvSpPr>
        <p:spPr>
          <a:xfrm>
            <a:off x="1120000" y="1461850"/>
            <a:ext cx="10213800" cy="736800"/>
          </a:xfrm>
          <a:prstGeom prst="rect">
            <a:avLst/>
          </a:prstGeom>
          <a:noFill/>
          <a:ln>
            <a:noFill/>
          </a:ln>
        </p:spPr>
        <p:txBody>
          <a:bodyPr spcFirstLastPara="1" wrap="square" lIns="91425" tIns="45700" rIns="91425" bIns="45700" anchor="t" anchorCtr="0">
            <a:normAutofit fontScale="25000" lnSpcReduction="20000"/>
          </a:bodyPr>
          <a:lstStyle/>
          <a:p>
            <a:pPr marL="228600" lvl="0" indent="-247650" algn="l" rtl="0">
              <a:lnSpc>
                <a:spcPct val="115000"/>
              </a:lnSpc>
              <a:spcBef>
                <a:spcPts val="1200"/>
              </a:spcBef>
              <a:spcAft>
                <a:spcPts val="0"/>
              </a:spcAft>
              <a:buSzPct val="100000"/>
              <a:buChar char="•"/>
            </a:pPr>
            <a:r>
              <a:rPr lang="en-IN" sz="8400"/>
              <a:t>The project utilizes CycleGAN as the only major model which can be further classified into the following components: </a:t>
            </a:r>
            <a:endParaRPr sz="8400"/>
          </a:p>
          <a:p>
            <a:pPr marL="228600" lvl="0" indent="0" algn="l" rtl="0">
              <a:lnSpc>
                <a:spcPct val="115000"/>
              </a:lnSpc>
              <a:spcBef>
                <a:spcPts val="1200"/>
              </a:spcBef>
              <a:spcAft>
                <a:spcPts val="0"/>
              </a:spcAft>
              <a:buNone/>
            </a:pPr>
            <a:endParaRPr/>
          </a:p>
          <a:p>
            <a:pPr marL="228600" lvl="0" indent="0" algn="l" rtl="0">
              <a:lnSpc>
                <a:spcPct val="115000"/>
              </a:lnSpc>
              <a:spcBef>
                <a:spcPts val="1200"/>
              </a:spcBef>
              <a:spcAft>
                <a:spcPts val="1200"/>
              </a:spcAft>
              <a:buNone/>
            </a:pPr>
            <a:endParaRPr/>
          </a:p>
        </p:txBody>
      </p:sp>
      <p:pic>
        <p:nvPicPr>
          <p:cNvPr id="168" name="Google Shape;168;p23"/>
          <p:cNvPicPr preferRelativeResize="0"/>
          <p:nvPr/>
        </p:nvPicPr>
        <p:blipFill rotWithShape="1">
          <a:blip r:embed="rId3">
            <a:alphaModFix/>
          </a:blip>
          <a:srcRect l="-18948" b="12595"/>
          <a:stretch/>
        </p:blipFill>
        <p:spPr>
          <a:xfrm>
            <a:off x="4786975" y="2252625"/>
            <a:ext cx="6717751" cy="3961199"/>
          </a:xfrm>
          <a:prstGeom prst="rect">
            <a:avLst/>
          </a:prstGeom>
          <a:noFill/>
          <a:ln>
            <a:noFill/>
          </a:ln>
        </p:spPr>
      </p:pic>
      <p:sp>
        <p:nvSpPr>
          <p:cNvPr id="169" name="Google Shape;169;p23"/>
          <p:cNvSpPr txBox="1"/>
          <p:nvPr/>
        </p:nvSpPr>
        <p:spPr>
          <a:xfrm>
            <a:off x="1120000" y="2360325"/>
            <a:ext cx="4608900" cy="4007400"/>
          </a:xfrm>
          <a:prstGeom prst="rect">
            <a:avLst/>
          </a:prstGeom>
          <a:noFill/>
          <a:ln>
            <a:noFill/>
          </a:ln>
        </p:spPr>
        <p:txBody>
          <a:bodyPr spcFirstLastPara="1" wrap="square" lIns="91425" tIns="91425" rIns="91425" bIns="91425" anchor="t" anchorCtr="0">
            <a:spAutoFit/>
          </a:bodyPr>
          <a:lstStyle/>
          <a:p>
            <a:pPr marL="228600" lvl="0" indent="0" algn="l" rtl="0">
              <a:lnSpc>
                <a:spcPct val="115000"/>
              </a:lnSpc>
              <a:spcBef>
                <a:spcPts val="1200"/>
              </a:spcBef>
              <a:spcAft>
                <a:spcPts val="0"/>
              </a:spcAft>
              <a:buNone/>
            </a:pPr>
            <a:r>
              <a:rPr lang="en-IN" sz="2100">
                <a:solidFill>
                  <a:srgbClr val="EDEDED"/>
                </a:solidFill>
                <a:latin typeface="Corbel"/>
                <a:ea typeface="Corbel"/>
                <a:cs typeface="Corbel"/>
                <a:sym typeface="Corbel"/>
              </a:rPr>
              <a:t>1. Monet Generator: -This is the generator network responsible for transforming images from the photo domain to the Monet painting domain.</a:t>
            </a:r>
            <a:endParaRPr sz="2100">
              <a:solidFill>
                <a:srgbClr val="EDEDED"/>
              </a:solidFill>
              <a:latin typeface="Corbel"/>
              <a:ea typeface="Corbel"/>
              <a:cs typeface="Corbel"/>
              <a:sym typeface="Corbel"/>
            </a:endParaRPr>
          </a:p>
          <a:p>
            <a:pPr marL="228600" lvl="0" indent="0" algn="l" rtl="0">
              <a:lnSpc>
                <a:spcPct val="115000"/>
              </a:lnSpc>
              <a:spcBef>
                <a:spcPts val="1200"/>
              </a:spcBef>
              <a:spcAft>
                <a:spcPts val="1200"/>
              </a:spcAft>
              <a:buNone/>
            </a:pPr>
            <a:r>
              <a:rPr lang="en-IN" sz="2100">
                <a:solidFill>
                  <a:srgbClr val="EDEDED"/>
                </a:solidFill>
                <a:latin typeface="Corbel"/>
                <a:ea typeface="Corbel"/>
                <a:cs typeface="Corbel"/>
                <a:sym typeface="Corbel"/>
              </a:rPr>
              <a:t>2. Photo Generator: - This generator network performs the reverse transformation, converting Monet-style paintings back into realistic photos.</a:t>
            </a:r>
            <a:endParaRPr sz="2000">
              <a:solidFill>
                <a:srgbClr val="EDEDED"/>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838200" y="16300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EDEDED"/>
              </a:buClr>
              <a:buSzPts val="5400"/>
              <a:buFont typeface="Corbel"/>
              <a:buNone/>
            </a:pPr>
            <a:r>
              <a:rPr lang="en-IN" sz="5100" u="sng"/>
              <a:t>MODELS USED</a:t>
            </a:r>
            <a:endParaRPr sz="5100" u="sng"/>
          </a:p>
        </p:txBody>
      </p:sp>
      <p:sp>
        <p:nvSpPr>
          <p:cNvPr id="175" name="Google Shape;175;p24"/>
          <p:cNvSpPr txBox="1">
            <a:spLocks noGrp="1"/>
          </p:cNvSpPr>
          <p:nvPr>
            <p:ph type="body" idx="1"/>
          </p:nvPr>
        </p:nvSpPr>
        <p:spPr>
          <a:xfrm>
            <a:off x="826250" y="1647400"/>
            <a:ext cx="5767800" cy="2211600"/>
          </a:xfrm>
          <a:prstGeom prst="rect">
            <a:avLst/>
          </a:prstGeom>
        </p:spPr>
        <p:txBody>
          <a:bodyPr spcFirstLastPara="1" wrap="square" lIns="91425" tIns="45700" rIns="91425" bIns="45700" anchor="t" anchorCtr="0">
            <a:noAutofit/>
          </a:bodyPr>
          <a:lstStyle/>
          <a:p>
            <a:pPr marL="228600" lvl="0" indent="0" algn="l" rtl="0">
              <a:lnSpc>
                <a:spcPct val="105000"/>
              </a:lnSpc>
              <a:spcBef>
                <a:spcPts val="1200"/>
              </a:spcBef>
              <a:spcAft>
                <a:spcPts val="0"/>
              </a:spcAft>
              <a:buNone/>
            </a:pPr>
            <a:r>
              <a:rPr lang="en-IN" sz="2085"/>
              <a:t>3. Monet Discriminator: - The discriminator network for the Monet domain, which aims to distinguish between real Monet paintings and fake ones generated by the Monet generator.</a:t>
            </a:r>
            <a:endParaRPr sz="2085"/>
          </a:p>
          <a:p>
            <a:pPr marL="228600" lvl="0" indent="0" algn="l" rtl="0">
              <a:lnSpc>
                <a:spcPct val="105000"/>
              </a:lnSpc>
              <a:spcBef>
                <a:spcPts val="1200"/>
              </a:spcBef>
              <a:spcAft>
                <a:spcPts val="1200"/>
              </a:spcAft>
              <a:buNone/>
            </a:pPr>
            <a:r>
              <a:rPr lang="en-IN" sz="2085"/>
              <a:t> 4. Photo Discriminator: - It is similar to the Monet discriminator; this network discriminates between real photos and fake ones generated by the photo generator.</a:t>
            </a:r>
            <a:endParaRPr sz="2085"/>
          </a:p>
        </p:txBody>
      </p:sp>
      <p:pic>
        <p:nvPicPr>
          <p:cNvPr id="176" name="Google Shape;176;p24"/>
          <p:cNvPicPr preferRelativeResize="0"/>
          <p:nvPr/>
        </p:nvPicPr>
        <p:blipFill>
          <a:blip r:embed="rId3">
            <a:alphaModFix/>
          </a:blip>
          <a:stretch>
            <a:fillRect/>
          </a:stretch>
        </p:blipFill>
        <p:spPr>
          <a:xfrm>
            <a:off x="6594050" y="1647389"/>
            <a:ext cx="5088350" cy="2941975"/>
          </a:xfrm>
          <a:prstGeom prst="rect">
            <a:avLst/>
          </a:prstGeom>
          <a:noFill/>
          <a:ln>
            <a:noFill/>
          </a:ln>
        </p:spPr>
      </p:pic>
      <p:sp>
        <p:nvSpPr>
          <p:cNvPr id="177" name="Google Shape;177;p24"/>
          <p:cNvSpPr txBox="1"/>
          <p:nvPr/>
        </p:nvSpPr>
        <p:spPr>
          <a:xfrm>
            <a:off x="932375" y="4748050"/>
            <a:ext cx="10749900" cy="1623000"/>
          </a:xfrm>
          <a:prstGeom prst="rect">
            <a:avLst/>
          </a:prstGeom>
          <a:noFill/>
          <a:ln>
            <a:noFill/>
          </a:ln>
        </p:spPr>
        <p:txBody>
          <a:bodyPr spcFirstLastPara="1" wrap="square" lIns="91425" tIns="91425" rIns="91425" bIns="91425" anchor="t" anchorCtr="0">
            <a:spAutoFit/>
          </a:bodyPr>
          <a:lstStyle/>
          <a:p>
            <a:pPr marL="228600" lvl="0" indent="-247650" algn="l" rtl="0">
              <a:lnSpc>
                <a:spcPct val="115000"/>
              </a:lnSpc>
              <a:spcBef>
                <a:spcPts val="1200"/>
              </a:spcBef>
              <a:spcAft>
                <a:spcPts val="0"/>
              </a:spcAft>
              <a:buClr>
                <a:srgbClr val="EDEDED"/>
              </a:buClr>
              <a:buSzPts val="2100"/>
              <a:buChar char="•"/>
            </a:pPr>
            <a:r>
              <a:rPr lang="en-IN" sz="2100">
                <a:solidFill>
                  <a:srgbClr val="EDEDED"/>
                </a:solidFill>
                <a:latin typeface="Corbel"/>
                <a:ea typeface="Corbel"/>
                <a:cs typeface="Corbel"/>
                <a:sym typeface="Corbel"/>
              </a:rPr>
              <a:t> The generator networks are responsible for image translation between the two domains, while the discriminator networks provide adversarial feedback to guide the training process. The goal is to train the generators to produce realistic images that can fool the discriminators, leading to high-quality style transfer results.</a:t>
            </a:r>
            <a:endParaRPr sz="2100">
              <a:solidFill>
                <a:srgbClr val="EDEDED"/>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4860"/>
              <a:buFont typeface="Corbel"/>
              <a:buNone/>
            </a:pPr>
            <a:r>
              <a:rPr lang="en-IN" sz="5060" u="sng"/>
              <a:t>EXPERIMENTATION  ENVIRONMENT</a:t>
            </a:r>
            <a:endParaRPr sz="5060" u="sng"/>
          </a:p>
        </p:txBody>
      </p:sp>
      <p:sp>
        <p:nvSpPr>
          <p:cNvPr id="183" name="Google Shape;183;p25"/>
          <p:cNvSpPr txBox="1">
            <a:spLocks noGrp="1"/>
          </p:cNvSpPr>
          <p:nvPr>
            <p:ph type="body" idx="1"/>
          </p:nvPr>
        </p:nvSpPr>
        <p:spPr>
          <a:xfrm>
            <a:off x="1120000" y="1825625"/>
            <a:ext cx="10515600" cy="4667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EDEDED"/>
              </a:buClr>
              <a:buSzPts val="2800"/>
              <a:buChar char="•"/>
            </a:pPr>
            <a:r>
              <a:rPr lang="en-IN" u="sng"/>
              <a:t>Hardware:</a:t>
            </a:r>
            <a:endParaRPr u="sng"/>
          </a:p>
          <a:p>
            <a:pPr marL="685800" lvl="0" indent="0" algn="l" rtl="0">
              <a:lnSpc>
                <a:spcPct val="90000"/>
              </a:lnSpc>
              <a:spcBef>
                <a:spcPts val="500"/>
              </a:spcBef>
              <a:spcAft>
                <a:spcPts val="0"/>
              </a:spcAft>
              <a:buNone/>
            </a:pPr>
            <a:r>
              <a:rPr lang="en-IN" sz="2100"/>
              <a:t>The model used Kaggle Notebook Disk Space-73.1 GB. The maximum epoch of 30 and accelerator (GPU) 100.</a:t>
            </a:r>
            <a:endParaRPr sz="2100"/>
          </a:p>
          <a:p>
            <a:pPr marL="228600" lvl="0" indent="-228600" algn="l" rtl="0">
              <a:lnSpc>
                <a:spcPct val="90000"/>
              </a:lnSpc>
              <a:spcBef>
                <a:spcPts val="1000"/>
              </a:spcBef>
              <a:spcAft>
                <a:spcPts val="0"/>
              </a:spcAft>
              <a:buClr>
                <a:srgbClr val="EDEDED"/>
              </a:buClr>
              <a:buSzPts val="2800"/>
              <a:buChar char="•"/>
            </a:pPr>
            <a:r>
              <a:rPr lang="en-IN" u="sng"/>
              <a:t>Software:</a:t>
            </a:r>
            <a:endParaRPr u="sng"/>
          </a:p>
          <a:p>
            <a:pPr marL="685800" lvl="1" indent="-209550" algn="l" rtl="0">
              <a:lnSpc>
                <a:spcPct val="90000"/>
              </a:lnSpc>
              <a:spcBef>
                <a:spcPts val="0"/>
              </a:spcBef>
              <a:spcAft>
                <a:spcPts val="0"/>
              </a:spcAft>
              <a:buSzPts val="1500"/>
              <a:buChar char="•"/>
            </a:pPr>
            <a:r>
              <a:rPr lang="en-IN" sz="2100"/>
              <a:t>Operating System: Windows</a:t>
            </a:r>
            <a:endParaRPr sz="2100"/>
          </a:p>
          <a:p>
            <a:pPr marL="685800" lvl="1" indent="-209550" algn="l" rtl="0">
              <a:spcBef>
                <a:spcPts val="0"/>
              </a:spcBef>
              <a:spcAft>
                <a:spcPts val="0"/>
              </a:spcAft>
              <a:buSzPts val="1500"/>
              <a:buChar char="•"/>
            </a:pPr>
            <a:r>
              <a:rPr lang="en-IN" sz="2100"/>
              <a:t>Programming Languages: Python 3.11</a:t>
            </a:r>
            <a:endParaRPr sz="2100"/>
          </a:p>
          <a:p>
            <a:pPr marL="685800" lvl="1" indent="-209550" algn="l" rtl="0">
              <a:spcBef>
                <a:spcPts val="0"/>
              </a:spcBef>
              <a:spcAft>
                <a:spcPts val="0"/>
              </a:spcAft>
              <a:buSzPts val="1500"/>
              <a:buChar char="•"/>
            </a:pPr>
            <a:r>
              <a:rPr lang="en-IN" sz="2100"/>
              <a:t>Deep Learning Libraries: TensorFlow 2.6, Keras</a:t>
            </a:r>
            <a:endParaRPr sz="2100"/>
          </a:p>
          <a:p>
            <a:pPr marL="685800" lvl="1" indent="-209550" algn="l" rtl="0">
              <a:lnSpc>
                <a:spcPct val="90000"/>
              </a:lnSpc>
              <a:spcBef>
                <a:spcPts val="0"/>
              </a:spcBef>
              <a:spcAft>
                <a:spcPts val="0"/>
              </a:spcAft>
              <a:buSzPts val="1500"/>
              <a:buChar char="•"/>
            </a:pPr>
            <a:r>
              <a:rPr lang="en-IN" sz="2100"/>
              <a:t>Data Manipulation Libraries: NumPy, Pandas</a:t>
            </a:r>
            <a:endParaRPr sz="2100"/>
          </a:p>
          <a:p>
            <a:pPr marL="228600" lvl="0" indent="-292100" algn="l" rtl="0">
              <a:spcBef>
                <a:spcPts val="0"/>
              </a:spcBef>
              <a:spcAft>
                <a:spcPts val="0"/>
              </a:spcAft>
              <a:buSzPts val="2800"/>
              <a:buChar char="•"/>
            </a:pPr>
            <a:r>
              <a:rPr lang="en-IN" u="sng"/>
              <a:t>Parameter Setup:</a:t>
            </a:r>
            <a:endParaRPr u="sng"/>
          </a:p>
          <a:p>
            <a:pPr marL="685800" lvl="1" indent="-247650" algn="l" rtl="0">
              <a:spcBef>
                <a:spcPts val="0"/>
              </a:spcBef>
              <a:spcAft>
                <a:spcPts val="0"/>
              </a:spcAft>
              <a:buSzPts val="2100"/>
              <a:buChar char="•"/>
            </a:pPr>
            <a:r>
              <a:rPr lang="en-IN" sz="2100"/>
              <a:t>Learning Rate: Adam optimizers with a learning rate of 2e-4 are used for both the generator and discriminator networks.</a:t>
            </a:r>
            <a:endParaRPr sz="2100"/>
          </a:p>
          <a:p>
            <a:pPr marL="685800" lvl="1" indent="-247650" algn="l" rtl="0">
              <a:spcBef>
                <a:spcPts val="0"/>
              </a:spcBef>
              <a:spcAft>
                <a:spcPts val="0"/>
              </a:spcAft>
              <a:buSzPts val="2100"/>
              <a:buChar char="•"/>
            </a:pPr>
            <a:r>
              <a:rPr lang="en-IN" sz="2100"/>
              <a:t>Lambda Cycle: The lambda_cycle hyperparameter is set to 10.</a:t>
            </a:r>
            <a:endParaRPr sz="2100"/>
          </a:p>
          <a:p>
            <a:pPr marL="685800" lvl="1" indent="-247650" algn="l" rtl="0">
              <a:spcBef>
                <a:spcPts val="0"/>
              </a:spcBef>
              <a:spcAft>
                <a:spcPts val="0"/>
              </a:spcAft>
              <a:buSzPts val="2100"/>
              <a:buChar char="•"/>
            </a:pPr>
            <a:r>
              <a:rPr lang="en-IN" sz="2100"/>
              <a:t>Optimizer Parameters: The beta1 parameter for Adam optimizer is set to 0.5.</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EDEDED"/>
              </a:buClr>
              <a:buSzPct val="96047"/>
              <a:buFont typeface="Corbel"/>
              <a:buNone/>
            </a:pPr>
            <a:r>
              <a:rPr lang="en-IN" sz="5622" u="sng"/>
              <a:t>EXPERIMENTATION  ENVIRONMENT</a:t>
            </a:r>
            <a:endParaRPr sz="5622" u="sng"/>
          </a:p>
        </p:txBody>
      </p:sp>
      <p:sp>
        <p:nvSpPr>
          <p:cNvPr id="189" name="Google Shape;189;p26"/>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0"/>
              </a:spcBef>
              <a:spcAft>
                <a:spcPts val="0"/>
              </a:spcAft>
              <a:buClr>
                <a:srgbClr val="EDEDED"/>
              </a:buClr>
              <a:buSzPts val="2800"/>
              <a:buChar char="•"/>
            </a:pPr>
            <a:r>
              <a:rPr lang="en-IN" u="sng"/>
              <a:t>Performance Metrics:</a:t>
            </a:r>
            <a:endParaRPr u="sng"/>
          </a:p>
          <a:p>
            <a:pPr marL="228600" lvl="0" indent="0" algn="l" rtl="0">
              <a:lnSpc>
                <a:spcPct val="90000"/>
              </a:lnSpc>
              <a:spcBef>
                <a:spcPts val="0"/>
              </a:spcBef>
              <a:spcAft>
                <a:spcPts val="0"/>
              </a:spcAft>
              <a:buNone/>
            </a:pPr>
            <a:endParaRPr u="sng"/>
          </a:p>
          <a:p>
            <a:pPr marL="685800" lvl="1" indent="-228600" algn="l" rtl="0">
              <a:lnSpc>
                <a:spcPct val="100000"/>
              </a:lnSpc>
              <a:spcBef>
                <a:spcPts val="500"/>
              </a:spcBef>
              <a:spcAft>
                <a:spcPts val="0"/>
              </a:spcAft>
              <a:buSzPts val="1800"/>
              <a:buChar char="•"/>
            </a:pPr>
            <a:r>
              <a:rPr lang="en-IN"/>
              <a:t>Metric-1: Generator Loss:</a:t>
            </a:r>
            <a:endParaRPr/>
          </a:p>
          <a:p>
            <a:pPr marL="1143000" lvl="2" indent="-234950" algn="l" rtl="0">
              <a:lnSpc>
                <a:spcPct val="100000"/>
              </a:lnSpc>
              <a:spcBef>
                <a:spcPts val="0"/>
              </a:spcBef>
              <a:spcAft>
                <a:spcPts val="0"/>
              </a:spcAft>
              <a:buSzPts val="1900"/>
              <a:buChar char="•"/>
            </a:pPr>
            <a:r>
              <a:rPr lang="en-IN" sz="2100"/>
              <a:t>The generator_loss function computes the adversarial loss for the generator networks.</a:t>
            </a:r>
            <a:endParaRPr sz="2100"/>
          </a:p>
          <a:p>
            <a:pPr marL="1143000" lvl="0" indent="0" algn="l" rtl="0">
              <a:lnSpc>
                <a:spcPct val="100000"/>
              </a:lnSpc>
              <a:spcBef>
                <a:spcPts val="500"/>
              </a:spcBef>
              <a:spcAft>
                <a:spcPts val="0"/>
              </a:spcAft>
              <a:buNone/>
            </a:pPr>
            <a:endParaRPr sz="2100"/>
          </a:p>
          <a:p>
            <a:pPr marL="685800" lvl="1" indent="-228600" algn="l" rtl="0">
              <a:lnSpc>
                <a:spcPct val="100000"/>
              </a:lnSpc>
              <a:spcBef>
                <a:spcPts val="500"/>
              </a:spcBef>
              <a:spcAft>
                <a:spcPts val="0"/>
              </a:spcAft>
              <a:buSzPts val="1800"/>
              <a:buChar char="•"/>
            </a:pPr>
            <a:r>
              <a:rPr lang="en-IN"/>
              <a:t>Metric-2: Discriminator Loss: </a:t>
            </a:r>
            <a:endParaRPr/>
          </a:p>
          <a:p>
            <a:pPr marL="1143000" lvl="2" indent="-234950" algn="l" rtl="0">
              <a:lnSpc>
                <a:spcPct val="100000"/>
              </a:lnSpc>
              <a:spcBef>
                <a:spcPts val="0"/>
              </a:spcBef>
              <a:spcAft>
                <a:spcPts val="0"/>
              </a:spcAft>
              <a:buSzPts val="1900"/>
              <a:buChar char="•"/>
            </a:pPr>
            <a:r>
              <a:rPr lang="en-IN" sz="2100"/>
              <a:t>The discriminator_loss function calculates the adversarial loss for the discriminator networks.</a:t>
            </a:r>
            <a:endParaRPr sz="2100"/>
          </a:p>
          <a:p>
            <a:pPr marL="1143000" lvl="0" indent="0" algn="l" rtl="0">
              <a:lnSpc>
                <a:spcPct val="100000"/>
              </a:lnSpc>
              <a:spcBef>
                <a:spcPts val="500"/>
              </a:spcBef>
              <a:spcAft>
                <a:spcPts val="0"/>
              </a:spcAft>
              <a:buNone/>
            </a:pPr>
            <a:endParaRPr sz="2100"/>
          </a:p>
          <a:p>
            <a:pPr marL="685800" lvl="1" indent="-228600" algn="l" rtl="0">
              <a:lnSpc>
                <a:spcPct val="100000"/>
              </a:lnSpc>
              <a:spcBef>
                <a:spcPts val="1200"/>
              </a:spcBef>
              <a:spcAft>
                <a:spcPts val="0"/>
              </a:spcAft>
              <a:buSzPts val="1800"/>
              <a:buChar char="•"/>
            </a:pPr>
            <a:r>
              <a:rPr lang="en-IN"/>
              <a:t>Metric-3: Cycle-Consistency Loss: </a:t>
            </a:r>
            <a:endParaRPr/>
          </a:p>
          <a:p>
            <a:pPr marL="1143000" lvl="2" indent="-234950" algn="l" rtl="0">
              <a:lnSpc>
                <a:spcPct val="100000"/>
              </a:lnSpc>
              <a:spcBef>
                <a:spcPts val="0"/>
              </a:spcBef>
              <a:spcAft>
                <a:spcPts val="0"/>
              </a:spcAft>
              <a:buSzPts val="1900"/>
              <a:buChar char="•"/>
            </a:pPr>
            <a:r>
              <a:rPr lang="en-IN" sz="2100"/>
              <a:t>The calc_cycle_loss function computes the cycle-consistency loss between original and reconstructed images.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EDEDED"/>
              </a:buClr>
              <a:buSzPct val="96047"/>
              <a:buFont typeface="Corbel"/>
              <a:buNone/>
            </a:pPr>
            <a:r>
              <a:rPr lang="en-IN" sz="5622" u="sng"/>
              <a:t>EXPERIMENTATION  ENVIRONMENT</a:t>
            </a:r>
            <a:endParaRPr sz="5844" u="sng"/>
          </a:p>
        </p:txBody>
      </p:sp>
      <p:sp>
        <p:nvSpPr>
          <p:cNvPr id="195" name="Google Shape;195;p27"/>
          <p:cNvSpPr txBox="1">
            <a:spLocks noGrp="1"/>
          </p:cNvSpPr>
          <p:nvPr>
            <p:ph type="body" idx="1"/>
          </p:nvPr>
        </p:nvSpPr>
        <p:spPr>
          <a:xfrm>
            <a:off x="1120000" y="1825625"/>
            <a:ext cx="10233900" cy="4351200"/>
          </a:xfrm>
          <a:prstGeom prst="rect">
            <a:avLst/>
          </a:prstGeom>
          <a:noFill/>
          <a:ln>
            <a:noFill/>
          </a:ln>
        </p:spPr>
        <p:txBody>
          <a:bodyPr spcFirstLastPara="1" wrap="square" lIns="91425" tIns="45700" rIns="91425" bIns="45700" anchor="t" anchorCtr="0">
            <a:normAutofit fontScale="55000" lnSpcReduction="20000"/>
          </a:bodyPr>
          <a:lstStyle/>
          <a:p>
            <a:pPr marL="228600" lvl="0" indent="-269367" algn="l" rtl="0">
              <a:lnSpc>
                <a:spcPct val="90000"/>
              </a:lnSpc>
              <a:spcBef>
                <a:spcPts val="0"/>
              </a:spcBef>
              <a:spcAft>
                <a:spcPts val="0"/>
              </a:spcAft>
              <a:buSzPct val="100000"/>
              <a:buChar char="•"/>
            </a:pPr>
            <a:r>
              <a:rPr lang="en-IN" sz="4440" u="sng"/>
              <a:t>Performance Metrics:</a:t>
            </a:r>
            <a:endParaRPr sz="4440" u="sng"/>
          </a:p>
          <a:p>
            <a:pPr marL="228600" lvl="0" indent="0" algn="l" rtl="0">
              <a:lnSpc>
                <a:spcPct val="90000"/>
              </a:lnSpc>
              <a:spcBef>
                <a:spcPts val="0"/>
              </a:spcBef>
              <a:spcAft>
                <a:spcPts val="0"/>
              </a:spcAft>
              <a:buNone/>
            </a:pPr>
            <a:endParaRPr u="sng"/>
          </a:p>
          <a:p>
            <a:pPr marL="685800" lvl="1" indent="-247015" algn="l" rtl="0">
              <a:lnSpc>
                <a:spcPct val="115000"/>
              </a:lnSpc>
              <a:spcBef>
                <a:spcPts val="500"/>
              </a:spcBef>
              <a:spcAft>
                <a:spcPts val="0"/>
              </a:spcAft>
              <a:buSzPct val="100000"/>
              <a:buChar char="•"/>
            </a:pPr>
            <a:r>
              <a:rPr lang="en-IN" sz="3800"/>
              <a:t>Metric-4: Identity Loss: </a:t>
            </a:r>
            <a:endParaRPr sz="3800"/>
          </a:p>
          <a:p>
            <a:pPr marL="1143000" lvl="2" indent="-227284" algn="l" rtl="0">
              <a:lnSpc>
                <a:spcPct val="100000"/>
              </a:lnSpc>
              <a:spcBef>
                <a:spcPts val="0"/>
              </a:spcBef>
              <a:spcAft>
                <a:spcPts val="0"/>
              </a:spcAft>
              <a:buSzPct val="94177"/>
              <a:buChar char="•"/>
            </a:pPr>
            <a:r>
              <a:rPr lang="en-IN" sz="3435"/>
              <a:t>The identity_loss function calculates the identity loss to preserve the content of input images.</a:t>
            </a:r>
            <a:endParaRPr sz="3435"/>
          </a:p>
          <a:p>
            <a:pPr marL="1143000" lvl="0" indent="0" algn="l" rtl="0">
              <a:lnSpc>
                <a:spcPct val="90000"/>
              </a:lnSpc>
              <a:spcBef>
                <a:spcPts val="500"/>
              </a:spcBef>
              <a:spcAft>
                <a:spcPts val="0"/>
              </a:spcAft>
              <a:buNone/>
            </a:pPr>
            <a:endParaRPr/>
          </a:p>
          <a:p>
            <a:pPr marL="685800" lvl="1" indent="-247015" algn="l" rtl="0">
              <a:lnSpc>
                <a:spcPct val="115000"/>
              </a:lnSpc>
              <a:spcBef>
                <a:spcPts val="500"/>
              </a:spcBef>
              <a:spcAft>
                <a:spcPts val="0"/>
              </a:spcAft>
              <a:buSzPct val="100000"/>
              <a:buChar char="•"/>
            </a:pPr>
            <a:r>
              <a:rPr lang="en-IN" sz="3800"/>
              <a:t>Metric-5:PSNR (Peak Signal-to-Noise Ratio):</a:t>
            </a:r>
            <a:endParaRPr sz="3800"/>
          </a:p>
          <a:p>
            <a:pPr marL="1143000" lvl="2" indent="-234912" algn="l" rtl="0">
              <a:lnSpc>
                <a:spcPct val="115000"/>
              </a:lnSpc>
              <a:spcBef>
                <a:spcPts val="0"/>
              </a:spcBef>
              <a:spcAft>
                <a:spcPts val="0"/>
              </a:spcAft>
              <a:buSzPct val="94525"/>
              <a:buChar char="•"/>
            </a:pPr>
            <a:r>
              <a:rPr lang="en-IN" sz="3653"/>
              <a:t> PSNR is computed for generated images to measure their quality compared to ground truth images.</a:t>
            </a:r>
            <a:endParaRPr sz="3653"/>
          </a:p>
          <a:p>
            <a:pPr marL="1143000" lvl="0" indent="0" algn="l" rtl="0">
              <a:lnSpc>
                <a:spcPct val="90000"/>
              </a:lnSpc>
              <a:spcBef>
                <a:spcPts val="500"/>
              </a:spcBef>
              <a:spcAft>
                <a:spcPts val="0"/>
              </a:spcAft>
              <a:buNone/>
            </a:pPr>
            <a:endParaRPr/>
          </a:p>
          <a:p>
            <a:pPr marL="685800" lvl="1" indent="-247015" algn="l" rtl="0">
              <a:lnSpc>
                <a:spcPct val="115000"/>
              </a:lnSpc>
              <a:spcBef>
                <a:spcPts val="1200"/>
              </a:spcBef>
              <a:spcAft>
                <a:spcPts val="0"/>
              </a:spcAft>
              <a:buSzPct val="100000"/>
              <a:buChar char="•"/>
            </a:pPr>
            <a:r>
              <a:rPr lang="en-IN" sz="3800"/>
              <a:t>Metric-6:SSIM (Structural Similarity Index Measure):</a:t>
            </a:r>
            <a:endParaRPr sz="3800"/>
          </a:p>
          <a:p>
            <a:pPr marL="1143000" lvl="2" indent="-219641" algn="l" rtl="0">
              <a:lnSpc>
                <a:spcPct val="115000"/>
              </a:lnSpc>
              <a:spcBef>
                <a:spcPts val="0"/>
              </a:spcBef>
              <a:spcAft>
                <a:spcPts val="0"/>
              </a:spcAft>
              <a:buSzPct val="100000"/>
              <a:buChar char="•"/>
            </a:pPr>
            <a:r>
              <a:rPr lang="en-IN" sz="3016"/>
              <a:t>SSIM is calculated to quantify the similarity between generated and ground truth images in terms of luminance, contrast, and structure.</a:t>
            </a:r>
            <a:endParaRPr sz="3016"/>
          </a:p>
          <a:p>
            <a:pPr marL="0" lvl="0" indent="0" algn="l" rtl="0">
              <a:lnSpc>
                <a:spcPct val="90000"/>
              </a:lnSpc>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1265</Words>
  <Application>Microsoft Office PowerPoint</Application>
  <PresentationFormat>Widescreen</PresentationFormat>
  <Paragraphs>139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Corbel</vt:lpstr>
      <vt:lpstr>Arial</vt:lpstr>
      <vt:lpstr>Depth</vt:lpstr>
      <vt:lpstr>PAINTING STYLE TRANSFER USING GAN</vt:lpstr>
      <vt:lpstr>CONTENTS</vt:lpstr>
      <vt:lpstr>PROJECT DESCRIPTION</vt:lpstr>
      <vt:lpstr>DATA USED</vt:lpstr>
      <vt:lpstr>MODELS USED</vt:lpstr>
      <vt:lpstr>MODELS USED</vt:lpstr>
      <vt:lpstr>EXPERIMENTATION  ENVIRONMENT</vt:lpstr>
      <vt:lpstr>EXPERIMENTATION  ENVIRONMENT</vt:lpstr>
      <vt:lpstr>EXPERIMENTATION  ENVIRONMENT</vt:lpstr>
      <vt:lpstr>RESULTS</vt:lpstr>
      <vt:lpstr>RESULTS</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PAINTING STYLE TRANSFER USING GAN</dc:title>
  <cp:lastModifiedBy>Abhikalp Srivastava</cp:lastModifiedBy>
  <cp:revision>1</cp:revision>
  <dcterms:modified xsi:type="dcterms:W3CDTF">2024-04-16T06:37:34Z</dcterms:modified>
</cp:coreProperties>
</file>