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1/14/2022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1/14/2022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1EDE-0B89-4169-9EB0-E7617E4F9E81}"/>
              </a:ext>
            </a:extLst>
          </p:cNvPr>
          <p:cNvSpPr>
            <a:spLocks noGrp="1"/>
          </p:cNvSpPr>
          <p:nvPr>
            <p:ph type="ctrTitle"/>
          </p:nvPr>
        </p:nvSpPr>
        <p:spPr>
          <a:xfrm>
            <a:off x="1282070" y="457949"/>
            <a:ext cx="10572000" cy="2971051"/>
          </a:xfrm>
        </p:spPr>
        <p:txBody>
          <a:bodyPr/>
          <a:lstStyle/>
          <a:p>
            <a:r>
              <a:rPr lang="en-US" dirty="0"/>
              <a:t>Presentation on Waterfall               							Projects</a:t>
            </a:r>
            <a:endParaRPr lang="en-IN" dirty="0"/>
          </a:p>
        </p:txBody>
      </p:sp>
    </p:spTree>
    <p:extLst>
      <p:ext uri="{BB962C8B-B14F-4D97-AF65-F5344CB8AC3E}">
        <p14:creationId xmlns:p14="http://schemas.microsoft.com/office/powerpoint/2010/main" val="173579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D78D4B-C9E1-436D-B9BD-73975EBA5DBA}"/>
              </a:ext>
            </a:extLst>
          </p:cNvPr>
          <p:cNvSpPr txBox="1"/>
          <p:nvPr/>
        </p:nvSpPr>
        <p:spPr>
          <a:xfrm>
            <a:off x="487018" y="1143000"/>
            <a:ext cx="10982739"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That protocol we used to do it in online screen manually.  We have to select that trip and protocol the invoice.</a:t>
            </a:r>
          </a:p>
          <a:p>
            <a:endParaRPr lang="en-US" dirty="0"/>
          </a:p>
          <a:p>
            <a:pPr marL="285750" indent="-285750">
              <a:buFont typeface="Arial" panose="020B0604020202020204" pitchFamily="34" charset="0"/>
              <a:buChar char="•"/>
            </a:pPr>
            <a:r>
              <a:rPr lang="en-US" dirty="0"/>
              <a:t>Instead, there is new CR that ONSHORE team has finished called automatic protocol.</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It will automatically start the invoicing process (protocol) without any manual intervention.</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These are two CR’s that are done for BREXIT.</a:t>
            </a:r>
            <a:endParaRPr lang="en-IN" dirty="0"/>
          </a:p>
        </p:txBody>
      </p:sp>
    </p:spTree>
    <p:extLst>
      <p:ext uri="{BB962C8B-B14F-4D97-AF65-F5344CB8AC3E}">
        <p14:creationId xmlns:p14="http://schemas.microsoft.com/office/powerpoint/2010/main" val="345263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38D951-355E-4B28-AF64-1649B460EF75}"/>
              </a:ext>
            </a:extLst>
          </p:cNvPr>
          <p:cNvSpPr txBox="1"/>
          <p:nvPr/>
        </p:nvSpPr>
        <p:spPr>
          <a:xfrm>
            <a:off x="5317435" y="0"/>
            <a:ext cx="2037521" cy="1316451"/>
          </a:xfrm>
          <a:prstGeom prst="rect">
            <a:avLst/>
          </a:prstGeom>
          <a:noFill/>
        </p:spPr>
        <p:txBody>
          <a:bodyPr wrap="square">
            <a:spAutoFit/>
          </a:bodyPr>
          <a:lstStyle/>
          <a:p>
            <a:pPr>
              <a:lnSpc>
                <a:spcPct val="200000"/>
              </a:lnSpc>
            </a:pPr>
            <a:r>
              <a:rPr lang="de-DE" sz="2800" b="1" dirty="0"/>
              <a:t>4. SIERRA</a:t>
            </a:r>
          </a:p>
          <a:p>
            <a:pPr>
              <a:lnSpc>
                <a:spcPct val="200000"/>
              </a:lnSpc>
            </a:pPr>
            <a:endParaRPr lang="de-DE" sz="1400" b="1" dirty="0"/>
          </a:p>
        </p:txBody>
      </p:sp>
      <p:sp>
        <p:nvSpPr>
          <p:cNvPr id="4" name="TextBox 3">
            <a:extLst>
              <a:ext uri="{FF2B5EF4-FFF2-40B4-BE49-F238E27FC236}">
                <a16:creationId xmlns:a16="http://schemas.microsoft.com/office/drawing/2014/main" id="{917A2C9E-EF80-4C09-BCC2-A90B029FB6D7}"/>
              </a:ext>
            </a:extLst>
          </p:cNvPr>
          <p:cNvSpPr txBox="1"/>
          <p:nvPr/>
        </p:nvSpPr>
        <p:spPr>
          <a:xfrm>
            <a:off x="556590" y="1133061"/>
            <a:ext cx="8835888" cy="461665"/>
          </a:xfrm>
          <a:prstGeom prst="rect">
            <a:avLst/>
          </a:prstGeom>
          <a:noFill/>
        </p:spPr>
        <p:txBody>
          <a:bodyPr wrap="square" rtlCol="0">
            <a:spAutoFit/>
          </a:bodyPr>
          <a:lstStyle/>
          <a:p>
            <a:r>
              <a:rPr lang="en-US" sz="2400" dirty="0"/>
              <a:t>Introduction:    </a:t>
            </a:r>
            <a:r>
              <a:rPr lang="en-US" dirty="0"/>
              <a:t>Changes related to Sierra deals with CLAIMS</a:t>
            </a:r>
            <a:endParaRPr lang="en-IN" dirty="0"/>
          </a:p>
        </p:txBody>
      </p:sp>
      <p:sp>
        <p:nvSpPr>
          <p:cNvPr id="5" name="TextBox 4">
            <a:extLst>
              <a:ext uri="{FF2B5EF4-FFF2-40B4-BE49-F238E27FC236}">
                <a16:creationId xmlns:a16="http://schemas.microsoft.com/office/drawing/2014/main" id="{86E4AB1C-6B62-4CE6-A8ED-6F699EC96947}"/>
              </a:ext>
            </a:extLst>
          </p:cNvPr>
          <p:cNvSpPr txBox="1"/>
          <p:nvPr/>
        </p:nvSpPr>
        <p:spPr>
          <a:xfrm>
            <a:off x="970721" y="1759227"/>
            <a:ext cx="11211339" cy="2532681"/>
          </a:xfrm>
          <a:prstGeom prst="rect">
            <a:avLst/>
          </a:prstGeom>
          <a:noFill/>
        </p:spPr>
        <p:txBody>
          <a:bodyPr wrap="square" rtlCol="0">
            <a:spAutoFit/>
          </a:bodyPr>
          <a:lstStyle/>
          <a:p>
            <a:pPr marL="285750" indent="-285750">
              <a:buFont typeface="Arial" panose="020B0604020202020204" pitchFamily="34" charset="0"/>
              <a:buChar char="•"/>
            </a:pPr>
            <a:r>
              <a:rPr lang="en-US" dirty="0"/>
              <a:t>This </a:t>
            </a:r>
            <a:r>
              <a:rPr lang="en-US" dirty="0" err="1"/>
              <a:t>sierra</a:t>
            </a:r>
            <a:r>
              <a:rPr lang="en-US" dirty="0"/>
              <a:t> project is about making some additional changes in our </a:t>
            </a:r>
            <a:r>
              <a:rPr lang="en-US" dirty="0" err="1"/>
              <a:t>csps</a:t>
            </a:r>
            <a:r>
              <a:rPr lang="en-US" dirty="0"/>
              <a:t> project.</a:t>
            </a:r>
          </a:p>
          <a:p>
            <a:endParaRPr lang="en-US" dirty="0"/>
          </a:p>
          <a:p>
            <a:pPr marL="285750" indent="-285750">
              <a:lnSpc>
                <a:spcPct val="150000"/>
              </a:lnSpc>
              <a:buFont typeface="Arial" panose="020B0604020202020204" pitchFamily="34" charset="0"/>
              <a:buChar char="•"/>
            </a:pPr>
            <a:r>
              <a:rPr lang="en-US" dirty="0"/>
              <a:t>We have some additional warehouses. For those warehouses we need to manage some different logics for the customers. </a:t>
            </a:r>
          </a:p>
          <a:p>
            <a:endParaRPr lang="en-US" dirty="0"/>
          </a:p>
          <a:p>
            <a:pPr marL="285750" indent="-285750">
              <a:lnSpc>
                <a:spcPct val="150000"/>
              </a:lnSpc>
              <a:buFont typeface="Arial" panose="020B0604020202020204" pitchFamily="34" charset="0"/>
              <a:buChar char="•"/>
            </a:pPr>
            <a:r>
              <a:rPr lang="en-US" dirty="0"/>
              <a:t>So, some additional changes has been implemented and there has been some functionalities which are added through existing application.</a:t>
            </a:r>
            <a:endParaRPr lang="en-IN" dirty="0"/>
          </a:p>
        </p:txBody>
      </p:sp>
      <p:sp>
        <p:nvSpPr>
          <p:cNvPr id="6" name="TextBox 5">
            <a:extLst>
              <a:ext uri="{FF2B5EF4-FFF2-40B4-BE49-F238E27FC236}">
                <a16:creationId xmlns:a16="http://schemas.microsoft.com/office/drawing/2014/main" id="{021765A8-C00F-4EEA-B45F-CFC385CCA160}"/>
              </a:ext>
            </a:extLst>
          </p:cNvPr>
          <p:cNvSpPr txBox="1"/>
          <p:nvPr/>
        </p:nvSpPr>
        <p:spPr>
          <a:xfrm>
            <a:off x="755374" y="4403035"/>
            <a:ext cx="10952922" cy="1547603"/>
          </a:xfrm>
          <a:prstGeom prst="rect">
            <a:avLst/>
          </a:prstGeom>
          <a:noFill/>
        </p:spPr>
        <p:txBody>
          <a:bodyPr wrap="square" rtlCol="0">
            <a:spAutoFit/>
          </a:bodyPr>
          <a:lstStyle/>
          <a:p>
            <a:r>
              <a:rPr lang="en-US" sz="2400" b="1" dirty="0"/>
              <a:t>CR: </a:t>
            </a:r>
          </a:p>
          <a:p>
            <a:endParaRPr lang="en-US" sz="2000" b="1" dirty="0"/>
          </a:p>
          <a:p>
            <a:pPr marL="285750" indent="-285750">
              <a:lnSpc>
                <a:spcPct val="150000"/>
              </a:lnSpc>
              <a:buFont typeface="Arial" panose="020B0604020202020204" pitchFamily="34" charset="0"/>
              <a:buChar char="•"/>
            </a:pPr>
            <a:r>
              <a:rPr lang="en-US" dirty="0"/>
              <a:t>In this particular change request, we were asked to add the additional check box in the part master online transaction.</a:t>
            </a:r>
            <a:endParaRPr lang="en-IN" sz="1600" b="1" dirty="0"/>
          </a:p>
        </p:txBody>
      </p:sp>
    </p:spTree>
    <p:extLst>
      <p:ext uri="{BB962C8B-B14F-4D97-AF65-F5344CB8AC3E}">
        <p14:creationId xmlns:p14="http://schemas.microsoft.com/office/powerpoint/2010/main" val="2801079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0B4AB1-85AC-4F6A-9447-01EEDF1B5710}"/>
              </a:ext>
            </a:extLst>
          </p:cNvPr>
          <p:cNvPicPr>
            <a:picLocks noChangeAspect="1"/>
          </p:cNvPicPr>
          <p:nvPr/>
        </p:nvPicPr>
        <p:blipFill>
          <a:blip r:embed="rId2"/>
          <a:stretch>
            <a:fillRect/>
          </a:stretch>
        </p:blipFill>
        <p:spPr>
          <a:xfrm>
            <a:off x="1847257" y="799733"/>
            <a:ext cx="8497486" cy="5258534"/>
          </a:xfrm>
          <a:prstGeom prst="rect">
            <a:avLst/>
          </a:prstGeom>
        </p:spPr>
      </p:pic>
    </p:spTree>
    <p:extLst>
      <p:ext uri="{BB962C8B-B14F-4D97-AF65-F5344CB8AC3E}">
        <p14:creationId xmlns:p14="http://schemas.microsoft.com/office/powerpoint/2010/main" val="270508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B7A39-85E6-43E7-89B0-E921F4B2B97E}"/>
              </a:ext>
            </a:extLst>
          </p:cNvPr>
          <p:cNvSpPr txBox="1"/>
          <p:nvPr/>
        </p:nvSpPr>
        <p:spPr>
          <a:xfrm>
            <a:off x="450574" y="99392"/>
            <a:ext cx="11290852" cy="1424685"/>
          </a:xfrm>
          <a:prstGeom prst="rect">
            <a:avLst/>
          </a:prstGeom>
          <a:noFill/>
        </p:spPr>
        <p:txBody>
          <a:bodyPr wrap="square" rtlCol="0">
            <a:spAutoFit/>
          </a:bodyPr>
          <a:lstStyle/>
          <a:p>
            <a:pPr marL="285750" indent="-285750">
              <a:buFont typeface="Arial" panose="020B0604020202020204" pitchFamily="34" charset="0"/>
              <a:buChar char="•"/>
            </a:pPr>
            <a:r>
              <a:rPr lang="en-US" dirty="0"/>
              <a:t>This is the first FD of the </a:t>
            </a:r>
            <a:r>
              <a:rPr lang="en-US" dirty="0" err="1"/>
              <a:t>sierra</a:t>
            </a:r>
            <a:r>
              <a:rPr lang="en-US" dirty="0"/>
              <a:t> project. </a:t>
            </a:r>
          </a:p>
          <a:p>
            <a:endParaRPr lang="en-US" dirty="0"/>
          </a:p>
          <a:p>
            <a:pPr marL="285750" indent="-285750">
              <a:lnSpc>
                <a:spcPct val="150000"/>
              </a:lnSpc>
              <a:buFont typeface="Arial" panose="020B0604020202020204" pitchFamily="34" charset="0"/>
              <a:buChar char="•"/>
            </a:pPr>
            <a:r>
              <a:rPr lang="en-US" dirty="0"/>
              <a:t>If we click on the check box some request would be populated and it should be inserting or it should be selecting as per the logic provided. </a:t>
            </a:r>
            <a:endParaRPr lang="en-IN" dirty="0"/>
          </a:p>
        </p:txBody>
      </p:sp>
      <p:pic>
        <p:nvPicPr>
          <p:cNvPr id="4" name="Picture 3">
            <a:extLst>
              <a:ext uri="{FF2B5EF4-FFF2-40B4-BE49-F238E27FC236}">
                <a16:creationId xmlns:a16="http://schemas.microsoft.com/office/drawing/2014/main" id="{07A4A200-6494-4144-BDBC-75404667D4B1}"/>
              </a:ext>
            </a:extLst>
          </p:cNvPr>
          <p:cNvPicPr>
            <a:picLocks noChangeAspect="1"/>
          </p:cNvPicPr>
          <p:nvPr/>
        </p:nvPicPr>
        <p:blipFill>
          <a:blip r:embed="rId2"/>
          <a:stretch>
            <a:fillRect/>
          </a:stretch>
        </p:blipFill>
        <p:spPr>
          <a:xfrm>
            <a:off x="6380920" y="2292125"/>
            <a:ext cx="5615609" cy="3721047"/>
          </a:xfrm>
          <a:prstGeom prst="rect">
            <a:avLst/>
          </a:prstGeom>
        </p:spPr>
      </p:pic>
      <p:pic>
        <p:nvPicPr>
          <p:cNvPr id="6" name="Picture 5">
            <a:extLst>
              <a:ext uri="{FF2B5EF4-FFF2-40B4-BE49-F238E27FC236}">
                <a16:creationId xmlns:a16="http://schemas.microsoft.com/office/drawing/2014/main" id="{5927AA75-FBDF-45AA-A92A-6D1E139A44A2}"/>
              </a:ext>
            </a:extLst>
          </p:cNvPr>
          <p:cNvPicPr>
            <a:picLocks noChangeAspect="1"/>
          </p:cNvPicPr>
          <p:nvPr/>
        </p:nvPicPr>
        <p:blipFill>
          <a:blip r:embed="rId3"/>
          <a:stretch>
            <a:fillRect/>
          </a:stretch>
        </p:blipFill>
        <p:spPr>
          <a:xfrm>
            <a:off x="450574" y="2292125"/>
            <a:ext cx="5191538" cy="3721047"/>
          </a:xfrm>
          <a:prstGeom prst="rect">
            <a:avLst/>
          </a:prstGeom>
        </p:spPr>
      </p:pic>
    </p:spTree>
    <p:extLst>
      <p:ext uri="{BB962C8B-B14F-4D97-AF65-F5344CB8AC3E}">
        <p14:creationId xmlns:p14="http://schemas.microsoft.com/office/powerpoint/2010/main" val="413309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B50A31-61C7-4601-AC64-23AF225C1185}"/>
              </a:ext>
            </a:extLst>
          </p:cNvPr>
          <p:cNvSpPr txBox="1"/>
          <p:nvPr/>
        </p:nvSpPr>
        <p:spPr>
          <a:xfrm>
            <a:off x="337931" y="1123122"/>
            <a:ext cx="11698357"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We modify the Buy-Back transaction. It will manage possibility to return the buy-back to the depot difference to the marketing unit.</a:t>
            </a:r>
          </a:p>
          <a:p>
            <a:endParaRPr lang="en-US" dirty="0"/>
          </a:p>
          <a:p>
            <a:pPr marL="285750" indent="-285750">
              <a:lnSpc>
                <a:spcPct val="150000"/>
              </a:lnSpc>
              <a:buFont typeface="Arial" panose="020B0604020202020204" pitchFamily="34" charset="0"/>
              <a:buChar char="•"/>
            </a:pPr>
            <a:r>
              <a:rPr lang="en-US" dirty="0"/>
              <a:t>Earlier what happened is, there is a common functionality to the CORE and NON-CORE part. Like we get the online screen, where we process both the core &amp; non-core using same functionality.</a:t>
            </a:r>
          </a:p>
          <a:p>
            <a:pPr>
              <a:lnSpc>
                <a:spcPct val="150000"/>
              </a:lnSpc>
            </a:pPr>
            <a:endParaRPr lang="en-US" dirty="0"/>
          </a:p>
          <a:p>
            <a:pPr marL="285750" indent="-285750">
              <a:lnSpc>
                <a:spcPct val="150000"/>
              </a:lnSpc>
              <a:buFont typeface="Arial" panose="020B0604020202020204" pitchFamily="34" charset="0"/>
              <a:buChar char="•"/>
            </a:pPr>
            <a:r>
              <a:rPr lang="en-IN" dirty="0"/>
              <a:t>So, using the new logic if the buy-back will be marked as core buy-back we have designed different functionalities for both core and non-core part.</a:t>
            </a:r>
          </a:p>
          <a:p>
            <a:endParaRPr lang="en-IN" dirty="0"/>
          </a:p>
          <a:p>
            <a:pPr marL="285750" indent="-285750">
              <a:buFont typeface="Arial" panose="020B0604020202020204" pitchFamily="34" charset="0"/>
              <a:buChar char="•"/>
            </a:pPr>
            <a:r>
              <a:rPr lang="en-IN" dirty="0"/>
              <a:t>By this CR we can separately process both the parts.</a:t>
            </a:r>
          </a:p>
        </p:txBody>
      </p:sp>
    </p:spTree>
    <p:extLst>
      <p:ext uri="{BB962C8B-B14F-4D97-AF65-F5344CB8AC3E}">
        <p14:creationId xmlns:p14="http://schemas.microsoft.com/office/powerpoint/2010/main" val="284379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8F82AF-BC17-415E-9041-3FE151B95C1A}"/>
              </a:ext>
            </a:extLst>
          </p:cNvPr>
          <p:cNvSpPr txBox="1"/>
          <p:nvPr/>
        </p:nvSpPr>
        <p:spPr>
          <a:xfrm>
            <a:off x="4559576" y="381864"/>
            <a:ext cx="2646294" cy="523220"/>
          </a:xfrm>
          <a:prstGeom prst="rect">
            <a:avLst/>
          </a:prstGeom>
          <a:noFill/>
        </p:spPr>
        <p:txBody>
          <a:bodyPr wrap="square">
            <a:spAutoFit/>
          </a:bodyPr>
          <a:lstStyle/>
          <a:p>
            <a:r>
              <a:rPr lang="de-DE" sz="2800" b="1" dirty="0"/>
              <a:t>5. NAFTA SSO</a:t>
            </a:r>
            <a:endParaRPr lang="en-IN" b="1" dirty="0"/>
          </a:p>
        </p:txBody>
      </p:sp>
      <p:sp>
        <p:nvSpPr>
          <p:cNvPr id="4" name="TextBox 3">
            <a:extLst>
              <a:ext uri="{FF2B5EF4-FFF2-40B4-BE49-F238E27FC236}">
                <a16:creationId xmlns:a16="http://schemas.microsoft.com/office/drawing/2014/main" id="{C1E45098-08D6-47A2-96AA-DE8E742DD4BA}"/>
              </a:ext>
            </a:extLst>
          </p:cNvPr>
          <p:cNvSpPr txBox="1"/>
          <p:nvPr/>
        </p:nvSpPr>
        <p:spPr>
          <a:xfrm>
            <a:off x="397565" y="905084"/>
            <a:ext cx="9402418" cy="461665"/>
          </a:xfrm>
          <a:prstGeom prst="rect">
            <a:avLst/>
          </a:prstGeom>
          <a:noFill/>
        </p:spPr>
        <p:txBody>
          <a:bodyPr wrap="square" rtlCol="0">
            <a:spAutoFit/>
          </a:bodyPr>
          <a:lstStyle/>
          <a:p>
            <a:r>
              <a:rPr lang="en-US" sz="2400" dirty="0"/>
              <a:t>Introduction:      </a:t>
            </a:r>
            <a:r>
              <a:rPr lang="en-US" dirty="0"/>
              <a:t>Changes related to NAFTA SSO deals with order processing.</a:t>
            </a:r>
            <a:endParaRPr lang="en-IN" dirty="0"/>
          </a:p>
        </p:txBody>
      </p:sp>
      <p:sp>
        <p:nvSpPr>
          <p:cNvPr id="6" name="TextBox 5">
            <a:extLst>
              <a:ext uri="{FF2B5EF4-FFF2-40B4-BE49-F238E27FC236}">
                <a16:creationId xmlns:a16="http://schemas.microsoft.com/office/drawing/2014/main" id="{DDBC4346-D5D9-4705-BC70-B4075E4B4332}"/>
              </a:ext>
            </a:extLst>
          </p:cNvPr>
          <p:cNvSpPr txBox="1"/>
          <p:nvPr/>
        </p:nvSpPr>
        <p:spPr>
          <a:xfrm>
            <a:off x="397565" y="1669774"/>
            <a:ext cx="11638722" cy="4610173"/>
          </a:xfrm>
          <a:prstGeom prst="rect">
            <a:avLst/>
          </a:prstGeom>
          <a:noFill/>
        </p:spPr>
        <p:txBody>
          <a:bodyPr wrap="square" rtlCol="0">
            <a:spAutoFit/>
          </a:bodyPr>
          <a:lstStyle/>
          <a:p>
            <a:pPr marL="285750" indent="-285750">
              <a:buFont typeface="Arial" panose="020B0604020202020204" pitchFamily="34" charset="0"/>
              <a:buChar char="•"/>
            </a:pPr>
            <a:r>
              <a:rPr lang="en-US" dirty="0"/>
              <a:t>Here, SSO means – Super Stock Orders</a:t>
            </a:r>
          </a:p>
          <a:p>
            <a:endParaRPr lang="en-US" dirty="0"/>
          </a:p>
          <a:p>
            <a:pPr marL="285750" indent="-285750">
              <a:buFont typeface="Arial" panose="020B0604020202020204" pitchFamily="34" charset="0"/>
              <a:buChar char="•"/>
            </a:pPr>
            <a:r>
              <a:rPr lang="en-US" dirty="0"/>
              <a:t>We have created a new transaction called super stock orders.</a:t>
            </a:r>
          </a:p>
          <a:p>
            <a:endParaRPr lang="en-US" dirty="0"/>
          </a:p>
          <a:p>
            <a:pPr marL="285750" indent="-285750">
              <a:lnSpc>
                <a:spcPct val="150000"/>
              </a:lnSpc>
              <a:buFont typeface="Arial" panose="020B0604020202020204" pitchFamily="34" charset="0"/>
              <a:buChar char="•"/>
            </a:pPr>
            <a:r>
              <a:rPr lang="en-US" dirty="0"/>
              <a:t>It will open in the specific time period. There are certain parts that which we can place the </a:t>
            </a:r>
          </a:p>
          <a:p>
            <a:pPr>
              <a:lnSpc>
                <a:spcPct val="150000"/>
              </a:lnSpc>
            </a:pPr>
            <a:r>
              <a:rPr lang="en-US" dirty="0"/>
              <a:t>     orders only during certain time frame. That will come’s under this </a:t>
            </a:r>
            <a:r>
              <a:rPr lang="en-US" b="1" dirty="0"/>
              <a:t>super stock order </a:t>
            </a:r>
            <a:r>
              <a:rPr lang="en-US" dirty="0"/>
              <a:t>(or) </a:t>
            </a:r>
            <a:r>
              <a:rPr lang="en-US" b="1" dirty="0"/>
              <a:t>harvest</a:t>
            </a:r>
          </a:p>
          <a:p>
            <a:pPr>
              <a:lnSpc>
                <a:spcPct val="150000"/>
              </a:lnSpc>
            </a:pPr>
            <a:r>
              <a:rPr lang="en-US" b="1" dirty="0"/>
              <a:t>     season management.</a:t>
            </a:r>
          </a:p>
          <a:p>
            <a:endParaRPr lang="en-IN" dirty="0"/>
          </a:p>
          <a:p>
            <a:pPr marL="285750" indent="-285750">
              <a:lnSpc>
                <a:spcPct val="150000"/>
              </a:lnSpc>
              <a:buFont typeface="Arial" panose="020B0604020202020204" pitchFamily="34" charset="0"/>
              <a:buChar char="•"/>
            </a:pPr>
            <a:r>
              <a:rPr lang="en-IN" dirty="0"/>
              <a:t> There will be 2 – 3 logics that we generally apply for orders here. But apart from that everything is similar to the regular order processing logics.</a:t>
            </a:r>
          </a:p>
          <a:p>
            <a:endParaRPr lang="en-US" dirty="0"/>
          </a:p>
          <a:p>
            <a:pPr marL="285750" indent="-285750">
              <a:lnSpc>
                <a:spcPct val="150000"/>
              </a:lnSpc>
              <a:buFont typeface="Arial" panose="020B0604020202020204" pitchFamily="34" charset="0"/>
              <a:buChar char="•"/>
            </a:pPr>
            <a:r>
              <a:rPr lang="en-US" dirty="0"/>
              <a:t>There are list of PCC codes available in this SSO. We have defined the parts for each PCC code which we can order during this time period.</a:t>
            </a:r>
          </a:p>
        </p:txBody>
      </p:sp>
    </p:spTree>
    <p:extLst>
      <p:ext uri="{BB962C8B-B14F-4D97-AF65-F5344CB8AC3E}">
        <p14:creationId xmlns:p14="http://schemas.microsoft.com/office/powerpoint/2010/main" val="3771305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397862-69DF-4BB2-87C1-A25E51C5B7C9}"/>
              </a:ext>
            </a:extLst>
          </p:cNvPr>
          <p:cNvSpPr txBox="1"/>
          <p:nvPr/>
        </p:nvSpPr>
        <p:spPr>
          <a:xfrm>
            <a:off x="5136045" y="0"/>
            <a:ext cx="1364146" cy="816890"/>
          </a:xfrm>
          <a:prstGeom prst="rect">
            <a:avLst/>
          </a:prstGeom>
          <a:noFill/>
        </p:spPr>
        <p:txBody>
          <a:bodyPr wrap="square">
            <a:spAutoFit/>
          </a:bodyPr>
          <a:lstStyle/>
          <a:p>
            <a:pPr>
              <a:lnSpc>
                <a:spcPct val="200000"/>
              </a:lnSpc>
            </a:pPr>
            <a:r>
              <a:rPr lang="de-DE" sz="2800" b="1" dirty="0"/>
              <a:t>6. T2W</a:t>
            </a:r>
          </a:p>
        </p:txBody>
      </p:sp>
      <p:sp>
        <p:nvSpPr>
          <p:cNvPr id="4" name="TextBox 3">
            <a:extLst>
              <a:ext uri="{FF2B5EF4-FFF2-40B4-BE49-F238E27FC236}">
                <a16:creationId xmlns:a16="http://schemas.microsoft.com/office/drawing/2014/main" id="{D2D9080E-1678-438D-B613-806A7EB946B3}"/>
              </a:ext>
            </a:extLst>
          </p:cNvPr>
          <p:cNvSpPr txBox="1"/>
          <p:nvPr/>
        </p:nvSpPr>
        <p:spPr>
          <a:xfrm>
            <a:off x="467139" y="1103243"/>
            <a:ext cx="2534478" cy="461665"/>
          </a:xfrm>
          <a:prstGeom prst="rect">
            <a:avLst/>
          </a:prstGeom>
          <a:noFill/>
        </p:spPr>
        <p:txBody>
          <a:bodyPr wrap="square" rtlCol="0">
            <a:spAutoFit/>
          </a:bodyPr>
          <a:lstStyle/>
          <a:p>
            <a:r>
              <a:rPr lang="en-US" sz="2400" dirty="0"/>
              <a:t>Introduction:</a:t>
            </a:r>
            <a:endParaRPr lang="en-IN" dirty="0"/>
          </a:p>
        </p:txBody>
      </p:sp>
      <p:sp>
        <p:nvSpPr>
          <p:cNvPr id="5" name="TextBox 4">
            <a:extLst>
              <a:ext uri="{FF2B5EF4-FFF2-40B4-BE49-F238E27FC236}">
                <a16:creationId xmlns:a16="http://schemas.microsoft.com/office/drawing/2014/main" id="{6F8517D4-24E5-45F3-94BE-B79C9E75918C}"/>
              </a:ext>
            </a:extLst>
          </p:cNvPr>
          <p:cNvSpPr txBox="1"/>
          <p:nvPr/>
        </p:nvSpPr>
        <p:spPr>
          <a:xfrm>
            <a:off x="586409" y="1743525"/>
            <a:ext cx="11430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Here we created two new marketing units and we moved from one region to other region.</a:t>
            </a:r>
          </a:p>
          <a:p>
            <a:endParaRPr lang="en-IN" dirty="0"/>
          </a:p>
        </p:txBody>
      </p:sp>
      <p:sp>
        <p:nvSpPr>
          <p:cNvPr id="6" name="TextBox 5">
            <a:extLst>
              <a:ext uri="{FF2B5EF4-FFF2-40B4-BE49-F238E27FC236}">
                <a16:creationId xmlns:a16="http://schemas.microsoft.com/office/drawing/2014/main" id="{713A6D1B-24F4-4373-A65A-17BA8CA8F6E9}"/>
              </a:ext>
            </a:extLst>
          </p:cNvPr>
          <p:cNvSpPr txBox="1"/>
          <p:nvPr/>
        </p:nvSpPr>
        <p:spPr>
          <a:xfrm>
            <a:off x="467139" y="2491543"/>
            <a:ext cx="10942983" cy="1477328"/>
          </a:xfrm>
          <a:prstGeom prst="rect">
            <a:avLst/>
          </a:prstGeom>
          <a:noFill/>
        </p:spPr>
        <p:txBody>
          <a:bodyPr wrap="square" rtlCol="0">
            <a:spAutoFit/>
          </a:bodyPr>
          <a:lstStyle/>
          <a:p>
            <a:r>
              <a:rPr lang="en-US" b="1" dirty="0"/>
              <a:t>Example: </a:t>
            </a:r>
            <a:r>
              <a:rPr lang="en-US" dirty="0"/>
              <a:t>Created two marketing units</a:t>
            </a:r>
          </a:p>
          <a:p>
            <a:endParaRPr lang="en-US" dirty="0"/>
          </a:p>
          <a:p>
            <a:pPr marL="342900" indent="-342900">
              <a:buAutoNum type="arabicParenR"/>
            </a:pPr>
            <a:r>
              <a:rPr lang="en-US" dirty="0"/>
              <a:t>AR08 </a:t>
            </a:r>
          </a:p>
          <a:p>
            <a:pPr marL="342900" indent="-342900">
              <a:buAutoNum type="arabicParenR"/>
            </a:pPr>
            <a:endParaRPr lang="en-US" dirty="0"/>
          </a:p>
          <a:p>
            <a:pPr marL="342900" indent="-342900">
              <a:buAutoNum type="arabicParenR"/>
            </a:pPr>
            <a:r>
              <a:rPr lang="en-US" dirty="0"/>
              <a:t>AR14</a:t>
            </a:r>
          </a:p>
        </p:txBody>
      </p:sp>
      <p:sp>
        <p:nvSpPr>
          <p:cNvPr id="7" name="TextBox 6">
            <a:extLst>
              <a:ext uri="{FF2B5EF4-FFF2-40B4-BE49-F238E27FC236}">
                <a16:creationId xmlns:a16="http://schemas.microsoft.com/office/drawing/2014/main" id="{27433E1E-2486-4365-AC6C-1C74A063C18C}"/>
              </a:ext>
            </a:extLst>
          </p:cNvPr>
          <p:cNvSpPr txBox="1"/>
          <p:nvPr/>
        </p:nvSpPr>
        <p:spPr>
          <a:xfrm>
            <a:off x="546653" y="4293704"/>
            <a:ext cx="11330608" cy="923330"/>
          </a:xfrm>
          <a:prstGeom prst="rect">
            <a:avLst/>
          </a:prstGeom>
          <a:noFill/>
        </p:spPr>
        <p:txBody>
          <a:bodyPr wrap="square" rtlCol="0">
            <a:spAutoFit/>
          </a:bodyPr>
          <a:lstStyle/>
          <a:p>
            <a:pPr marL="285750" indent="-285750">
              <a:buFont typeface="Arial" panose="020B0604020202020204" pitchFamily="34" charset="0"/>
              <a:buChar char="•"/>
            </a:pPr>
            <a:r>
              <a:rPr lang="en-US" dirty="0"/>
              <a:t>Likewise, we have moved the AR01 and AR02 from AGCI –CSPS to CVBR.</a:t>
            </a:r>
          </a:p>
          <a:p>
            <a:endParaRPr lang="en-US" dirty="0"/>
          </a:p>
          <a:p>
            <a:pPr marL="285750" indent="-285750">
              <a:buFont typeface="Arial" panose="020B0604020202020204" pitchFamily="34" charset="0"/>
              <a:buChar char="•"/>
            </a:pPr>
            <a:r>
              <a:rPr lang="en-US" dirty="0"/>
              <a:t>All the module processing and everything is same, but it is new region.</a:t>
            </a:r>
            <a:endParaRPr lang="en-IN" dirty="0"/>
          </a:p>
        </p:txBody>
      </p:sp>
    </p:spTree>
    <p:extLst>
      <p:ext uri="{BB962C8B-B14F-4D97-AF65-F5344CB8AC3E}">
        <p14:creationId xmlns:p14="http://schemas.microsoft.com/office/powerpoint/2010/main" val="2253110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7D6D2-30DD-46D2-A6D0-93D553BFF6AA}"/>
              </a:ext>
            </a:extLst>
          </p:cNvPr>
          <p:cNvSpPr txBox="1"/>
          <p:nvPr/>
        </p:nvSpPr>
        <p:spPr>
          <a:xfrm>
            <a:off x="5612710" y="0"/>
            <a:ext cx="966580" cy="816890"/>
          </a:xfrm>
          <a:prstGeom prst="rect">
            <a:avLst/>
          </a:prstGeom>
          <a:noFill/>
        </p:spPr>
        <p:txBody>
          <a:bodyPr wrap="square">
            <a:spAutoFit/>
          </a:bodyPr>
          <a:lstStyle/>
          <a:p>
            <a:pPr>
              <a:lnSpc>
                <a:spcPct val="200000"/>
              </a:lnSpc>
            </a:pPr>
            <a:r>
              <a:rPr lang="de-DE" sz="2800" b="1" dirty="0"/>
              <a:t>7. IE</a:t>
            </a:r>
          </a:p>
        </p:txBody>
      </p:sp>
      <p:sp>
        <p:nvSpPr>
          <p:cNvPr id="4" name="TextBox 3">
            <a:extLst>
              <a:ext uri="{FF2B5EF4-FFF2-40B4-BE49-F238E27FC236}">
                <a16:creationId xmlns:a16="http://schemas.microsoft.com/office/drawing/2014/main" id="{A3975C56-8011-45CC-B5DE-4DFE5A001B60}"/>
              </a:ext>
            </a:extLst>
          </p:cNvPr>
          <p:cNvSpPr txBox="1"/>
          <p:nvPr/>
        </p:nvSpPr>
        <p:spPr>
          <a:xfrm>
            <a:off x="636104" y="667804"/>
            <a:ext cx="2395331" cy="461665"/>
          </a:xfrm>
          <a:prstGeom prst="rect">
            <a:avLst/>
          </a:prstGeom>
          <a:noFill/>
        </p:spPr>
        <p:txBody>
          <a:bodyPr wrap="square" rtlCol="0">
            <a:spAutoFit/>
          </a:bodyPr>
          <a:lstStyle/>
          <a:p>
            <a:r>
              <a:rPr lang="en-US" sz="2400" dirty="0"/>
              <a:t>Introduction:</a:t>
            </a:r>
            <a:endParaRPr lang="en-IN" dirty="0"/>
          </a:p>
        </p:txBody>
      </p:sp>
      <p:sp>
        <p:nvSpPr>
          <p:cNvPr id="5" name="TextBox 4">
            <a:extLst>
              <a:ext uri="{FF2B5EF4-FFF2-40B4-BE49-F238E27FC236}">
                <a16:creationId xmlns:a16="http://schemas.microsoft.com/office/drawing/2014/main" id="{2D83DFA3-DB68-4133-8E8C-E643EE0154BF}"/>
              </a:ext>
            </a:extLst>
          </p:cNvPr>
          <p:cNvSpPr txBox="1"/>
          <p:nvPr/>
        </p:nvSpPr>
        <p:spPr>
          <a:xfrm>
            <a:off x="636104" y="1268616"/>
            <a:ext cx="11231218" cy="4748672"/>
          </a:xfrm>
          <a:prstGeom prst="rect">
            <a:avLst/>
          </a:prstGeom>
          <a:noFill/>
        </p:spPr>
        <p:txBody>
          <a:bodyPr wrap="square" rtlCol="0">
            <a:spAutoFit/>
          </a:bodyPr>
          <a:lstStyle/>
          <a:p>
            <a:pPr marL="285750" indent="-285750">
              <a:buFont typeface="Arial" panose="020B0604020202020204" pitchFamily="34" charset="0"/>
              <a:buChar char="•"/>
            </a:pPr>
            <a:r>
              <a:rPr lang="en-US" dirty="0"/>
              <a:t>Till now our CSPS project online transactions are compatible only for internet explorer.</a:t>
            </a:r>
          </a:p>
          <a:p>
            <a:endParaRPr lang="en-US" dirty="0"/>
          </a:p>
          <a:p>
            <a:pPr marL="285750" indent="-285750">
              <a:lnSpc>
                <a:spcPct val="150000"/>
              </a:lnSpc>
              <a:buFont typeface="Arial" panose="020B0604020202020204" pitchFamily="34" charset="0"/>
              <a:buChar char="•"/>
            </a:pPr>
            <a:r>
              <a:rPr lang="en-US" dirty="0"/>
              <a:t>So, in IE project what we did is all indentation issues and all layout issues we have been fixed for other browsers.</a:t>
            </a:r>
          </a:p>
          <a:p>
            <a:endParaRPr lang="en-US" dirty="0"/>
          </a:p>
          <a:p>
            <a:pPr marL="285750" indent="-285750">
              <a:lnSpc>
                <a:spcPct val="150000"/>
              </a:lnSpc>
              <a:buFont typeface="Arial" panose="020B0604020202020204" pitchFamily="34" charset="0"/>
              <a:buChar char="•"/>
            </a:pPr>
            <a:r>
              <a:rPr lang="en-US" dirty="0"/>
              <a:t>Like google chrome, safari, </a:t>
            </a:r>
            <a:r>
              <a:rPr lang="en-US" dirty="0" err="1"/>
              <a:t>mozilla</a:t>
            </a:r>
            <a:r>
              <a:rPr lang="en-US" dirty="0"/>
              <a:t> </a:t>
            </a:r>
            <a:r>
              <a:rPr lang="en-US" dirty="0" err="1"/>
              <a:t>firefox</a:t>
            </a:r>
            <a:r>
              <a:rPr lang="en-US" dirty="0"/>
              <a:t> etc. we have made our </a:t>
            </a:r>
            <a:r>
              <a:rPr lang="en-US" dirty="0" err="1"/>
              <a:t>csps</a:t>
            </a:r>
            <a:r>
              <a:rPr lang="en-US" dirty="0"/>
              <a:t> project compatible to the mentioned browsers.</a:t>
            </a:r>
          </a:p>
          <a:p>
            <a:endParaRPr lang="en-US" dirty="0"/>
          </a:p>
          <a:p>
            <a:pPr marL="285750" indent="-285750">
              <a:lnSpc>
                <a:spcPct val="150000"/>
              </a:lnSpc>
              <a:buFont typeface="Arial" panose="020B0604020202020204" pitchFamily="34" charset="0"/>
              <a:buChar char="•"/>
            </a:pPr>
            <a:r>
              <a:rPr lang="en-US" dirty="0"/>
              <a:t>Now, after making the changes for some modules like Order Processing, Finance, and other main modules it is compatible.</a:t>
            </a:r>
          </a:p>
          <a:p>
            <a:endParaRPr lang="en-US" dirty="0"/>
          </a:p>
          <a:p>
            <a:pPr marL="285750" indent="-285750">
              <a:lnSpc>
                <a:spcPct val="150000"/>
              </a:lnSpc>
              <a:buFont typeface="Arial" panose="020B0604020202020204" pitchFamily="34" charset="0"/>
              <a:buChar char="•"/>
            </a:pPr>
            <a:r>
              <a:rPr lang="en-US" dirty="0"/>
              <a:t>Here changes means -&gt; some JSP changes, CSS changes, and bootstrap, JavaScript changes are done.</a:t>
            </a:r>
            <a:endParaRPr lang="en-IN" dirty="0"/>
          </a:p>
        </p:txBody>
      </p:sp>
    </p:spTree>
    <p:extLst>
      <p:ext uri="{BB962C8B-B14F-4D97-AF65-F5344CB8AC3E}">
        <p14:creationId xmlns:p14="http://schemas.microsoft.com/office/powerpoint/2010/main" val="286376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EC55B-0224-43EE-A886-5DEE29267A5D}"/>
              </a:ext>
            </a:extLst>
          </p:cNvPr>
          <p:cNvSpPr txBox="1"/>
          <p:nvPr/>
        </p:nvSpPr>
        <p:spPr>
          <a:xfrm>
            <a:off x="4015408" y="139147"/>
            <a:ext cx="3200400" cy="523220"/>
          </a:xfrm>
          <a:prstGeom prst="rect">
            <a:avLst/>
          </a:prstGeom>
          <a:noFill/>
        </p:spPr>
        <p:txBody>
          <a:bodyPr wrap="square" rtlCol="0">
            <a:spAutoFit/>
          </a:bodyPr>
          <a:lstStyle/>
          <a:p>
            <a:r>
              <a:rPr lang="en-US" sz="2800" b="1" dirty="0"/>
              <a:t>8. Logo Changes</a:t>
            </a:r>
            <a:endParaRPr lang="en-IN" b="1" dirty="0"/>
          </a:p>
        </p:txBody>
      </p:sp>
      <p:sp>
        <p:nvSpPr>
          <p:cNvPr id="3" name="TextBox 2">
            <a:extLst>
              <a:ext uri="{FF2B5EF4-FFF2-40B4-BE49-F238E27FC236}">
                <a16:creationId xmlns:a16="http://schemas.microsoft.com/office/drawing/2014/main" id="{372280D1-C059-4634-8A8C-5048558513B5}"/>
              </a:ext>
            </a:extLst>
          </p:cNvPr>
          <p:cNvSpPr txBox="1"/>
          <p:nvPr/>
        </p:nvSpPr>
        <p:spPr>
          <a:xfrm>
            <a:off x="327991" y="1093304"/>
            <a:ext cx="11261035"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So, here the logo changes means. The IVECO region have designed a new logo and they want to replace it with the IVECO logo.</a:t>
            </a:r>
            <a:endParaRPr lang="en-IN" dirty="0"/>
          </a:p>
          <a:p>
            <a:endParaRPr lang="en-US" dirty="0"/>
          </a:p>
          <a:p>
            <a:pPr marL="285750" indent="-285750">
              <a:buFont typeface="Arial" panose="020B0604020202020204" pitchFamily="34" charset="0"/>
              <a:buChar char="•"/>
            </a:pPr>
            <a:r>
              <a:rPr lang="en-US" dirty="0"/>
              <a:t>The logo has been changed for some regions only.</a:t>
            </a:r>
          </a:p>
          <a:p>
            <a:endParaRPr lang="en-US" dirty="0"/>
          </a:p>
          <a:p>
            <a:pPr marL="285750" indent="-285750">
              <a:buFont typeface="Arial" panose="020B0604020202020204" pitchFamily="34" charset="0"/>
              <a:buChar char="•"/>
            </a:pPr>
            <a:r>
              <a:rPr lang="en-US" dirty="0"/>
              <a:t>For home and log-in pages and for invoices also the logo changes has been done.</a:t>
            </a:r>
          </a:p>
          <a:p>
            <a:endParaRPr lang="en-US" dirty="0"/>
          </a:p>
          <a:p>
            <a:pPr marL="285750" indent="-285750">
              <a:buFont typeface="Arial" panose="020B0604020202020204" pitchFamily="34" charset="0"/>
              <a:buChar char="•"/>
            </a:pPr>
            <a:r>
              <a:rPr lang="en-US" dirty="0"/>
              <a:t>Wherever we are using CNHI portal, the IVECO Logo is replaced with New Logo.</a:t>
            </a:r>
          </a:p>
          <a:p>
            <a:endParaRPr lang="en-US" dirty="0"/>
          </a:p>
          <a:p>
            <a:pPr marL="285750" indent="-285750">
              <a:buFont typeface="Arial" panose="020B0604020202020204" pitchFamily="34" charset="0"/>
              <a:buChar char="•"/>
            </a:pPr>
            <a:r>
              <a:rPr lang="en-US" dirty="0"/>
              <a:t>And for ANZBR region for all the modules the logo is replaced.</a:t>
            </a:r>
          </a:p>
        </p:txBody>
      </p:sp>
    </p:spTree>
    <p:extLst>
      <p:ext uri="{BB962C8B-B14F-4D97-AF65-F5344CB8AC3E}">
        <p14:creationId xmlns:p14="http://schemas.microsoft.com/office/powerpoint/2010/main" val="2821937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31F7F-15FB-40C6-A78F-74538C5D73D7}"/>
              </a:ext>
            </a:extLst>
          </p:cNvPr>
          <p:cNvSpPr txBox="1"/>
          <p:nvPr/>
        </p:nvSpPr>
        <p:spPr>
          <a:xfrm>
            <a:off x="3419062" y="119270"/>
            <a:ext cx="4979504" cy="523220"/>
          </a:xfrm>
          <a:prstGeom prst="rect">
            <a:avLst/>
          </a:prstGeom>
          <a:noFill/>
        </p:spPr>
        <p:txBody>
          <a:bodyPr wrap="square" rtlCol="0">
            <a:spAutoFit/>
          </a:bodyPr>
          <a:lstStyle/>
          <a:p>
            <a:r>
              <a:rPr lang="en-US" sz="2800" b="1" dirty="0"/>
              <a:t>9. Invoice Text Modification</a:t>
            </a:r>
            <a:r>
              <a:rPr lang="en-US" dirty="0"/>
              <a:t> </a:t>
            </a:r>
            <a:endParaRPr lang="en-IN" dirty="0"/>
          </a:p>
        </p:txBody>
      </p:sp>
      <p:sp>
        <p:nvSpPr>
          <p:cNvPr id="3" name="TextBox 2">
            <a:extLst>
              <a:ext uri="{FF2B5EF4-FFF2-40B4-BE49-F238E27FC236}">
                <a16:creationId xmlns:a16="http://schemas.microsoft.com/office/drawing/2014/main" id="{4E59E0E6-E1E2-44EB-8AE7-4868954660AD}"/>
              </a:ext>
            </a:extLst>
          </p:cNvPr>
          <p:cNvSpPr txBox="1"/>
          <p:nvPr/>
        </p:nvSpPr>
        <p:spPr>
          <a:xfrm>
            <a:off x="549965" y="974035"/>
            <a:ext cx="11092070" cy="5441170"/>
          </a:xfrm>
          <a:prstGeom prst="rect">
            <a:avLst/>
          </a:prstGeom>
          <a:noFill/>
        </p:spPr>
        <p:txBody>
          <a:bodyPr wrap="square" rtlCol="0">
            <a:spAutoFit/>
          </a:bodyPr>
          <a:lstStyle/>
          <a:p>
            <a:pPr marL="285750" indent="-285750">
              <a:buFont typeface="Arial" panose="020B0604020202020204" pitchFamily="34" charset="0"/>
              <a:buChar char="•"/>
            </a:pPr>
            <a:r>
              <a:rPr lang="en-US" dirty="0"/>
              <a:t>When a product is ordered and delivered if we download the invoice, there is limitation for text. </a:t>
            </a:r>
          </a:p>
          <a:p>
            <a:endParaRPr lang="en-US" dirty="0"/>
          </a:p>
          <a:p>
            <a:pPr marL="285750" indent="-285750">
              <a:buFont typeface="Arial" panose="020B0604020202020204" pitchFamily="34" charset="0"/>
              <a:buChar char="•"/>
            </a:pPr>
            <a:r>
              <a:rPr lang="en-US" dirty="0"/>
              <a:t>Like there is a 500 characters limitation for printing, before making the changes.</a:t>
            </a:r>
          </a:p>
          <a:p>
            <a:endParaRPr lang="en-US" dirty="0"/>
          </a:p>
          <a:p>
            <a:pPr marL="285750" indent="-285750">
              <a:lnSpc>
                <a:spcPct val="150000"/>
              </a:lnSpc>
              <a:buFont typeface="Arial" panose="020B0604020202020204" pitchFamily="34" charset="0"/>
              <a:buChar char="•"/>
            </a:pPr>
            <a:r>
              <a:rPr lang="en-US" dirty="0"/>
              <a:t>Later they asked we want to print more lines. Then the limit of characters is changed to 4000 characters text.</a:t>
            </a:r>
          </a:p>
          <a:p>
            <a:r>
              <a:rPr lang="en-US" dirty="0"/>
              <a:t>      </a:t>
            </a:r>
          </a:p>
          <a:p>
            <a:pPr marL="285750" indent="-285750">
              <a:lnSpc>
                <a:spcPct val="150000"/>
              </a:lnSpc>
              <a:buFont typeface="Arial" panose="020B0604020202020204" pitchFamily="34" charset="0"/>
              <a:buChar char="•"/>
            </a:pPr>
            <a:r>
              <a:rPr lang="en-US" dirty="0"/>
              <a:t>So added one more field in the databases for displaying that 4000 characters and extra space for invoicing text. </a:t>
            </a:r>
          </a:p>
          <a:p>
            <a:endParaRPr lang="en-US" dirty="0"/>
          </a:p>
          <a:p>
            <a:pPr marL="285750" indent="-285750">
              <a:lnSpc>
                <a:spcPct val="150000"/>
              </a:lnSpc>
              <a:buFont typeface="Arial" panose="020B0604020202020204" pitchFamily="34" charset="0"/>
              <a:buChar char="•"/>
            </a:pPr>
            <a:r>
              <a:rPr lang="en-US" dirty="0"/>
              <a:t>This is the modification happened for the comment field in invoice and has been increased to 4000 characters long. </a:t>
            </a:r>
          </a:p>
          <a:p>
            <a:pPr marL="285750" indent="-285750">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It’s not for all orders we will get 4000 characters space. It depends on the database value present in the order (or) specific order.</a:t>
            </a:r>
          </a:p>
        </p:txBody>
      </p:sp>
    </p:spTree>
    <p:extLst>
      <p:ext uri="{BB962C8B-B14F-4D97-AF65-F5344CB8AC3E}">
        <p14:creationId xmlns:p14="http://schemas.microsoft.com/office/powerpoint/2010/main" val="316431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1FC35-FF23-4573-A756-030A19C5D3AC}"/>
              </a:ext>
            </a:extLst>
          </p:cNvPr>
          <p:cNvSpPr txBox="1"/>
          <p:nvPr/>
        </p:nvSpPr>
        <p:spPr>
          <a:xfrm>
            <a:off x="447260" y="397565"/>
            <a:ext cx="4303643" cy="523220"/>
          </a:xfrm>
          <a:prstGeom prst="rect">
            <a:avLst/>
          </a:prstGeom>
          <a:noFill/>
        </p:spPr>
        <p:txBody>
          <a:bodyPr wrap="square" rtlCol="0">
            <a:spAutoFit/>
          </a:bodyPr>
          <a:lstStyle/>
          <a:p>
            <a:r>
              <a:rPr lang="en-US" sz="2800" b="1" u="sng" dirty="0"/>
              <a:t>Projects In </a:t>
            </a:r>
            <a:r>
              <a:rPr lang="en-US" sz="2800" b="1" u="sng" dirty="0" err="1"/>
              <a:t>WaterFall</a:t>
            </a:r>
            <a:r>
              <a:rPr lang="en-US" sz="2800" b="1" u="sng" dirty="0"/>
              <a:t>:</a:t>
            </a:r>
            <a:endParaRPr lang="en-IN" sz="2800" b="1" u="sng" dirty="0"/>
          </a:p>
        </p:txBody>
      </p:sp>
      <p:sp>
        <p:nvSpPr>
          <p:cNvPr id="3" name="TextBox 2">
            <a:extLst>
              <a:ext uri="{FF2B5EF4-FFF2-40B4-BE49-F238E27FC236}">
                <a16:creationId xmlns:a16="http://schemas.microsoft.com/office/drawing/2014/main" id="{76A76D1C-2E6A-48C5-92D0-918393A51A4F}"/>
              </a:ext>
            </a:extLst>
          </p:cNvPr>
          <p:cNvSpPr txBox="1"/>
          <p:nvPr/>
        </p:nvSpPr>
        <p:spPr>
          <a:xfrm>
            <a:off x="536713" y="933477"/>
            <a:ext cx="7653130" cy="4991046"/>
          </a:xfrm>
          <a:prstGeom prst="rect">
            <a:avLst/>
          </a:prstGeom>
          <a:noFill/>
        </p:spPr>
        <p:txBody>
          <a:bodyPr wrap="square" rtlCol="0">
            <a:spAutoFit/>
          </a:bodyPr>
          <a:lstStyle/>
          <a:p>
            <a:pPr>
              <a:lnSpc>
                <a:spcPct val="200000"/>
              </a:lnSpc>
            </a:pPr>
            <a:r>
              <a:rPr lang="en-US" dirty="0"/>
              <a:t>1.</a:t>
            </a:r>
            <a:r>
              <a:rPr lang="de-DE" dirty="0"/>
              <a:t> CRLETA</a:t>
            </a:r>
          </a:p>
          <a:p>
            <a:pPr>
              <a:lnSpc>
                <a:spcPct val="200000"/>
              </a:lnSpc>
            </a:pPr>
            <a:r>
              <a:rPr lang="de-DE" dirty="0"/>
              <a:t>2. CREXDM</a:t>
            </a:r>
          </a:p>
          <a:p>
            <a:pPr>
              <a:lnSpc>
                <a:spcPct val="200000"/>
              </a:lnSpc>
            </a:pPr>
            <a:r>
              <a:rPr lang="de-DE" dirty="0"/>
              <a:t>3. BREXIT</a:t>
            </a:r>
          </a:p>
          <a:p>
            <a:pPr>
              <a:lnSpc>
                <a:spcPct val="200000"/>
              </a:lnSpc>
            </a:pPr>
            <a:r>
              <a:rPr lang="de-DE" dirty="0"/>
              <a:t>4. SIERRA</a:t>
            </a:r>
          </a:p>
          <a:p>
            <a:pPr>
              <a:lnSpc>
                <a:spcPct val="200000"/>
              </a:lnSpc>
            </a:pPr>
            <a:r>
              <a:rPr lang="de-DE" dirty="0"/>
              <a:t>5. NAFTA SSO</a:t>
            </a:r>
          </a:p>
          <a:p>
            <a:pPr>
              <a:lnSpc>
                <a:spcPct val="200000"/>
              </a:lnSpc>
            </a:pPr>
            <a:r>
              <a:rPr lang="de-DE" dirty="0"/>
              <a:t>6. T2W</a:t>
            </a:r>
          </a:p>
          <a:p>
            <a:pPr>
              <a:lnSpc>
                <a:spcPct val="200000"/>
              </a:lnSpc>
            </a:pPr>
            <a:r>
              <a:rPr lang="de-DE" dirty="0"/>
              <a:t>7. IE</a:t>
            </a:r>
          </a:p>
          <a:p>
            <a:pPr>
              <a:lnSpc>
                <a:spcPct val="200000"/>
              </a:lnSpc>
            </a:pPr>
            <a:r>
              <a:rPr lang="de-DE" dirty="0"/>
              <a:t>8. Logo Changes</a:t>
            </a:r>
          </a:p>
          <a:p>
            <a:pPr>
              <a:lnSpc>
                <a:spcPct val="200000"/>
              </a:lnSpc>
            </a:pPr>
            <a:r>
              <a:rPr lang="de-DE" dirty="0"/>
              <a:t>9. Invoice Text Modification</a:t>
            </a:r>
            <a:endParaRPr lang="en-IN" dirty="0"/>
          </a:p>
        </p:txBody>
      </p:sp>
    </p:spTree>
    <p:extLst>
      <p:ext uri="{BB962C8B-B14F-4D97-AF65-F5344CB8AC3E}">
        <p14:creationId xmlns:p14="http://schemas.microsoft.com/office/powerpoint/2010/main" val="72110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DB53-78BD-4ED6-BD03-153776275684}"/>
              </a:ext>
            </a:extLst>
          </p:cNvPr>
          <p:cNvSpPr>
            <a:spLocks noGrp="1"/>
          </p:cNvSpPr>
          <p:nvPr>
            <p:ph type="title"/>
          </p:nvPr>
        </p:nvSpPr>
        <p:spPr>
          <a:xfrm>
            <a:off x="4159486" y="3023288"/>
            <a:ext cx="3165652" cy="970450"/>
          </a:xfrm>
        </p:spPr>
        <p:txBody>
          <a:bodyPr/>
          <a:lstStyle/>
          <a:p>
            <a:r>
              <a:rPr lang="en-US" dirty="0"/>
              <a:t>Thank you..</a:t>
            </a:r>
            <a:endParaRPr lang="en-IN" dirty="0"/>
          </a:p>
        </p:txBody>
      </p:sp>
    </p:spTree>
    <p:extLst>
      <p:ext uri="{BB962C8B-B14F-4D97-AF65-F5344CB8AC3E}">
        <p14:creationId xmlns:p14="http://schemas.microsoft.com/office/powerpoint/2010/main" val="217166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CEC0BD-EB3E-4CFD-ACBD-35D66DBE0C32}"/>
              </a:ext>
            </a:extLst>
          </p:cNvPr>
          <p:cNvSpPr txBox="1"/>
          <p:nvPr/>
        </p:nvSpPr>
        <p:spPr>
          <a:xfrm>
            <a:off x="4681331" y="288235"/>
            <a:ext cx="2156791" cy="523220"/>
          </a:xfrm>
          <a:prstGeom prst="rect">
            <a:avLst/>
          </a:prstGeom>
          <a:noFill/>
        </p:spPr>
        <p:txBody>
          <a:bodyPr wrap="square" rtlCol="0">
            <a:spAutoFit/>
          </a:bodyPr>
          <a:lstStyle/>
          <a:p>
            <a:r>
              <a:rPr lang="en-US" sz="2800" b="1" u="sng" dirty="0"/>
              <a:t>1. CRLETA</a:t>
            </a:r>
            <a:endParaRPr lang="en-IN" sz="2800" b="1" u="sng" dirty="0"/>
          </a:p>
        </p:txBody>
      </p:sp>
      <p:sp>
        <p:nvSpPr>
          <p:cNvPr id="3" name="TextBox 2">
            <a:extLst>
              <a:ext uri="{FF2B5EF4-FFF2-40B4-BE49-F238E27FC236}">
                <a16:creationId xmlns:a16="http://schemas.microsoft.com/office/drawing/2014/main" id="{A1DA4350-782E-4FF8-A43F-CD21F8465726}"/>
              </a:ext>
            </a:extLst>
          </p:cNvPr>
          <p:cNvSpPr txBox="1"/>
          <p:nvPr/>
        </p:nvSpPr>
        <p:spPr>
          <a:xfrm>
            <a:off x="2706049" y="1037223"/>
            <a:ext cx="9485951" cy="738664"/>
          </a:xfrm>
          <a:prstGeom prst="rect">
            <a:avLst/>
          </a:prstGeom>
          <a:noFill/>
        </p:spPr>
        <p:txBody>
          <a:bodyPr wrap="square" rtlCol="0">
            <a:spAutoFit/>
          </a:bodyPr>
          <a:lstStyle/>
          <a:p>
            <a:r>
              <a:rPr lang="en-US" sz="2400" dirty="0"/>
              <a:t>ETA means Expected Time of Arrival. </a:t>
            </a:r>
          </a:p>
          <a:p>
            <a:endParaRPr lang="en-IN" dirty="0"/>
          </a:p>
        </p:txBody>
      </p:sp>
      <p:sp>
        <p:nvSpPr>
          <p:cNvPr id="6" name="TextBox 5">
            <a:extLst>
              <a:ext uri="{FF2B5EF4-FFF2-40B4-BE49-F238E27FC236}">
                <a16:creationId xmlns:a16="http://schemas.microsoft.com/office/drawing/2014/main" id="{BA9A2326-B228-48A6-90B0-92DB2116E8A7}"/>
              </a:ext>
            </a:extLst>
          </p:cNvPr>
          <p:cNvSpPr txBox="1"/>
          <p:nvPr/>
        </p:nvSpPr>
        <p:spPr>
          <a:xfrm>
            <a:off x="159026" y="1775887"/>
            <a:ext cx="11618844" cy="3662541"/>
          </a:xfrm>
          <a:prstGeom prst="rect">
            <a:avLst/>
          </a:prstGeom>
          <a:noFill/>
        </p:spPr>
        <p:txBody>
          <a:bodyPr wrap="square" rtlCol="0">
            <a:spAutoFit/>
          </a:bodyPr>
          <a:lstStyle/>
          <a:p>
            <a:r>
              <a:rPr lang="en-US" sz="2800" b="1" dirty="0"/>
              <a:t>Introduction</a:t>
            </a:r>
            <a:r>
              <a:rPr lang="en-US" sz="2400" dirty="0"/>
              <a:t>:     Changes related to CRLETA deals with Order Processing.</a:t>
            </a:r>
          </a:p>
          <a:p>
            <a:endParaRPr lang="en-US" sz="2400" dirty="0"/>
          </a:p>
          <a:p>
            <a:pPr>
              <a:lnSpc>
                <a:spcPct val="200000"/>
              </a:lnSpc>
            </a:pPr>
            <a:r>
              <a:rPr lang="en-US" sz="2000" dirty="0"/>
              <a:t>				This project is related to delivery date for the order that has been placed.</a:t>
            </a:r>
          </a:p>
          <a:p>
            <a:pPr>
              <a:lnSpc>
                <a:spcPct val="200000"/>
              </a:lnSpc>
            </a:pPr>
            <a:r>
              <a:rPr lang="en-US" sz="2000" dirty="0"/>
              <a:t> Before this logistics project, we are displaying either the shipping date (or) delivery date.</a:t>
            </a:r>
          </a:p>
          <a:p>
            <a:pPr>
              <a:lnSpc>
                <a:spcPct val="200000"/>
              </a:lnSpc>
            </a:pPr>
            <a:r>
              <a:rPr lang="en-US" sz="2000" dirty="0"/>
              <a:t>So, with the logistics project  we are displaying both the shipping and delivery date for the markets given by business. Delivery date is displayed as a RANGE instead of single value.</a:t>
            </a:r>
          </a:p>
          <a:p>
            <a:endParaRPr lang="en-US" sz="2000" dirty="0"/>
          </a:p>
        </p:txBody>
      </p:sp>
    </p:spTree>
    <p:extLst>
      <p:ext uri="{BB962C8B-B14F-4D97-AF65-F5344CB8AC3E}">
        <p14:creationId xmlns:p14="http://schemas.microsoft.com/office/powerpoint/2010/main" val="1623183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384138-7CBF-4E70-98E4-018EE09F9714}"/>
              </a:ext>
            </a:extLst>
          </p:cNvPr>
          <p:cNvSpPr txBox="1"/>
          <p:nvPr/>
        </p:nvSpPr>
        <p:spPr>
          <a:xfrm>
            <a:off x="646043" y="516835"/>
            <a:ext cx="3945835" cy="461665"/>
          </a:xfrm>
          <a:prstGeom prst="rect">
            <a:avLst/>
          </a:prstGeom>
          <a:noFill/>
        </p:spPr>
        <p:txBody>
          <a:bodyPr wrap="square" rtlCol="0">
            <a:spAutoFit/>
          </a:bodyPr>
          <a:lstStyle/>
          <a:p>
            <a:r>
              <a:rPr lang="en-US" sz="2400" b="1" dirty="0"/>
              <a:t>Overview:</a:t>
            </a:r>
          </a:p>
        </p:txBody>
      </p:sp>
      <p:sp>
        <p:nvSpPr>
          <p:cNvPr id="3" name="TextBox 2">
            <a:extLst>
              <a:ext uri="{FF2B5EF4-FFF2-40B4-BE49-F238E27FC236}">
                <a16:creationId xmlns:a16="http://schemas.microsoft.com/office/drawing/2014/main" id="{EE8E5C36-BA2C-48C1-A21F-25514D4C09A1}"/>
              </a:ext>
            </a:extLst>
          </p:cNvPr>
          <p:cNvSpPr txBox="1"/>
          <p:nvPr/>
        </p:nvSpPr>
        <p:spPr>
          <a:xfrm>
            <a:off x="1421295" y="1133060"/>
            <a:ext cx="881600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Until the deployment of this project in production, what is happening is..</a:t>
            </a:r>
          </a:p>
          <a:p>
            <a:endParaRPr lang="en-US" dirty="0"/>
          </a:p>
          <a:p>
            <a:pPr marL="285750" indent="-285750">
              <a:buFont typeface="Arial" panose="020B0604020202020204" pitchFamily="34" charset="0"/>
              <a:buChar char="•"/>
            </a:pPr>
            <a:r>
              <a:rPr lang="en-US" dirty="0"/>
              <a:t>We have only delivery date and shipping date where delivery date is calculated based on lead time.</a:t>
            </a:r>
          </a:p>
          <a:p>
            <a:endParaRPr lang="en-US" dirty="0"/>
          </a:p>
        </p:txBody>
      </p:sp>
      <p:sp>
        <p:nvSpPr>
          <p:cNvPr id="4" name="TextBox 3">
            <a:extLst>
              <a:ext uri="{FF2B5EF4-FFF2-40B4-BE49-F238E27FC236}">
                <a16:creationId xmlns:a16="http://schemas.microsoft.com/office/drawing/2014/main" id="{261F43BD-1D02-4AA1-A288-19680FC62682}"/>
              </a:ext>
            </a:extLst>
          </p:cNvPr>
          <p:cNvSpPr txBox="1"/>
          <p:nvPr/>
        </p:nvSpPr>
        <p:spPr>
          <a:xfrm>
            <a:off x="1360004" y="2908425"/>
            <a:ext cx="9471991" cy="1667059"/>
          </a:xfrm>
          <a:prstGeom prst="rect">
            <a:avLst/>
          </a:prstGeom>
          <a:noFill/>
        </p:spPr>
        <p:txBody>
          <a:bodyPr wrap="square" rtlCol="0">
            <a:spAutoFit/>
          </a:bodyPr>
          <a:lstStyle/>
          <a:p>
            <a:r>
              <a:rPr lang="en-US" b="1" u="sng" dirty="0"/>
              <a:t>Example:</a:t>
            </a:r>
            <a:r>
              <a:rPr lang="en-US" dirty="0"/>
              <a:t> We are placing an order today (14</a:t>
            </a:r>
            <a:r>
              <a:rPr lang="en-US" baseline="30000" dirty="0"/>
              <a:t>th</a:t>
            </a:r>
            <a:r>
              <a:rPr lang="en-US" dirty="0"/>
              <a:t> </a:t>
            </a:r>
            <a:r>
              <a:rPr lang="en-US" dirty="0" err="1"/>
              <a:t>jan</a:t>
            </a:r>
            <a:r>
              <a:rPr lang="en-US" dirty="0"/>
              <a:t>), then</a:t>
            </a:r>
          </a:p>
          <a:p>
            <a:endParaRPr lang="en-US" dirty="0"/>
          </a:p>
          <a:p>
            <a:pPr>
              <a:lnSpc>
                <a:spcPct val="200000"/>
              </a:lnSpc>
            </a:pPr>
            <a:r>
              <a:rPr lang="en-US" dirty="0"/>
              <a:t>Expected delivery date = The date of today’s + Lead Time (Number of days or hours required for order to be shipped and reached directly to the customer).</a:t>
            </a:r>
            <a:endParaRPr lang="en-IN" dirty="0"/>
          </a:p>
        </p:txBody>
      </p:sp>
    </p:spTree>
    <p:extLst>
      <p:ext uri="{BB962C8B-B14F-4D97-AF65-F5344CB8AC3E}">
        <p14:creationId xmlns:p14="http://schemas.microsoft.com/office/powerpoint/2010/main" val="91462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323897-94B6-413B-A601-5A78A32468CB}"/>
              </a:ext>
            </a:extLst>
          </p:cNvPr>
          <p:cNvSpPr txBox="1"/>
          <p:nvPr/>
        </p:nvSpPr>
        <p:spPr>
          <a:xfrm>
            <a:off x="871330" y="755375"/>
            <a:ext cx="11320670" cy="1785104"/>
          </a:xfrm>
          <a:prstGeom prst="rect">
            <a:avLst/>
          </a:prstGeom>
          <a:noFill/>
        </p:spPr>
        <p:txBody>
          <a:bodyPr wrap="square" rtlCol="0">
            <a:spAutoFit/>
          </a:bodyPr>
          <a:lstStyle/>
          <a:p>
            <a:r>
              <a:rPr lang="en-US" dirty="0"/>
              <a:t>Now, we have introduced one more field, one more date </a:t>
            </a:r>
            <a:r>
              <a:rPr lang="en-US" dirty="0" err="1"/>
              <a:t>i.e</a:t>
            </a:r>
            <a:r>
              <a:rPr lang="en-US" dirty="0"/>
              <a:t>,  “Lead Time max”.</a:t>
            </a:r>
          </a:p>
          <a:p>
            <a:endParaRPr lang="en-US" dirty="0"/>
          </a:p>
          <a:p>
            <a:endParaRPr lang="en-US" dirty="0"/>
          </a:p>
          <a:p>
            <a:r>
              <a:rPr lang="en-US" sz="2800" b="1" dirty="0"/>
              <a:t>Expected shipping date = </a:t>
            </a:r>
            <a:r>
              <a:rPr lang="en-US" sz="2400" b="1" dirty="0"/>
              <a:t>(the date of order placed + Lead Time ) to</a:t>
            </a:r>
            <a:r>
              <a:rPr lang="en-US" sz="1800" b="1" dirty="0"/>
              <a:t> </a:t>
            </a:r>
            <a:r>
              <a:rPr lang="en-US" sz="2400" b="1" dirty="0"/>
              <a:t>(</a:t>
            </a:r>
            <a:r>
              <a:rPr lang="en-US" sz="2800" b="1" dirty="0"/>
              <a:t>the date of order placed + Lead Time Max)</a:t>
            </a:r>
            <a:endParaRPr lang="en-IN" b="1" dirty="0"/>
          </a:p>
        </p:txBody>
      </p:sp>
      <p:sp>
        <p:nvSpPr>
          <p:cNvPr id="3" name="TextBox 2">
            <a:extLst>
              <a:ext uri="{FF2B5EF4-FFF2-40B4-BE49-F238E27FC236}">
                <a16:creationId xmlns:a16="http://schemas.microsoft.com/office/drawing/2014/main" id="{F6E5F2C6-8022-4B50-9386-195A21CCE7E5}"/>
              </a:ext>
            </a:extLst>
          </p:cNvPr>
          <p:cNvSpPr txBox="1"/>
          <p:nvPr/>
        </p:nvSpPr>
        <p:spPr>
          <a:xfrm>
            <a:off x="974035" y="2713382"/>
            <a:ext cx="10455965" cy="2498056"/>
          </a:xfrm>
          <a:prstGeom prst="rect">
            <a:avLst/>
          </a:prstGeom>
          <a:noFill/>
        </p:spPr>
        <p:txBody>
          <a:bodyPr wrap="square" rtlCol="0">
            <a:spAutoFit/>
          </a:bodyPr>
          <a:lstStyle/>
          <a:p>
            <a:pPr marL="285750" indent="-285750">
              <a:lnSpc>
                <a:spcPct val="250000"/>
              </a:lnSpc>
              <a:buFont typeface="Wingdings" panose="05000000000000000000" pitchFamily="2" charset="2"/>
              <a:buChar char="§"/>
            </a:pPr>
            <a:r>
              <a:rPr lang="en-US" dirty="0"/>
              <a:t>To provide a range of dates for the delivery date.</a:t>
            </a:r>
          </a:p>
          <a:p>
            <a:pPr marL="285750" indent="-285750">
              <a:lnSpc>
                <a:spcPct val="250000"/>
              </a:lnSpc>
              <a:buFont typeface="Wingdings" panose="05000000000000000000" pitchFamily="2" charset="2"/>
              <a:buChar char="§"/>
            </a:pPr>
            <a:r>
              <a:rPr lang="en-US" dirty="0"/>
              <a:t>The delivery can be delivered between 14</a:t>
            </a:r>
            <a:r>
              <a:rPr lang="en-US" baseline="30000" dirty="0"/>
              <a:t>th</a:t>
            </a:r>
            <a:r>
              <a:rPr lang="en-US" dirty="0"/>
              <a:t> of January – 16</a:t>
            </a:r>
            <a:r>
              <a:rPr lang="en-US" baseline="30000" dirty="0"/>
              <a:t>th</a:t>
            </a:r>
            <a:r>
              <a:rPr lang="en-US" dirty="0"/>
              <a:t> of January</a:t>
            </a:r>
          </a:p>
          <a:p>
            <a:pPr marL="285750" indent="-285750">
              <a:lnSpc>
                <a:spcPct val="200000"/>
              </a:lnSpc>
              <a:buFont typeface="Wingdings" panose="05000000000000000000" pitchFamily="2" charset="2"/>
              <a:buChar char="§"/>
            </a:pPr>
            <a:r>
              <a:rPr lang="en-US" dirty="0"/>
              <a:t>So, this project Logistics-ETA, we have introduced a new value, new range of date for the delivery time (delivery date).</a:t>
            </a:r>
            <a:endParaRPr lang="en-IN" dirty="0"/>
          </a:p>
        </p:txBody>
      </p:sp>
    </p:spTree>
    <p:extLst>
      <p:ext uri="{BB962C8B-B14F-4D97-AF65-F5344CB8AC3E}">
        <p14:creationId xmlns:p14="http://schemas.microsoft.com/office/powerpoint/2010/main" val="44328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B3A6D6-2A9C-4AD3-8629-D7E312D2BB5C}"/>
              </a:ext>
            </a:extLst>
          </p:cNvPr>
          <p:cNvSpPr txBox="1"/>
          <p:nvPr/>
        </p:nvSpPr>
        <p:spPr>
          <a:xfrm>
            <a:off x="4820477" y="178905"/>
            <a:ext cx="2902226" cy="800219"/>
          </a:xfrm>
          <a:prstGeom prst="rect">
            <a:avLst/>
          </a:prstGeom>
          <a:noFill/>
        </p:spPr>
        <p:txBody>
          <a:bodyPr wrap="square" rtlCol="0">
            <a:spAutoFit/>
          </a:bodyPr>
          <a:lstStyle/>
          <a:p>
            <a:r>
              <a:rPr lang="de-DE" sz="2800" b="1" u="sng" dirty="0"/>
              <a:t>2. CREXDM</a:t>
            </a:r>
          </a:p>
          <a:p>
            <a:endParaRPr lang="en-IN" dirty="0"/>
          </a:p>
        </p:txBody>
      </p:sp>
      <p:sp>
        <p:nvSpPr>
          <p:cNvPr id="3" name="TextBox 2">
            <a:extLst>
              <a:ext uri="{FF2B5EF4-FFF2-40B4-BE49-F238E27FC236}">
                <a16:creationId xmlns:a16="http://schemas.microsoft.com/office/drawing/2014/main" id="{6E6BF684-A398-410B-BAC3-84B6952A0E04}"/>
              </a:ext>
            </a:extLst>
          </p:cNvPr>
          <p:cNvSpPr txBox="1"/>
          <p:nvPr/>
        </p:nvSpPr>
        <p:spPr>
          <a:xfrm>
            <a:off x="377688" y="706109"/>
            <a:ext cx="9978886" cy="461665"/>
          </a:xfrm>
          <a:prstGeom prst="rect">
            <a:avLst/>
          </a:prstGeom>
          <a:noFill/>
        </p:spPr>
        <p:txBody>
          <a:bodyPr wrap="square" rtlCol="0">
            <a:spAutoFit/>
          </a:bodyPr>
          <a:lstStyle/>
          <a:p>
            <a:r>
              <a:rPr lang="en-US" sz="2400" dirty="0"/>
              <a:t>Introduction: </a:t>
            </a:r>
            <a:r>
              <a:rPr lang="en-US" dirty="0"/>
              <a:t>Changes related to CREXDM deals with Order processing</a:t>
            </a:r>
            <a:endParaRPr lang="en-IN" sz="2400" dirty="0"/>
          </a:p>
        </p:txBody>
      </p:sp>
      <p:sp>
        <p:nvSpPr>
          <p:cNvPr id="4" name="TextBox 3">
            <a:extLst>
              <a:ext uri="{FF2B5EF4-FFF2-40B4-BE49-F238E27FC236}">
                <a16:creationId xmlns:a16="http://schemas.microsoft.com/office/drawing/2014/main" id="{EBCCD4FB-8CCF-4FBA-93A5-452CA3CB67D0}"/>
              </a:ext>
            </a:extLst>
          </p:cNvPr>
          <p:cNvSpPr txBox="1"/>
          <p:nvPr/>
        </p:nvSpPr>
        <p:spPr>
          <a:xfrm>
            <a:off x="1292087" y="1225685"/>
            <a:ext cx="885576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project CREXDM means Excess Demand.</a:t>
            </a:r>
          </a:p>
          <a:p>
            <a:endParaRPr lang="en-US" dirty="0"/>
          </a:p>
          <a:p>
            <a:pPr marL="285750" indent="-285750">
              <a:buFont typeface="Arial" panose="020B0604020202020204" pitchFamily="34" charset="0"/>
              <a:buChar char="•"/>
            </a:pPr>
            <a:r>
              <a:rPr lang="en-US" dirty="0"/>
              <a:t>Excess number of pieces we are placing an order for a part.</a:t>
            </a:r>
          </a:p>
          <a:p>
            <a:endParaRPr lang="en-US" dirty="0"/>
          </a:p>
          <a:p>
            <a:r>
              <a:rPr lang="en-US" b="1" dirty="0"/>
              <a:t>For example: </a:t>
            </a:r>
          </a:p>
          <a:p>
            <a:endParaRPr lang="en-US" b="1" dirty="0"/>
          </a:p>
          <a:p>
            <a:pPr marL="285750" indent="-285750">
              <a:lnSpc>
                <a:spcPct val="150000"/>
              </a:lnSpc>
              <a:buFont typeface="Arial" panose="020B0604020202020204" pitchFamily="34" charset="0"/>
              <a:buChar char="•"/>
            </a:pPr>
            <a:r>
              <a:rPr lang="en-US" dirty="0"/>
              <a:t>If we are placing an order of 10 – pieces and  maximum quantity that is allowed on this particular part, that is being placed is 6 – pieces.</a:t>
            </a:r>
          </a:p>
          <a:p>
            <a:endParaRPr lang="en-US" dirty="0"/>
          </a:p>
          <a:p>
            <a:pPr marL="285750" indent="-285750">
              <a:lnSpc>
                <a:spcPct val="150000"/>
              </a:lnSpc>
              <a:buFont typeface="Arial" panose="020B0604020202020204" pitchFamily="34" charset="0"/>
              <a:buChar char="•"/>
            </a:pPr>
            <a:r>
              <a:rPr lang="en-US" dirty="0"/>
              <a:t>So, until now what’s happening is all the 10 – pieces are going into back-order due to the Excess Demand Logic.</a:t>
            </a:r>
          </a:p>
          <a:p>
            <a:endParaRPr lang="en-IN" dirty="0"/>
          </a:p>
        </p:txBody>
      </p:sp>
      <p:sp>
        <p:nvSpPr>
          <p:cNvPr id="5" name="TextBox 4">
            <a:extLst>
              <a:ext uri="{FF2B5EF4-FFF2-40B4-BE49-F238E27FC236}">
                <a16:creationId xmlns:a16="http://schemas.microsoft.com/office/drawing/2014/main" id="{6B0682DC-2408-4B52-9C75-6189B601ADBE}"/>
              </a:ext>
            </a:extLst>
          </p:cNvPr>
          <p:cNvSpPr txBox="1"/>
          <p:nvPr/>
        </p:nvSpPr>
        <p:spPr>
          <a:xfrm>
            <a:off x="506896" y="4905914"/>
            <a:ext cx="1570382" cy="461665"/>
          </a:xfrm>
          <a:prstGeom prst="rect">
            <a:avLst/>
          </a:prstGeom>
          <a:noFill/>
        </p:spPr>
        <p:txBody>
          <a:bodyPr wrap="square" rtlCol="0">
            <a:spAutoFit/>
          </a:bodyPr>
          <a:lstStyle/>
          <a:p>
            <a:r>
              <a:rPr lang="en-US" sz="2400" b="1" dirty="0"/>
              <a:t>New CR: </a:t>
            </a:r>
          </a:p>
        </p:txBody>
      </p:sp>
      <p:sp>
        <p:nvSpPr>
          <p:cNvPr id="6" name="TextBox 5">
            <a:extLst>
              <a:ext uri="{FF2B5EF4-FFF2-40B4-BE49-F238E27FC236}">
                <a16:creationId xmlns:a16="http://schemas.microsoft.com/office/drawing/2014/main" id="{C034F2E4-FA28-440D-A670-0A57AA7F30B6}"/>
              </a:ext>
            </a:extLst>
          </p:cNvPr>
          <p:cNvSpPr txBox="1"/>
          <p:nvPr/>
        </p:nvSpPr>
        <p:spPr>
          <a:xfrm>
            <a:off x="1292087" y="5460157"/>
            <a:ext cx="9144000" cy="12861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Now with the new CR, we made the changes as if</a:t>
            </a:r>
          </a:p>
          <a:p>
            <a:pPr marL="285750" indent="-285750">
              <a:lnSpc>
                <a:spcPct val="150000"/>
              </a:lnSpc>
              <a:buFont typeface="Arial" panose="020B0604020202020204" pitchFamily="34" charset="0"/>
              <a:buChar char="•"/>
            </a:pPr>
            <a:r>
              <a:rPr lang="en-US" dirty="0"/>
              <a:t>For the 10 – pieces, if 6 – pieces is the maximum then all the 6 will go into assigned stare (or) allocated state</a:t>
            </a:r>
            <a:endParaRPr lang="en-IN" dirty="0"/>
          </a:p>
        </p:txBody>
      </p:sp>
    </p:spTree>
    <p:extLst>
      <p:ext uri="{BB962C8B-B14F-4D97-AF65-F5344CB8AC3E}">
        <p14:creationId xmlns:p14="http://schemas.microsoft.com/office/powerpoint/2010/main" val="401017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DF6F8E-712A-46CE-ACE6-AFDA82EE5835}"/>
              </a:ext>
            </a:extLst>
          </p:cNvPr>
          <p:cNvSpPr txBox="1"/>
          <p:nvPr/>
        </p:nvSpPr>
        <p:spPr>
          <a:xfrm>
            <a:off x="1520687" y="-37811"/>
            <a:ext cx="9362661" cy="6740307"/>
          </a:xfrm>
          <a:prstGeom prst="rect">
            <a:avLst/>
          </a:prstGeom>
          <a:noFill/>
        </p:spPr>
        <p:txBody>
          <a:bodyPr wrap="square" rtlCol="0" anchor="ctr">
            <a:spAutoFit/>
          </a:bodyPr>
          <a:lstStyle/>
          <a:p>
            <a:pPr marL="285750" indent="-285750">
              <a:buFont typeface="Arial" panose="020B0604020202020204" pitchFamily="34" charset="0"/>
              <a:buChar char="•"/>
            </a:pPr>
            <a:r>
              <a:rPr lang="en-US" dirty="0"/>
              <a:t>The other 4 – pieces will go into back-order state.</a:t>
            </a:r>
          </a:p>
          <a:p>
            <a:endParaRPr lang="en-US" dirty="0"/>
          </a:p>
          <a:p>
            <a:pPr marL="285750" indent="-285750">
              <a:buFont typeface="Arial" panose="020B0604020202020204" pitchFamily="34" charset="0"/>
              <a:buChar char="•"/>
            </a:pPr>
            <a:r>
              <a:rPr lang="en-IN" dirty="0"/>
              <a:t>This calculation would be different for normal order and urgent order.</a:t>
            </a:r>
          </a:p>
          <a:p>
            <a:endParaRPr lang="en-IN" dirty="0"/>
          </a:p>
          <a:p>
            <a:pPr marL="285750" indent="-285750">
              <a:lnSpc>
                <a:spcPct val="150000"/>
              </a:lnSpc>
              <a:buFont typeface="Arial" panose="020B0604020202020204" pitchFamily="34" charset="0"/>
              <a:buChar char="•"/>
            </a:pPr>
            <a:r>
              <a:rPr lang="en-IN" dirty="0"/>
              <a:t>For </a:t>
            </a:r>
            <a:r>
              <a:rPr lang="en-IN" b="1" u="sng" dirty="0"/>
              <a:t>normal order</a:t>
            </a:r>
            <a:r>
              <a:rPr lang="en-IN" dirty="0"/>
              <a:t>, we keep everything (10 – pieces) in back order first. Then we will process it based on maximum quantity and then we will allocate it during night batch allocation process.</a:t>
            </a:r>
          </a:p>
          <a:p>
            <a:endParaRPr lang="en-IN" dirty="0"/>
          </a:p>
          <a:p>
            <a:pPr marL="285750" indent="-285750">
              <a:lnSpc>
                <a:spcPct val="150000"/>
              </a:lnSpc>
              <a:buFont typeface="Arial" panose="020B0604020202020204" pitchFamily="34" charset="0"/>
              <a:buChar char="•"/>
            </a:pPr>
            <a:r>
              <a:rPr lang="en-IN" dirty="0"/>
              <a:t>For </a:t>
            </a:r>
            <a:r>
              <a:rPr lang="en-IN" b="1" u="sng" dirty="0"/>
              <a:t>urgent order</a:t>
            </a:r>
            <a:r>
              <a:rPr lang="en-IN" dirty="0"/>
              <a:t>, the maximum number of pieces will be allocated first. Then the remaining pieces will be going into back order and will be processed based on release date.</a:t>
            </a:r>
          </a:p>
          <a:p>
            <a:endParaRPr lang="en-IN" dirty="0"/>
          </a:p>
          <a:p>
            <a:pPr marL="285750" indent="-285750">
              <a:buFont typeface="Arial" panose="020B0604020202020204" pitchFamily="34" charset="0"/>
              <a:buChar char="•"/>
            </a:pPr>
            <a:r>
              <a:rPr lang="en-IN" dirty="0"/>
              <a:t>So, this is how we have managed the logic in CR.</a:t>
            </a:r>
          </a:p>
          <a:p>
            <a:endParaRPr lang="en-IN" dirty="0"/>
          </a:p>
          <a:p>
            <a:pPr marL="285750" indent="-285750">
              <a:lnSpc>
                <a:spcPct val="150000"/>
              </a:lnSpc>
              <a:buFont typeface="Arial" panose="020B0604020202020204" pitchFamily="34" charset="0"/>
              <a:buChar char="•"/>
            </a:pPr>
            <a:r>
              <a:rPr lang="en-IN" dirty="0"/>
              <a:t>Till now all the 10 – pieces are going into back order. Now we have separated it and split it into 2-records.</a:t>
            </a:r>
          </a:p>
          <a:p>
            <a:endParaRPr lang="en-IN" dirty="0"/>
          </a:p>
          <a:p>
            <a:r>
              <a:rPr lang="en-IN" dirty="0"/>
              <a:t>		</a:t>
            </a:r>
            <a:r>
              <a:rPr lang="en-IN" dirty="0" err="1"/>
              <a:t>i</a:t>
            </a:r>
            <a:r>
              <a:rPr lang="en-IN" dirty="0"/>
              <a:t>) One with max.</a:t>
            </a:r>
          </a:p>
          <a:p>
            <a:endParaRPr lang="en-IN" dirty="0"/>
          </a:p>
          <a:p>
            <a:r>
              <a:rPr lang="en-IN" dirty="0"/>
              <a:t>		ii)Other with rest of pieces in back-order state.</a:t>
            </a:r>
          </a:p>
        </p:txBody>
      </p:sp>
    </p:spTree>
    <p:extLst>
      <p:ext uri="{BB962C8B-B14F-4D97-AF65-F5344CB8AC3E}">
        <p14:creationId xmlns:p14="http://schemas.microsoft.com/office/powerpoint/2010/main" val="260125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E227E2-C32B-4324-8582-AD50403134C0}"/>
              </a:ext>
            </a:extLst>
          </p:cNvPr>
          <p:cNvSpPr txBox="1"/>
          <p:nvPr/>
        </p:nvSpPr>
        <p:spPr>
          <a:xfrm>
            <a:off x="4431195" y="149087"/>
            <a:ext cx="2526196" cy="923330"/>
          </a:xfrm>
          <a:prstGeom prst="rect">
            <a:avLst/>
          </a:prstGeom>
          <a:noFill/>
        </p:spPr>
        <p:txBody>
          <a:bodyPr wrap="square" rtlCol="0">
            <a:spAutoFit/>
          </a:bodyPr>
          <a:lstStyle/>
          <a:p>
            <a:r>
              <a:rPr lang="de-DE" sz="3600" b="1" dirty="0"/>
              <a:t>3. BREXIT</a:t>
            </a:r>
            <a:endParaRPr lang="de-DE" b="1" dirty="0"/>
          </a:p>
          <a:p>
            <a:endParaRPr lang="en-IN" dirty="0"/>
          </a:p>
        </p:txBody>
      </p:sp>
      <p:sp>
        <p:nvSpPr>
          <p:cNvPr id="3" name="TextBox 2">
            <a:extLst>
              <a:ext uri="{FF2B5EF4-FFF2-40B4-BE49-F238E27FC236}">
                <a16:creationId xmlns:a16="http://schemas.microsoft.com/office/drawing/2014/main" id="{EA9E3094-F9F2-41A0-80E8-E67983E5A046}"/>
              </a:ext>
            </a:extLst>
          </p:cNvPr>
          <p:cNvSpPr txBox="1"/>
          <p:nvPr/>
        </p:nvSpPr>
        <p:spPr>
          <a:xfrm>
            <a:off x="536713" y="1072417"/>
            <a:ext cx="2166729" cy="461665"/>
          </a:xfrm>
          <a:prstGeom prst="rect">
            <a:avLst/>
          </a:prstGeom>
          <a:noFill/>
        </p:spPr>
        <p:txBody>
          <a:bodyPr wrap="square" rtlCol="0">
            <a:spAutoFit/>
          </a:bodyPr>
          <a:lstStyle/>
          <a:p>
            <a:r>
              <a:rPr lang="en-US" sz="2400" b="1" dirty="0"/>
              <a:t>Introduction:</a:t>
            </a:r>
            <a:endParaRPr lang="en-IN" b="1" dirty="0"/>
          </a:p>
        </p:txBody>
      </p:sp>
      <p:sp>
        <p:nvSpPr>
          <p:cNvPr id="4" name="TextBox 3">
            <a:extLst>
              <a:ext uri="{FF2B5EF4-FFF2-40B4-BE49-F238E27FC236}">
                <a16:creationId xmlns:a16="http://schemas.microsoft.com/office/drawing/2014/main" id="{46E950C5-7727-464F-B423-B1B6CC5D717B}"/>
              </a:ext>
            </a:extLst>
          </p:cNvPr>
          <p:cNvSpPr txBox="1"/>
          <p:nvPr/>
        </p:nvSpPr>
        <p:spPr>
          <a:xfrm>
            <a:off x="2857500" y="1164750"/>
            <a:ext cx="8314083" cy="369332"/>
          </a:xfrm>
          <a:prstGeom prst="rect">
            <a:avLst/>
          </a:prstGeom>
          <a:noFill/>
        </p:spPr>
        <p:txBody>
          <a:bodyPr wrap="square" rtlCol="0">
            <a:spAutoFit/>
          </a:bodyPr>
          <a:lstStyle/>
          <a:p>
            <a:r>
              <a:rPr lang="en-US" dirty="0"/>
              <a:t> In the current CR / project we are dealing with invoicing process.</a:t>
            </a:r>
            <a:endParaRPr lang="en-IN" dirty="0"/>
          </a:p>
        </p:txBody>
      </p:sp>
      <p:sp>
        <p:nvSpPr>
          <p:cNvPr id="5" name="TextBox 4">
            <a:extLst>
              <a:ext uri="{FF2B5EF4-FFF2-40B4-BE49-F238E27FC236}">
                <a16:creationId xmlns:a16="http://schemas.microsoft.com/office/drawing/2014/main" id="{F7670618-CB12-452A-8011-A7C6279D4F16}"/>
              </a:ext>
            </a:extLst>
          </p:cNvPr>
          <p:cNvSpPr txBox="1"/>
          <p:nvPr/>
        </p:nvSpPr>
        <p:spPr>
          <a:xfrm>
            <a:off x="536713" y="1868556"/>
            <a:ext cx="1003853" cy="461665"/>
          </a:xfrm>
          <a:prstGeom prst="rect">
            <a:avLst/>
          </a:prstGeom>
          <a:noFill/>
        </p:spPr>
        <p:txBody>
          <a:bodyPr wrap="square" rtlCol="0">
            <a:spAutoFit/>
          </a:bodyPr>
          <a:lstStyle/>
          <a:p>
            <a:r>
              <a:rPr lang="en-US" sz="2400" b="1" dirty="0"/>
              <a:t>CR’s: </a:t>
            </a:r>
            <a:endParaRPr lang="en-IN" b="1" dirty="0"/>
          </a:p>
        </p:txBody>
      </p:sp>
      <p:sp>
        <p:nvSpPr>
          <p:cNvPr id="6" name="TextBox 5">
            <a:extLst>
              <a:ext uri="{FF2B5EF4-FFF2-40B4-BE49-F238E27FC236}">
                <a16:creationId xmlns:a16="http://schemas.microsoft.com/office/drawing/2014/main" id="{FFD1391E-5641-4B98-B6C6-310BF0ABD752}"/>
              </a:ext>
            </a:extLst>
          </p:cNvPr>
          <p:cNvSpPr txBox="1"/>
          <p:nvPr/>
        </p:nvSpPr>
        <p:spPr>
          <a:xfrm>
            <a:off x="1620077" y="1914722"/>
            <a:ext cx="6639340" cy="369332"/>
          </a:xfrm>
          <a:prstGeom prst="rect">
            <a:avLst/>
          </a:prstGeom>
          <a:noFill/>
        </p:spPr>
        <p:txBody>
          <a:bodyPr wrap="square" rtlCol="0">
            <a:spAutoFit/>
          </a:bodyPr>
          <a:lstStyle/>
          <a:p>
            <a:r>
              <a:rPr lang="en-US" dirty="0"/>
              <a:t>There are two CR’s that are completed in 2021</a:t>
            </a:r>
            <a:endParaRPr lang="en-IN" dirty="0"/>
          </a:p>
        </p:txBody>
      </p:sp>
      <p:sp>
        <p:nvSpPr>
          <p:cNvPr id="7" name="TextBox 6">
            <a:extLst>
              <a:ext uri="{FF2B5EF4-FFF2-40B4-BE49-F238E27FC236}">
                <a16:creationId xmlns:a16="http://schemas.microsoft.com/office/drawing/2014/main" id="{1F3679F4-0BCE-4E5C-A85A-36667AD76E8A}"/>
              </a:ext>
            </a:extLst>
          </p:cNvPr>
          <p:cNvSpPr txBox="1"/>
          <p:nvPr/>
        </p:nvSpPr>
        <p:spPr>
          <a:xfrm>
            <a:off x="536713" y="2588788"/>
            <a:ext cx="11330609" cy="3970318"/>
          </a:xfrm>
          <a:prstGeom prst="rect">
            <a:avLst/>
          </a:prstGeom>
          <a:noFill/>
        </p:spPr>
        <p:txBody>
          <a:bodyPr wrap="square" rtlCol="0">
            <a:spAutoFit/>
          </a:bodyPr>
          <a:lstStyle/>
          <a:p>
            <a:r>
              <a:rPr lang="en-US" dirty="0"/>
              <a:t>CR-1: </a:t>
            </a:r>
          </a:p>
          <a:p>
            <a:endParaRPr lang="en-US" dirty="0"/>
          </a:p>
          <a:p>
            <a:pPr marL="285750" indent="-285750">
              <a:buFont typeface="Arial" panose="020B0604020202020204" pitchFamily="34" charset="0"/>
              <a:buChar char="•"/>
            </a:pPr>
            <a:r>
              <a:rPr lang="en-US" dirty="0"/>
              <a:t>The first one is </a:t>
            </a:r>
            <a:r>
              <a:rPr lang="en-US" b="1" dirty="0"/>
              <a:t>Brexit ICY consolidation</a:t>
            </a:r>
            <a:r>
              <a:rPr lang="en-US" dirty="0"/>
              <a:t>. That is Inter Company Consolidation.</a:t>
            </a:r>
          </a:p>
          <a:p>
            <a:endParaRPr lang="en-US" dirty="0"/>
          </a:p>
          <a:p>
            <a:pPr marL="285750" indent="-285750">
              <a:lnSpc>
                <a:spcPct val="150000"/>
              </a:lnSpc>
              <a:buFont typeface="Arial" panose="020B0604020202020204" pitchFamily="34" charset="0"/>
              <a:buChar char="•"/>
            </a:pPr>
            <a:r>
              <a:rPr lang="en-US" dirty="0"/>
              <a:t>When we are sending the order, if it is an international shipping between one country to other country, (ex: Italy and France) there will be custom charges.</a:t>
            </a:r>
          </a:p>
          <a:p>
            <a:endParaRPr lang="en-US" dirty="0"/>
          </a:p>
          <a:p>
            <a:pPr marL="285750" indent="-285750">
              <a:lnSpc>
                <a:spcPct val="150000"/>
              </a:lnSpc>
              <a:buFont typeface="Arial" panose="020B0604020202020204" pitchFamily="34" charset="0"/>
              <a:buChar char="•"/>
            </a:pPr>
            <a:r>
              <a:rPr lang="en-US" dirty="0"/>
              <a:t>Instead of taking customs into picture for each and every order that is being placed, what we did is Inter Company Consolidation.</a:t>
            </a:r>
          </a:p>
          <a:p>
            <a:endParaRPr lang="en-US" dirty="0"/>
          </a:p>
          <a:p>
            <a:pPr marL="285750" indent="-285750">
              <a:buFont typeface="Arial" panose="020B0604020202020204" pitchFamily="34" charset="0"/>
              <a:buChar char="•"/>
            </a:pPr>
            <a:r>
              <a:rPr lang="en-US" dirty="0"/>
              <a:t>That is all companies are consolidated into one, so that we can reduce the custom charge.</a:t>
            </a:r>
          </a:p>
          <a:p>
            <a:endParaRPr lang="en-US" dirty="0"/>
          </a:p>
        </p:txBody>
      </p:sp>
    </p:spTree>
    <p:extLst>
      <p:ext uri="{BB962C8B-B14F-4D97-AF65-F5344CB8AC3E}">
        <p14:creationId xmlns:p14="http://schemas.microsoft.com/office/powerpoint/2010/main" val="250809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2A39C-F687-4733-ABDA-D6655945AC4E}"/>
              </a:ext>
            </a:extLst>
          </p:cNvPr>
          <p:cNvSpPr txBox="1"/>
          <p:nvPr/>
        </p:nvSpPr>
        <p:spPr>
          <a:xfrm>
            <a:off x="523875" y="340880"/>
            <a:ext cx="11144250" cy="336367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The all orders that are being placed under a similar customer all those parts are being consolidated into a single box.</a:t>
            </a:r>
            <a:r>
              <a:rPr lang="en-IN" dirty="0"/>
              <a:t> So, that custom charge will be less. This is Inter Company Consolidation.</a:t>
            </a:r>
          </a:p>
          <a:p>
            <a:pPr>
              <a:lnSpc>
                <a:spcPct val="150000"/>
              </a:lnSpc>
            </a:pPr>
            <a:endParaRPr lang="en-IN" dirty="0"/>
          </a:p>
          <a:p>
            <a:pPr marL="285750" indent="-285750">
              <a:lnSpc>
                <a:spcPct val="150000"/>
              </a:lnSpc>
              <a:buFont typeface="Arial" panose="020B0604020202020204" pitchFamily="34" charset="0"/>
              <a:buChar char="•"/>
            </a:pPr>
            <a:r>
              <a:rPr lang="en-IN" dirty="0"/>
              <a:t>Basically, what’s happening is..</a:t>
            </a:r>
          </a:p>
          <a:p>
            <a:pPr marL="285750" indent="-285750">
              <a:lnSpc>
                <a:spcPct val="150000"/>
              </a:lnSpc>
              <a:buFont typeface="Arial" panose="020B0604020202020204" pitchFamily="34" charset="0"/>
              <a:buChar char="•"/>
            </a:pPr>
            <a:r>
              <a:rPr lang="en-IN" dirty="0"/>
              <a:t>One’s we place parts as an order, and they are available for shipping they will be arranged in boxes and those boxes will be shipped. Instead of shipping single part the whole boxes </a:t>
            </a:r>
            <a:r>
              <a:rPr lang="en-IN" dirty="0" err="1"/>
              <a:t>containg</a:t>
            </a:r>
            <a:r>
              <a:rPr lang="en-IN" dirty="0"/>
              <a:t> of parts will be shipped. Finally custom charges will be reduced.</a:t>
            </a:r>
          </a:p>
        </p:txBody>
      </p:sp>
      <p:sp>
        <p:nvSpPr>
          <p:cNvPr id="5" name="TextBox 4">
            <a:extLst>
              <a:ext uri="{FF2B5EF4-FFF2-40B4-BE49-F238E27FC236}">
                <a16:creationId xmlns:a16="http://schemas.microsoft.com/office/drawing/2014/main" id="{7A5CAEF9-1730-456A-B967-190F318A0E6F}"/>
              </a:ext>
            </a:extLst>
          </p:cNvPr>
          <p:cNvSpPr txBox="1"/>
          <p:nvPr/>
        </p:nvSpPr>
        <p:spPr>
          <a:xfrm>
            <a:off x="523875" y="4164495"/>
            <a:ext cx="10923106" cy="2862322"/>
          </a:xfrm>
          <a:prstGeom prst="rect">
            <a:avLst/>
          </a:prstGeom>
          <a:noFill/>
        </p:spPr>
        <p:txBody>
          <a:bodyPr wrap="square" rtlCol="0">
            <a:spAutoFit/>
          </a:bodyPr>
          <a:lstStyle/>
          <a:p>
            <a:r>
              <a:rPr lang="en-US" dirty="0"/>
              <a:t>CR-2:</a:t>
            </a:r>
          </a:p>
          <a:p>
            <a:endParaRPr lang="en-US" dirty="0"/>
          </a:p>
          <a:p>
            <a:pPr marL="285750" indent="-285750">
              <a:buFont typeface="Arial" panose="020B0604020202020204" pitchFamily="34" charset="0"/>
              <a:buChar char="•"/>
            </a:pPr>
            <a:r>
              <a:rPr lang="en-US" dirty="0"/>
              <a:t>The second CR is </a:t>
            </a:r>
            <a:r>
              <a:rPr lang="en-US" b="1" dirty="0"/>
              <a:t>Automatic protocol.  </a:t>
            </a:r>
          </a:p>
          <a:p>
            <a:endParaRPr lang="en-US" b="1" dirty="0"/>
          </a:p>
          <a:p>
            <a:pPr marL="285750" indent="-285750">
              <a:buFont typeface="Arial" panose="020B0604020202020204" pitchFamily="34" charset="0"/>
              <a:buChar char="•"/>
            </a:pPr>
            <a:r>
              <a:rPr lang="en-US" dirty="0"/>
              <a:t>There are many logics involved when we go to </a:t>
            </a:r>
            <a:r>
              <a:rPr lang="en-US" b="1" dirty="0"/>
              <a:t>Invoicing</a:t>
            </a:r>
            <a:r>
              <a:rPr lang="en-US" dirty="0"/>
              <a:t> an </a:t>
            </a:r>
            <a:r>
              <a:rPr lang="en-US" b="1" dirty="0"/>
              <a:t>Order.</a:t>
            </a:r>
          </a:p>
          <a:p>
            <a:endParaRPr lang="en-US" b="1" dirty="0"/>
          </a:p>
          <a:p>
            <a:pPr marL="285750" indent="-285750">
              <a:buFont typeface="Arial" panose="020B0604020202020204" pitchFamily="34" charset="0"/>
              <a:buChar char="•"/>
            </a:pPr>
            <a:r>
              <a:rPr lang="en-US" dirty="0"/>
              <a:t>When it comes to invoicing, there is this particular flow called protocol which will start the invoicing process.</a:t>
            </a:r>
          </a:p>
          <a:p>
            <a:endParaRPr lang="en-US" dirty="0"/>
          </a:p>
          <a:p>
            <a:endParaRPr lang="en-IN" dirty="0"/>
          </a:p>
        </p:txBody>
      </p:sp>
    </p:spTree>
    <p:extLst>
      <p:ext uri="{BB962C8B-B14F-4D97-AF65-F5344CB8AC3E}">
        <p14:creationId xmlns:p14="http://schemas.microsoft.com/office/powerpoint/2010/main" val="2174927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ACCAA77B77BB4EA7F1B149575513E9" ma:contentTypeVersion="12" ma:contentTypeDescription="Create a new document." ma:contentTypeScope="" ma:versionID="e4b055e8757e3c7a01e9750e3308d956">
  <xsd:schema xmlns:xsd="http://www.w3.org/2001/XMLSchema" xmlns:xs="http://www.w3.org/2001/XMLSchema" xmlns:p="http://schemas.microsoft.com/office/2006/metadata/properties" xmlns:ns3="ce3aa2ca-e58d-4ee3-ab82-eff6a9ebed5e" xmlns:ns4="fa1790b9-5c11-44e3-934f-19c436c2deff" targetNamespace="http://schemas.microsoft.com/office/2006/metadata/properties" ma:root="true" ma:fieldsID="6b1f430dd074946ace0c664400336fd6" ns3:_="" ns4:_="">
    <xsd:import namespace="ce3aa2ca-e58d-4ee3-ab82-eff6a9ebed5e"/>
    <xsd:import namespace="fa1790b9-5c11-44e3-934f-19c436c2def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3aa2ca-e58d-4ee3-ab82-eff6a9ebed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790b9-5c11-44e3-934f-19c436c2def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E441F9-AA7F-4BCB-88CE-7A4C3245D650}">
  <ds:schemaRefs>
    <ds:schemaRef ds:uri="http://schemas.microsoft.com/sharepoint/v3/contenttype/forms"/>
  </ds:schemaRefs>
</ds:datastoreItem>
</file>

<file path=customXml/itemProps2.xml><?xml version="1.0" encoding="utf-8"?>
<ds:datastoreItem xmlns:ds="http://schemas.openxmlformats.org/officeDocument/2006/customXml" ds:itemID="{95ED787E-D8B8-4747-9A21-9C08B3E76980}">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http://schemas.microsoft.com/office/2006/documentManagement/types"/>
    <ds:schemaRef ds:uri="fa1790b9-5c11-44e3-934f-19c436c2deff"/>
    <ds:schemaRef ds:uri="http://schemas.openxmlformats.org/package/2006/metadata/core-properties"/>
    <ds:schemaRef ds:uri="ce3aa2ca-e58d-4ee3-ab82-eff6a9ebed5e"/>
    <ds:schemaRef ds:uri="http://purl.org/dc/terms/"/>
  </ds:schemaRefs>
</ds:datastoreItem>
</file>

<file path=customXml/itemProps3.xml><?xml version="1.0" encoding="utf-8"?>
<ds:datastoreItem xmlns:ds="http://schemas.openxmlformats.org/officeDocument/2006/customXml" ds:itemID="{02423F9B-30AC-49DA-8517-9D90736F7C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3aa2ca-e58d-4ee3-ab82-eff6a9ebed5e"/>
    <ds:schemaRef ds:uri="fa1790b9-5c11-44e3-934f-19c436c2de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372</TotalTime>
  <Words>1663</Words>
  <Application>Microsoft Office PowerPoint</Application>
  <PresentationFormat>Widescreen</PresentationFormat>
  <Paragraphs>173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Wingdings</vt:lpstr>
      <vt:lpstr>Wingdings 2</vt:lpstr>
      <vt:lpstr>Quotable</vt:lpstr>
      <vt:lpstr>Presentation on Waterfall                      Projects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WaterFall                      Projects</dc:title>
  <dc:creator>Sripathi, Purnabhishek</dc:creator>
  <cp:lastModifiedBy>Sripathi, Purnabhishek</cp:lastModifiedBy>
  <cp:revision>6</cp:revision>
  <dcterms:created xsi:type="dcterms:W3CDTF">2022-01-14T06:41:59Z</dcterms:created>
  <dcterms:modified xsi:type="dcterms:W3CDTF">2022-01-14T13:02:14Z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0x010100E2ACCAA77B77BB4EA7F1B149575513E9</vt:lpwstr>
  </property>
</Properties>
</file>