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67" r:id="rId3"/>
    <p:sldId id="257" r:id="rId4"/>
    <p:sldId id="268" r:id="rId5"/>
    <p:sldId id="258" r:id="rId6"/>
    <p:sldId id="259" r:id="rId7"/>
    <p:sldId id="269" r:id="rId8"/>
    <p:sldId id="260" r:id="rId9"/>
    <p:sldId id="261" r:id="rId10"/>
    <p:sldId id="262" r:id="rId11"/>
    <p:sldId id="270" r:id="rId12"/>
    <p:sldId id="263" r:id="rId13"/>
    <p:sldId id="271" r:id="rId14"/>
    <p:sldId id="264" r:id="rId15"/>
    <p:sldId id="265" r:id="rId16"/>
    <p:sldId id="266"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3" autoAdjust="0"/>
    <p:restoredTop sz="94660"/>
  </p:normalViewPr>
  <p:slideViewPr>
    <p:cSldViewPr snapToGrid="0">
      <p:cViewPr varScale="1">
        <p:scale>
          <a:sx n="64" d="100"/>
          <a:sy n="64" d="100"/>
        </p:scale>
        <p:origin x="73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6B6934-7EA9-4D7F-A7DB-8C03157D22AA}" type="datetimeFigureOut">
              <a:rPr lang="en-IN" smtClean="0"/>
              <a:t>22-12-2021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A225FA-CA34-4037-9028-EBBAA4769D99}" type="slidenum">
              <a:rPr lang="en-IN" smtClean="0"/>
              <a:t>‹#›</a:t>
            </a:fld>
            <a:endParaRPr lang="en-IN"/>
          </a:p>
        </p:txBody>
      </p:sp>
    </p:spTree>
    <p:extLst>
      <p:ext uri="{BB962C8B-B14F-4D97-AF65-F5344CB8AC3E}">
        <p14:creationId xmlns:p14="http://schemas.microsoft.com/office/powerpoint/2010/main" val="2008001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12/22/2021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12/22/2021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2D79-C06E-40D8-A757-34F22B283A3F}"/>
              </a:ext>
            </a:extLst>
          </p:cNvPr>
          <p:cNvSpPr>
            <a:spLocks noGrp="1"/>
          </p:cNvSpPr>
          <p:nvPr>
            <p:ph type="ctrTitle"/>
          </p:nvPr>
        </p:nvSpPr>
        <p:spPr>
          <a:xfrm>
            <a:off x="3101010" y="347113"/>
            <a:ext cx="4502426" cy="929123"/>
          </a:xfrm>
        </p:spPr>
        <p:txBody>
          <a:bodyPr>
            <a:noAutofit/>
          </a:bodyPr>
          <a:lstStyle/>
          <a:p>
            <a:r>
              <a:rPr lang="en-US" dirty="0">
                <a:latin typeface="Agency FB" panose="020B0503020202020204" pitchFamily="34" charset="0"/>
              </a:rPr>
              <a:t>Presentation on</a:t>
            </a:r>
            <a:endParaRPr lang="en-IN" b="1" dirty="0">
              <a:solidFill>
                <a:srgbClr val="FF0000"/>
              </a:solidFill>
              <a:latin typeface="Agency FB" panose="020B0503020202020204" pitchFamily="34" charset="0"/>
              <a:cs typeface="Aldhabi" panose="020B0604020202020204" pitchFamily="2" charset="-78"/>
            </a:endParaRPr>
          </a:p>
        </p:txBody>
      </p:sp>
      <p:sp>
        <p:nvSpPr>
          <p:cNvPr id="3" name="Subtitle 2">
            <a:extLst>
              <a:ext uri="{FF2B5EF4-FFF2-40B4-BE49-F238E27FC236}">
                <a16:creationId xmlns:a16="http://schemas.microsoft.com/office/drawing/2014/main" id="{D3A61A0F-0530-47B0-8CE4-279E59D457D2}"/>
              </a:ext>
            </a:extLst>
          </p:cNvPr>
          <p:cNvSpPr>
            <a:spLocks noGrp="1"/>
          </p:cNvSpPr>
          <p:nvPr>
            <p:ph type="subTitle" idx="1"/>
          </p:nvPr>
        </p:nvSpPr>
        <p:spPr>
          <a:xfrm>
            <a:off x="3267491" y="1781681"/>
            <a:ext cx="3770243" cy="1569093"/>
          </a:xfrm>
        </p:spPr>
        <p:txBody>
          <a:bodyPr>
            <a:normAutofit fontScale="85000" lnSpcReduction="20000"/>
          </a:bodyPr>
          <a:lstStyle/>
          <a:p>
            <a:r>
              <a:rPr lang="en-US" sz="8000" i="1" dirty="0"/>
              <a:t> </a:t>
            </a:r>
            <a:r>
              <a:rPr lang="en-US" sz="12700" b="1" dirty="0" err="1">
                <a:solidFill>
                  <a:srgbClr val="FF0000"/>
                </a:solidFill>
                <a:latin typeface="Agency FB" panose="020B0503020202020204" pitchFamily="34" charset="0"/>
                <a:cs typeface="Aldhabi" panose="020B0604020202020204" pitchFamily="2" charset="-78"/>
              </a:rPr>
              <a:t>csps</a:t>
            </a:r>
            <a:r>
              <a:rPr lang="en-US" sz="8000" b="1" dirty="0">
                <a:solidFill>
                  <a:srgbClr val="FF0000"/>
                </a:solidFill>
                <a:latin typeface="Agency FB" panose="020B0503020202020204" pitchFamily="34" charset="0"/>
                <a:cs typeface="Aldhabi" panose="020B0604020202020204" pitchFamily="2" charset="-78"/>
              </a:rPr>
              <a:t>    </a:t>
            </a:r>
            <a:endParaRPr lang="en-IN" sz="3600" dirty="0">
              <a:latin typeface="Agency FB" panose="020B0503020202020204" pitchFamily="34" charset="0"/>
            </a:endParaRPr>
          </a:p>
        </p:txBody>
      </p:sp>
      <p:pic>
        <p:nvPicPr>
          <p:cNvPr id="6" name="Picture 5">
            <a:extLst>
              <a:ext uri="{FF2B5EF4-FFF2-40B4-BE49-F238E27FC236}">
                <a16:creationId xmlns:a16="http://schemas.microsoft.com/office/drawing/2014/main" id="{0A4BEF67-8653-45B0-A786-F156480631A8}"/>
              </a:ext>
            </a:extLst>
          </p:cNvPr>
          <p:cNvPicPr>
            <a:picLocks noChangeAspect="1"/>
          </p:cNvPicPr>
          <p:nvPr/>
        </p:nvPicPr>
        <p:blipFill>
          <a:blip r:embed="rId2"/>
          <a:stretch>
            <a:fillRect/>
          </a:stretch>
        </p:blipFill>
        <p:spPr>
          <a:xfrm>
            <a:off x="412473" y="3856219"/>
            <a:ext cx="3082374" cy="1952625"/>
          </a:xfrm>
          <a:prstGeom prst="rect">
            <a:avLst/>
          </a:prstGeom>
        </p:spPr>
      </p:pic>
      <p:pic>
        <p:nvPicPr>
          <p:cNvPr id="7" name="Picture 6">
            <a:extLst>
              <a:ext uri="{FF2B5EF4-FFF2-40B4-BE49-F238E27FC236}">
                <a16:creationId xmlns:a16="http://schemas.microsoft.com/office/drawing/2014/main" id="{23BB6B0E-2C22-493E-94D2-BB2396E9ECDC}"/>
              </a:ext>
            </a:extLst>
          </p:cNvPr>
          <p:cNvPicPr>
            <a:picLocks noChangeAspect="1"/>
          </p:cNvPicPr>
          <p:nvPr/>
        </p:nvPicPr>
        <p:blipFill>
          <a:blip r:embed="rId3"/>
          <a:stretch>
            <a:fillRect/>
          </a:stretch>
        </p:blipFill>
        <p:spPr>
          <a:xfrm>
            <a:off x="4130952" y="3856218"/>
            <a:ext cx="3343275" cy="1952625"/>
          </a:xfrm>
          <a:prstGeom prst="rect">
            <a:avLst/>
          </a:prstGeom>
        </p:spPr>
      </p:pic>
      <p:pic>
        <p:nvPicPr>
          <p:cNvPr id="8" name="Picture 7">
            <a:extLst>
              <a:ext uri="{FF2B5EF4-FFF2-40B4-BE49-F238E27FC236}">
                <a16:creationId xmlns:a16="http://schemas.microsoft.com/office/drawing/2014/main" id="{DC5A12A8-EE58-4EC1-AE65-9C7B93E4DA59}"/>
              </a:ext>
            </a:extLst>
          </p:cNvPr>
          <p:cNvPicPr>
            <a:picLocks noChangeAspect="1"/>
          </p:cNvPicPr>
          <p:nvPr/>
        </p:nvPicPr>
        <p:blipFill>
          <a:blip r:embed="rId4"/>
          <a:stretch>
            <a:fillRect/>
          </a:stretch>
        </p:blipFill>
        <p:spPr>
          <a:xfrm>
            <a:off x="8110332" y="3856218"/>
            <a:ext cx="3429000" cy="1952624"/>
          </a:xfrm>
          <a:prstGeom prst="rect">
            <a:avLst/>
          </a:prstGeom>
        </p:spPr>
      </p:pic>
    </p:spTree>
    <p:extLst>
      <p:ext uri="{BB962C8B-B14F-4D97-AF65-F5344CB8AC3E}">
        <p14:creationId xmlns:p14="http://schemas.microsoft.com/office/powerpoint/2010/main" val="167725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FDCC9C-F317-4EE6-BC80-B829E7E2B7C5}"/>
              </a:ext>
            </a:extLst>
          </p:cNvPr>
          <p:cNvSpPr txBox="1"/>
          <p:nvPr/>
        </p:nvSpPr>
        <p:spPr>
          <a:xfrm>
            <a:off x="586408" y="176894"/>
            <a:ext cx="8607288" cy="1908215"/>
          </a:xfrm>
          <a:prstGeom prst="rect">
            <a:avLst/>
          </a:prstGeom>
          <a:noFill/>
        </p:spPr>
        <p:txBody>
          <a:bodyPr wrap="square" rtlCol="0">
            <a:spAutoFit/>
          </a:bodyPr>
          <a:lstStyle/>
          <a:p>
            <a:r>
              <a:rPr lang="en-US" sz="2800" b="1" u="sng" dirty="0">
                <a:solidFill>
                  <a:srgbClr val="FF0000"/>
                </a:solidFill>
                <a:latin typeface="Agency FB" panose="020B0503020202020204" pitchFamily="34" charset="0"/>
              </a:rPr>
              <a:t>Planning</a:t>
            </a:r>
            <a:r>
              <a:rPr lang="en-US" dirty="0"/>
              <a:t>:  </a:t>
            </a:r>
          </a:p>
          <a:p>
            <a:r>
              <a:rPr lang="en-US" dirty="0"/>
              <a:t>  </a:t>
            </a:r>
            <a:endParaRPr lang="en-US" sz="2000" dirty="0">
              <a:latin typeface="Agency FB" panose="020B0503020202020204" pitchFamily="34" charset="0"/>
            </a:endParaRPr>
          </a:p>
          <a:p>
            <a:pPr marL="285750" indent="-285750">
              <a:buFont typeface="Arial" panose="020B0604020202020204" pitchFamily="34" charset="0"/>
              <a:buChar char="•"/>
            </a:pPr>
            <a:r>
              <a:rPr lang="en-US" sz="2400" dirty="0">
                <a:latin typeface="Agency FB" panose="020B0503020202020204" pitchFamily="34" charset="0"/>
              </a:rPr>
              <a:t>Determine future demand based on historical data analysis.</a:t>
            </a:r>
          </a:p>
          <a:p>
            <a:pPr marL="285750" indent="-285750">
              <a:buFont typeface="Arial" panose="020B0604020202020204" pitchFamily="34" charset="0"/>
              <a:buChar char="•"/>
            </a:pPr>
            <a:r>
              <a:rPr lang="en-US" sz="2400" dirty="0">
                <a:latin typeface="Agency FB" panose="020B0503020202020204" pitchFamily="34" charset="0"/>
              </a:rPr>
              <a:t>Determine the optimal safety stock in order to ensure the desired service level for the market .</a:t>
            </a:r>
            <a:endParaRPr lang="en-IN" sz="2400" dirty="0">
              <a:latin typeface="Agency FB" panose="020B0503020202020204" pitchFamily="34" charset="0"/>
            </a:endParaRPr>
          </a:p>
        </p:txBody>
      </p:sp>
      <p:sp>
        <p:nvSpPr>
          <p:cNvPr id="3" name="TextBox 2">
            <a:extLst>
              <a:ext uri="{FF2B5EF4-FFF2-40B4-BE49-F238E27FC236}">
                <a16:creationId xmlns:a16="http://schemas.microsoft.com/office/drawing/2014/main" id="{6FC13EE4-6DE3-436C-B6F0-04A58EBE0CB4}"/>
              </a:ext>
            </a:extLst>
          </p:cNvPr>
          <p:cNvSpPr txBox="1"/>
          <p:nvPr/>
        </p:nvSpPr>
        <p:spPr>
          <a:xfrm>
            <a:off x="586408" y="2156791"/>
            <a:ext cx="10505661" cy="4524315"/>
          </a:xfrm>
          <a:prstGeom prst="rect">
            <a:avLst/>
          </a:prstGeom>
          <a:noFill/>
        </p:spPr>
        <p:txBody>
          <a:bodyPr wrap="square" rtlCol="0">
            <a:spAutoFit/>
          </a:bodyPr>
          <a:lstStyle/>
          <a:p>
            <a:r>
              <a:rPr lang="en-IN" sz="2400" b="1" u="sng" dirty="0">
                <a:solidFill>
                  <a:srgbClr val="FF0000"/>
                </a:solidFill>
                <a:latin typeface="Agency FB" panose="020B0503020202020204" pitchFamily="34" charset="0"/>
              </a:rPr>
              <a:t>Order processing</a:t>
            </a:r>
            <a:r>
              <a:rPr lang="en-IN" sz="2400" dirty="0">
                <a:solidFill>
                  <a:srgbClr val="FF0000"/>
                </a:solidFill>
                <a:latin typeface="Agency FB" panose="020B0503020202020204" pitchFamily="34" charset="0"/>
              </a:rPr>
              <a:t>:</a:t>
            </a:r>
          </a:p>
          <a:p>
            <a:endParaRPr lang="en-IN" sz="2400" dirty="0">
              <a:solidFill>
                <a:srgbClr val="FF0000"/>
              </a:solidFill>
              <a:latin typeface="Agency FB" panose="020B0503020202020204" pitchFamily="34" charset="0"/>
            </a:endParaRPr>
          </a:p>
          <a:p>
            <a:pPr marL="342900" indent="-342900">
              <a:buFont typeface="Arial" panose="020B0604020202020204" pitchFamily="34" charset="0"/>
              <a:buChar char="•"/>
            </a:pPr>
            <a:r>
              <a:rPr lang="en-US" sz="2400" dirty="0">
                <a:latin typeface="Agency FB" panose="020B0503020202020204" pitchFamily="34" charset="0"/>
              </a:rPr>
              <a:t>Users from various countries and regions will access CSPS portal to submit their orders for spare parts. </a:t>
            </a:r>
          </a:p>
          <a:p>
            <a:pPr marL="342900" indent="-342900">
              <a:buFont typeface="Arial" panose="020B0604020202020204" pitchFamily="34" charset="0"/>
              <a:buChar char="•"/>
            </a:pPr>
            <a:endParaRPr lang="en-US" sz="2400" dirty="0">
              <a:latin typeface="Agency FB" panose="020B0503020202020204" pitchFamily="34" charset="0"/>
            </a:endParaRPr>
          </a:p>
          <a:p>
            <a:pPr marL="342900" indent="-342900">
              <a:buFont typeface="Arial" panose="020B0604020202020204" pitchFamily="34" charset="0"/>
              <a:buChar char="•"/>
            </a:pPr>
            <a:r>
              <a:rPr lang="en-US" sz="2400" dirty="0">
                <a:latin typeface="Agency FB" panose="020B0503020202020204" pitchFamily="34" charset="0"/>
              </a:rPr>
              <a:t>During order entry, various mandatory checks will be performed like customer validations, network determination, Availability in the Warehouse, etc. Once all the checks are passed, order will be successfully submitted and then processed through various stages based on the type of order. </a:t>
            </a:r>
          </a:p>
          <a:p>
            <a:pPr marL="342900" indent="-342900">
              <a:buFont typeface="Arial" panose="020B0604020202020204" pitchFamily="34" charset="0"/>
              <a:buChar char="•"/>
            </a:pPr>
            <a:endParaRPr lang="en-US" sz="2400" dirty="0">
              <a:latin typeface="Agency FB" panose="020B0503020202020204" pitchFamily="34" charset="0"/>
            </a:endParaRPr>
          </a:p>
          <a:p>
            <a:pPr marL="342900" indent="-342900">
              <a:buFont typeface="Arial" panose="020B0604020202020204" pitchFamily="34" charset="0"/>
              <a:buChar char="•"/>
            </a:pPr>
            <a:r>
              <a:rPr lang="en-US" sz="2400" dirty="0">
                <a:latin typeface="Agency FB" panose="020B0503020202020204" pitchFamily="34" charset="0"/>
              </a:rPr>
              <a:t>Based on the availability in warehouse/with other dealers(D2D)/ suppliers(DFS) Order will be assigned/allocated and sent to Warehouse for further process. </a:t>
            </a:r>
            <a:endParaRPr lang="en-IN" sz="2400" dirty="0">
              <a:latin typeface="Agency FB" panose="020B0503020202020204" pitchFamily="34" charset="0"/>
            </a:endParaRPr>
          </a:p>
          <a:p>
            <a:endParaRPr lang="en-IN" sz="2400" dirty="0">
              <a:solidFill>
                <a:srgbClr val="FF0000"/>
              </a:solidFill>
              <a:latin typeface="Agency FB" panose="020B0503020202020204" pitchFamily="34" charset="0"/>
            </a:endParaRPr>
          </a:p>
        </p:txBody>
      </p:sp>
      <p:pic>
        <p:nvPicPr>
          <p:cNvPr id="4" name="Picture 3">
            <a:extLst>
              <a:ext uri="{FF2B5EF4-FFF2-40B4-BE49-F238E27FC236}">
                <a16:creationId xmlns:a16="http://schemas.microsoft.com/office/drawing/2014/main" id="{1CBA8A86-57C5-4A90-8580-17089D739DBA}"/>
              </a:ext>
            </a:extLst>
          </p:cNvPr>
          <p:cNvPicPr>
            <a:picLocks noChangeAspect="1"/>
          </p:cNvPicPr>
          <p:nvPr/>
        </p:nvPicPr>
        <p:blipFill>
          <a:blip r:embed="rId2"/>
          <a:stretch>
            <a:fillRect/>
          </a:stretch>
        </p:blipFill>
        <p:spPr>
          <a:xfrm>
            <a:off x="10054872" y="176894"/>
            <a:ext cx="1902117" cy="1182727"/>
          </a:xfrm>
          <a:prstGeom prst="rect">
            <a:avLst/>
          </a:prstGeom>
        </p:spPr>
      </p:pic>
    </p:spTree>
    <p:extLst>
      <p:ext uri="{BB962C8B-B14F-4D97-AF65-F5344CB8AC3E}">
        <p14:creationId xmlns:p14="http://schemas.microsoft.com/office/powerpoint/2010/main" val="452861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EF4E45-2F8F-4052-80C1-129B007D4790}"/>
              </a:ext>
            </a:extLst>
          </p:cNvPr>
          <p:cNvPicPr>
            <a:picLocks noChangeAspect="1"/>
          </p:cNvPicPr>
          <p:nvPr/>
        </p:nvPicPr>
        <p:blipFill>
          <a:blip r:embed="rId2"/>
          <a:stretch>
            <a:fillRect/>
          </a:stretch>
        </p:blipFill>
        <p:spPr>
          <a:xfrm>
            <a:off x="2286000" y="1328737"/>
            <a:ext cx="7620000" cy="4200525"/>
          </a:xfrm>
          <a:prstGeom prst="rect">
            <a:avLst/>
          </a:prstGeom>
        </p:spPr>
      </p:pic>
    </p:spTree>
    <p:extLst>
      <p:ext uri="{BB962C8B-B14F-4D97-AF65-F5344CB8AC3E}">
        <p14:creationId xmlns:p14="http://schemas.microsoft.com/office/powerpoint/2010/main" val="200076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D5167D-2070-45C1-A621-D0C31E0C5127}"/>
              </a:ext>
            </a:extLst>
          </p:cNvPr>
          <p:cNvSpPr txBox="1"/>
          <p:nvPr/>
        </p:nvSpPr>
        <p:spPr>
          <a:xfrm>
            <a:off x="357809" y="318052"/>
            <a:ext cx="8756374" cy="2646878"/>
          </a:xfrm>
          <a:prstGeom prst="rect">
            <a:avLst/>
          </a:prstGeom>
          <a:noFill/>
        </p:spPr>
        <p:txBody>
          <a:bodyPr wrap="square" rtlCol="0">
            <a:spAutoFit/>
          </a:bodyPr>
          <a:lstStyle/>
          <a:p>
            <a:r>
              <a:rPr lang="en-US" sz="2800" b="1" u="sng" dirty="0">
                <a:solidFill>
                  <a:srgbClr val="FF0000"/>
                </a:solidFill>
                <a:latin typeface="Agency FB" panose="020B0503020202020204" pitchFamily="34" charset="0"/>
              </a:rPr>
              <a:t>Warehouse management</a:t>
            </a:r>
            <a:r>
              <a:rPr lang="en-US" sz="2400" b="1" u="sng" dirty="0">
                <a:solidFill>
                  <a:srgbClr val="FF0000"/>
                </a:solidFill>
                <a:latin typeface="Agency FB" panose="020B0503020202020204" pitchFamily="34" charset="0"/>
              </a:rPr>
              <a:t>:</a:t>
            </a:r>
          </a:p>
          <a:p>
            <a:endParaRPr lang="en-US" dirty="0"/>
          </a:p>
          <a:p>
            <a:pPr marL="285750" indent="-285750">
              <a:buFont typeface="Arial" panose="020B0604020202020204" pitchFamily="34" charset="0"/>
              <a:buChar char="•"/>
            </a:pPr>
            <a:r>
              <a:rPr lang="en-US" sz="2000" dirty="0">
                <a:latin typeface="Agency FB" panose="020B0503020202020204" pitchFamily="34" charset="0"/>
              </a:rPr>
              <a:t>In which the stock of the parts will be managed. (Out of scope to CSPS) </a:t>
            </a:r>
          </a:p>
          <a:p>
            <a:pPr marL="285750" indent="-285750">
              <a:buFont typeface="Arial" panose="020B0604020202020204" pitchFamily="34" charset="0"/>
              <a:buChar char="•"/>
            </a:pPr>
            <a:endParaRPr lang="en-US" sz="2000" dirty="0">
              <a:latin typeface="Agency FB" panose="020B0503020202020204" pitchFamily="34" charset="0"/>
            </a:endParaRPr>
          </a:p>
          <a:p>
            <a:pPr marL="285750" indent="-285750">
              <a:buFont typeface="Arial" panose="020B0604020202020204" pitchFamily="34" charset="0"/>
              <a:buChar char="•"/>
            </a:pPr>
            <a:r>
              <a:rPr lang="en-US" sz="2000" dirty="0">
                <a:latin typeface="Agency FB" panose="020B0503020202020204" pitchFamily="34" charset="0"/>
              </a:rPr>
              <a:t>Once the orders are allocated to Warehouse, the details will be sent to the respective warehouse to proceed with the pick, pack and shipment of the orders. </a:t>
            </a:r>
          </a:p>
          <a:p>
            <a:pPr marL="285750" indent="-285750">
              <a:buFont typeface="Arial" panose="020B0604020202020204" pitchFamily="34" charset="0"/>
              <a:buChar char="•"/>
            </a:pPr>
            <a:endParaRPr lang="en-US" sz="2000" dirty="0">
              <a:latin typeface="Agency FB" panose="020B0503020202020204" pitchFamily="34" charset="0"/>
            </a:endParaRPr>
          </a:p>
          <a:p>
            <a:pPr marL="285750" indent="-285750">
              <a:buFont typeface="Arial" panose="020B0604020202020204" pitchFamily="34" charset="0"/>
              <a:buChar char="•"/>
            </a:pPr>
            <a:r>
              <a:rPr lang="en-US" sz="2000" dirty="0">
                <a:latin typeface="Agency FB" panose="020B0503020202020204" pitchFamily="34" charset="0"/>
              </a:rPr>
              <a:t>After the order shipped by the Warehouse the invoicing process will start. </a:t>
            </a:r>
            <a:endParaRPr lang="en-IN" sz="2000" dirty="0">
              <a:latin typeface="Agency FB" panose="020B0503020202020204" pitchFamily="34" charset="0"/>
            </a:endParaRPr>
          </a:p>
        </p:txBody>
      </p:sp>
      <p:pic>
        <p:nvPicPr>
          <p:cNvPr id="4" name="Picture 3">
            <a:extLst>
              <a:ext uri="{FF2B5EF4-FFF2-40B4-BE49-F238E27FC236}">
                <a16:creationId xmlns:a16="http://schemas.microsoft.com/office/drawing/2014/main" id="{8189DADB-2DA7-46A8-8757-D535AE22AEC4}"/>
              </a:ext>
            </a:extLst>
          </p:cNvPr>
          <p:cNvPicPr>
            <a:picLocks noChangeAspect="1"/>
          </p:cNvPicPr>
          <p:nvPr/>
        </p:nvPicPr>
        <p:blipFill>
          <a:blip r:embed="rId2"/>
          <a:stretch>
            <a:fillRect/>
          </a:stretch>
        </p:blipFill>
        <p:spPr>
          <a:xfrm>
            <a:off x="10104567" y="258417"/>
            <a:ext cx="1902117" cy="1182727"/>
          </a:xfrm>
          <a:prstGeom prst="rect">
            <a:avLst/>
          </a:prstGeom>
        </p:spPr>
      </p:pic>
      <p:pic>
        <p:nvPicPr>
          <p:cNvPr id="5" name="Picture 4">
            <a:extLst>
              <a:ext uri="{FF2B5EF4-FFF2-40B4-BE49-F238E27FC236}">
                <a16:creationId xmlns:a16="http://schemas.microsoft.com/office/drawing/2014/main" id="{624C61BC-C1D3-48C8-A001-C8D8EAD18502}"/>
              </a:ext>
            </a:extLst>
          </p:cNvPr>
          <p:cNvPicPr>
            <a:picLocks noChangeAspect="1"/>
          </p:cNvPicPr>
          <p:nvPr/>
        </p:nvPicPr>
        <p:blipFill>
          <a:blip r:embed="rId3"/>
          <a:stretch>
            <a:fillRect/>
          </a:stretch>
        </p:blipFill>
        <p:spPr>
          <a:xfrm>
            <a:off x="2850666" y="3202677"/>
            <a:ext cx="5934075" cy="3486357"/>
          </a:xfrm>
          <a:prstGeom prst="rect">
            <a:avLst/>
          </a:prstGeom>
        </p:spPr>
      </p:pic>
    </p:spTree>
    <p:extLst>
      <p:ext uri="{BB962C8B-B14F-4D97-AF65-F5344CB8AC3E}">
        <p14:creationId xmlns:p14="http://schemas.microsoft.com/office/powerpoint/2010/main" val="3095405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E88066-9616-4F07-AE80-A591AACA7A58}"/>
              </a:ext>
            </a:extLst>
          </p:cNvPr>
          <p:cNvSpPr txBox="1"/>
          <p:nvPr/>
        </p:nvSpPr>
        <p:spPr>
          <a:xfrm>
            <a:off x="564045" y="980679"/>
            <a:ext cx="6097656" cy="4002121"/>
          </a:xfrm>
          <a:prstGeom prst="rect">
            <a:avLst/>
          </a:prstGeom>
          <a:noFill/>
        </p:spPr>
        <p:txBody>
          <a:bodyPr wrap="square">
            <a:spAutoFit/>
          </a:bodyPr>
          <a:lstStyle/>
          <a:p>
            <a:pPr algn="l" rtl="0" fontAlgn="base">
              <a:lnSpc>
                <a:spcPct val="150000"/>
              </a:lnSpc>
            </a:pPr>
            <a:r>
              <a:rPr lang="en-US" sz="3200" b="1" i="0" u="sng" dirty="0">
                <a:solidFill>
                  <a:srgbClr val="FF0000"/>
                </a:solidFill>
                <a:effectLst/>
                <a:latin typeface="Agency FB" panose="020B0503020202020204" pitchFamily="34" charset="0"/>
              </a:rPr>
              <a:t>Invoicing:</a:t>
            </a:r>
          </a:p>
          <a:p>
            <a:pPr marL="285750" indent="-285750" algn="l" rtl="0" fontAlgn="base">
              <a:lnSpc>
                <a:spcPct val="150000"/>
              </a:lnSpc>
              <a:buFont typeface="Arial" panose="020B0604020202020204" pitchFamily="34" charset="0"/>
              <a:buChar char="•"/>
            </a:pPr>
            <a:r>
              <a:rPr lang="en-US" sz="2000" b="0" i="0" dirty="0">
                <a:effectLst/>
                <a:latin typeface="Agency FB" panose="020B0503020202020204" pitchFamily="34" charset="0"/>
              </a:rPr>
              <a:t>As soon as an order is shipped by warehouse to the dealer, next step is to generate an invoice to charge the dealer for the ordered part. </a:t>
            </a:r>
          </a:p>
          <a:p>
            <a:pPr marL="285750" indent="-285750" algn="l" rtl="0" fontAlgn="base">
              <a:lnSpc>
                <a:spcPct val="150000"/>
              </a:lnSpc>
              <a:buFont typeface="Arial" panose="020B0604020202020204" pitchFamily="34" charset="0"/>
              <a:buChar char="•"/>
            </a:pPr>
            <a:r>
              <a:rPr lang="en-US" sz="2000" b="0" i="0" dirty="0">
                <a:effectLst/>
                <a:latin typeface="Agency FB" panose="020B0503020202020204" pitchFamily="34" charset="0"/>
              </a:rPr>
              <a:t>An invoice can be generated via batch mode or via online processing. </a:t>
            </a:r>
          </a:p>
          <a:p>
            <a:pPr lvl="2" fontAlgn="base">
              <a:lnSpc>
                <a:spcPct val="150000"/>
              </a:lnSpc>
              <a:buFont typeface="+mj-lt"/>
              <a:buAutoNum type="arabicPeriod"/>
            </a:pPr>
            <a:r>
              <a:rPr lang="en-US" sz="2000" b="0" i="0" dirty="0">
                <a:effectLst/>
                <a:latin typeface="Agency FB" panose="020B0503020202020204" pitchFamily="34" charset="0"/>
              </a:rPr>
              <a:t>Batch mode is preferred for normal orders or domestic orders. </a:t>
            </a:r>
          </a:p>
          <a:p>
            <a:pPr lvl="2" fontAlgn="base">
              <a:lnSpc>
                <a:spcPct val="150000"/>
              </a:lnSpc>
              <a:buFont typeface="+mj-lt"/>
              <a:buAutoNum type="arabicPeriod" startAt="2"/>
            </a:pPr>
            <a:r>
              <a:rPr lang="en-US" sz="2000" b="0" i="0" dirty="0">
                <a:effectLst/>
                <a:latin typeface="Agency FB" panose="020B0503020202020204" pitchFamily="34" charset="0"/>
              </a:rPr>
              <a:t>Online mode is preferred in case of export orders or urgent orders. </a:t>
            </a:r>
          </a:p>
        </p:txBody>
      </p:sp>
      <p:pic>
        <p:nvPicPr>
          <p:cNvPr id="4" name="Picture 3">
            <a:extLst>
              <a:ext uri="{FF2B5EF4-FFF2-40B4-BE49-F238E27FC236}">
                <a16:creationId xmlns:a16="http://schemas.microsoft.com/office/drawing/2014/main" id="{31C56320-1CCB-48DB-B092-47FF9FB266E9}"/>
              </a:ext>
            </a:extLst>
          </p:cNvPr>
          <p:cNvPicPr>
            <a:picLocks noChangeAspect="1"/>
          </p:cNvPicPr>
          <p:nvPr/>
        </p:nvPicPr>
        <p:blipFill>
          <a:blip r:embed="rId2"/>
          <a:stretch>
            <a:fillRect/>
          </a:stretch>
        </p:blipFill>
        <p:spPr>
          <a:xfrm>
            <a:off x="7116831" y="1690274"/>
            <a:ext cx="4511124" cy="2881726"/>
          </a:xfrm>
          <a:prstGeom prst="rect">
            <a:avLst/>
          </a:prstGeom>
        </p:spPr>
      </p:pic>
    </p:spTree>
    <p:extLst>
      <p:ext uri="{BB962C8B-B14F-4D97-AF65-F5344CB8AC3E}">
        <p14:creationId xmlns:p14="http://schemas.microsoft.com/office/powerpoint/2010/main" val="2507947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73A7B5-8ACD-437A-B566-9BB68186ED25}"/>
              </a:ext>
            </a:extLst>
          </p:cNvPr>
          <p:cNvSpPr txBox="1"/>
          <p:nvPr/>
        </p:nvSpPr>
        <p:spPr>
          <a:xfrm>
            <a:off x="480391" y="853976"/>
            <a:ext cx="11231217" cy="5262979"/>
          </a:xfrm>
          <a:prstGeom prst="rect">
            <a:avLst/>
          </a:prstGeom>
          <a:noFill/>
        </p:spPr>
        <p:txBody>
          <a:bodyPr wrap="square">
            <a:spAutoFit/>
          </a:bodyPr>
          <a:lstStyle/>
          <a:p>
            <a:r>
              <a:rPr lang="en-US" sz="2800" dirty="0">
                <a:solidFill>
                  <a:srgbClr val="FF3300"/>
                </a:solidFill>
                <a:latin typeface="Agency FB" panose="020B0503020202020204" pitchFamily="34" charset="0"/>
              </a:rPr>
              <a:t>There are 2 type of invoices generated in CSPS: </a:t>
            </a:r>
          </a:p>
          <a:p>
            <a:endParaRPr lang="en-US" sz="2000" dirty="0">
              <a:latin typeface="Agency FB" panose="020B0503020202020204" pitchFamily="34" charset="0"/>
            </a:endParaRPr>
          </a:p>
          <a:p>
            <a:pPr marL="457200" indent="-457200">
              <a:buFont typeface="+mj-lt"/>
              <a:buAutoNum type="arabicPeriod"/>
            </a:pPr>
            <a:r>
              <a:rPr lang="en-US" sz="2400" b="1" dirty="0">
                <a:solidFill>
                  <a:srgbClr val="FF3300"/>
                </a:solidFill>
                <a:latin typeface="Agency FB" panose="020B0503020202020204" pitchFamily="34" charset="0"/>
              </a:rPr>
              <a:t>ICY (intercompany) invoice </a:t>
            </a:r>
          </a:p>
          <a:p>
            <a:pPr marL="457200" indent="-457200">
              <a:buFont typeface="+mj-lt"/>
              <a:buAutoNum type="arabicPeriod"/>
            </a:pPr>
            <a:endParaRPr lang="en-US" sz="2000" dirty="0">
              <a:latin typeface="Agency FB" panose="020B0503020202020204" pitchFamily="34" charset="0"/>
            </a:endParaRPr>
          </a:p>
          <a:p>
            <a:r>
              <a:rPr lang="en-US" sz="2000" dirty="0">
                <a:latin typeface="Agency FB" panose="020B0503020202020204" pitchFamily="34" charset="0"/>
              </a:rPr>
              <a:t>	A bill is created b/w the sending and the receiving warehouse to allow this stock transfer and to maintain payment b/w different 	warehouses.  </a:t>
            </a:r>
          </a:p>
          <a:p>
            <a:endParaRPr lang="en-US" sz="2000" dirty="0">
              <a:latin typeface="Agency FB" panose="020B0503020202020204" pitchFamily="34" charset="0"/>
            </a:endParaRPr>
          </a:p>
          <a:p>
            <a:r>
              <a:rPr lang="en-US" sz="2000" dirty="0">
                <a:solidFill>
                  <a:srgbClr val="FF3300"/>
                </a:solidFill>
                <a:latin typeface="Agency FB" panose="020B0503020202020204" pitchFamily="34" charset="0"/>
              </a:rPr>
              <a:t>2.	</a:t>
            </a:r>
            <a:r>
              <a:rPr lang="en-US" sz="2400" b="1" dirty="0">
                <a:solidFill>
                  <a:srgbClr val="FF3300"/>
                </a:solidFill>
                <a:latin typeface="Agency FB" panose="020B0503020202020204" pitchFamily="34" charset="0"/>
              </a:rPr>
              <a:t>Dealer invoice </a:t>
            </a:r>
          </a:p>
          <a:p>
            <a:r>
              <a:rPr lang="en-US" sz="2000" dirty="0">
                <a:latin typeface="Agency FB" panose="020B0503020202020204" pitchFamily="34" charset="0"/>
              </a:rPr>
              <a:t> </a:t>
            </a:r>
          </a:p>
          <a:p>
            <a:pPr marL="342900" indent="-342900">
              <a:buFont typeface="Arial" panose="020B0604020202020204" pitchFamily="34" charset="0"/>
              <a:buChar char="•"/>
            </a:pPr>
            <a:r>
              <a:rPr lang="en-US" sz="2000" dirty="0">
                <a:latin typeface="Agency FB" panose="020B0503020202020204" pitchFamily="34" charset="0"/>
              </a:rPr>
              <a:t>  This invoice is generated and charged to the dealer who has ordered parts in CSPS.  </a:t>
            </a:r>
          </a:p>
          <a:p>
            <a:pPr marL="342900" indent="-342900">
              <a:buFont typeface="Arial" panose="020B0604020202020204" pitchFamily="34" charset="0"/>
              <a:buChar char="•"/>
            </a:pPr>
            <a:endParaRPr lang="en-US" sz="2000" dirty="0">
              <a:latin typeface="Agency FB" panose="020B0503020202020204" pitchFamily="34" charset="0"/>
            </a:endParaRPr>
          </a:p>
          <a:p>
            <a:pPr marL="342900" indent="-342900">
              <a:buFont typeface="Arial" panose="020B0604020202020204" pitchFamily="34" charset="0"/>
              <a:buChar char="•"/>
            </a:pPr>
            <a:r>
              <a:rPr lang="en-US" sz="2000" dirty="0">
                <a:latin typeface="Agency FB" panose="020B0503020202020204" pitchFamily="34" charset="0"/>
              </a:rPr>
              <a:t>  Post shipment of the goods to the dealer, this invoice is created. </a:t>
            </a:r>
          </a:p>
          <a:p>
            <a:pPr marL="342900" indent="-342900">
              <a:buFont typeface="Arial" panose="020B0604020202020204" pitchFamily="34" charset="0"/>
              <a:buChar char="•"/>
            </a:pPr>
            <a:endParaRPr lang="en-US" sz="2000" dirty="0">
              <a:latin typeface="Agency FB" panose="020B0503020202020204" pitchFamily="34" charset="0"/>
            </a:endParaRPr>
          </a:p>
          <a:p>
            <a:pPr marL="342900" indent="-342900">
              <a:buFont typeface="Arial" panose="020B0604020202020204" pitchFamily="34" charset="0"/>
              <a:buChar char="•"/>
            </a:pPr>
            <a:r>
              <a:rPr lang="en-US" sz="2000" dirty="0">
                <a:latin typeface="Agency FB" panose="020B0503020202020204" pitchFamily="34" charset="0"/>
              </a:rPr>
              <a:t>A copy of all the bills generated in CSPS is sent to DOCMA (a central system to store all documents issued in CSPS). </a:t>
            </a:r>
          </a:p>
          <a:p>
            <a:pPr marL="342900" indent="-342900">
              <a:buFont typeface="Arial" panose="020B0604020202020204" pitchFamily="34" charset="0"/>
              <a:buChar char="•"/>
            </a:pPr>
            <a:endParaRPr lang="en-US" sz="2000" dirty="0">
              <a:latin typeface="Agency FB" panose="020B0503020202020204" pitchFamily="34" charset="0"/>
            </a:endParaRPr>
          </a:p>
          <a:p>
            <a:pPr marL="342900" indent="-342900">
              <a:buFont typeface="Arial" panose="020B0604020202020204" pitchFamily="34" charset="0"/>
              <a:buChar char="•"/>
            </a:pPr>
            <a:r>
              <a:rPr lang="en-US" sz="2000" dirty="0">
                <a:latin typeface="Agency FB" panose="020B0503020202020204" pitchFamily="34" charset="0"/>
              </a:rPr>
              <a:t>Along with this, details are also sent to SAP FI system for accounting purpose via AP/AR interface </a:t>
            </a:r>
            <a:endParaRPr lang="en-IN" sz="2000" dirty="0">
              <a:latin typeface="Agency FB" panose="020B0503020202020204" pitchFamily="34" charset="0"/>
            </a:endParaRPr>
          </a:p>
        </p:txBody>
      </p:sp>
      <p:pic>
        <p:nvPicPr>
          <p:cNvPr id="4" name="Picture 3">
            <a:extLst>
              <a:ext uri="{FF2B5EF4-FFF2-40B4-BE49-F238E27FC236}">
                <a16:creationId xmlns:a16="http://schemas.microsoft.com/office/drawing/2014/main" id="{44FE0AB3-B25A-421C-8C43-E068B452C3DE}"/>
              </a:ext>
            </a:extLst>
          </p:cNvPr>
          <p:cNvPicPr>
            <a:picLocks noChangeAspect="1"/>
          </p:cNvPicPr>
          <p:nvPr/>
        </p:nvPicPr>
        <p:blipFill>
          <a:blip r:embed="rId2"/>
          <a:stretch>
            <a:fillRect/>
          </a:stretch>
        </p:blipFill>
        <p:spPr>
          <a:xfrm>
            <a:off x="10194019" y="58846"/>
            <a:ext cx="1902117" cy="1182727"/>
          </a:xfrm>
          <a:prstGeom prst="rect">
            <a:avLst/>
          </a:prstGeom>
        </p:spPr>
      </p:pic>
    </p:spTree>
    <p:extLst>
      <p:ext uri="{BB962C8B-B14F-4D97-AF65-F5344CB8AC3E}">
        <p14:creationId xmlns:p14="http://schemas.microsoft.com/office/powerpoint/2010/main" val="223911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E3C139-A8FC-436D-BB43-7BC839706216}"/>
              </a:ext>
            </a:extLst>
          </p:cNvPr>
          <p:cNvSpPr txBox="1"/>
          <p:nvPr/>
        </p:nvSpPr>
        <p:spPr>
          <a:xfrm>
            <a:off x="407504" y="283532"/>
            <a:ext cx="10475843" cy="4124206"/>
          </a:xfrm>
          <a:prstGeom prst="rect">
            <a:avLst/>
          </a:prstGeom>
          <a:noFill/>
        </p:spPr>
        <p:txBody>
          <a:bodyPr wrap="square" rtlCol="0">
            <a:spAutoFit/>
          </a:bodyPr>
          <a:lstStyle/>
          <a:p>
            <a:r>
              <a:rPr lang="en-US" dirty="0"/>
              <a:t> </a:t>
            </a:r>
            <a:r>
              <a:rPr lang="en-US" sz="2800" b="1" u="sng" dirty="0">
                <a:solidFill>
                  <a:srgbClr val="FF3300"/>
                </a:solidFill>
                <a:latin typeface="Agency FB" panose="020B0503020202020204" pitchFamily="34" charset="0"/>
              </a:rPr>
              <a:t>Claims:</a:t>
            </a:r>
          </a:p>
          <a:p>
            <a:endParaRPr lang="en-US" dirty="0"/>
          </a:p>
          <a:p>
            <a:pPr marL="285750" indent="-285750">
              <a:buFont typeface="Arial" panose="020B0604020202020204" pitchFamily="34" charset="0"/>
              <a:buChar char="•"/>
            </a:pPr>
            <a:r>
              <a:rPr lang="en-US" sz="2400" dirty="0">
                <a:latin typeface="Agency FB" panose="020B0503020202020204" pitchFamily="34" charset="0"/>
              </a:rPr>
              <a:t>After receiving the invoice, if dealer finds any anomaly in the invoice issued OR has issues related</a:t>
            </a:r>
          </a:p>
          <a:p>
            <a:r>
              <a:rPr lang="en-US" sz="2400" dirty="0">
                <a:latin typeface="Agency FB" panose="020B0503020202020204" pitchFamily="34" charset="0"/>
              </a:rPr>
              <a:t>	to the part delivered, a claim can be placed. </a:t>
            </a:r>
          </a:p>
          <a:p>
            <a:pPr marL="285750" indent="-285750">
              <a:buFont typeface="Arial" panose="020B0604020202020204" pitchFamily="34" charset="0"/>
              <a:buChar char="•"/>
            </a:pPr>
            <a:endParaRPr lang="en-US" sz="2400" dirty="0">
              <a:latin typeface="Agency FB" panose="020B0503020202020204" pitchFamily="34" charset="0"/>
            </a:endParaRPr>
          </a:p>
          <a:p>
            <a:pPr marL="285750" indent="-285750">
              <a:buFont typeface="Arial" panose="020B0604020202020204" pitchFamily="34" charset="0"/>
              <a:buChar char="•"/>
            </a:pPr>
            <a:r>
              <a:rPr lang="en-US" sz="2400" dirty="0">
                <a:latin typeface="Agency FB" panose="020B0503020202020204" pitchFamily="34" charset="0"/>
              </a:rPr>
              <a:t>Claim can be a price type claim or a quantity type claim. </a:t>
            </a:r>
          </a:p>
          <a:p>
            <a:pPr marL="285750" indent="-285750">
              <a:buFont typeface="Arial" panose="020B0604020202020204" pitchFamily="34" charset="0"/>
              <a:buChar char="•"/>
            </a:pPr>
            <a:endParaRPr lang="en-US" sz="2400" dirty="0">
              <a:latin typeface="Agency FB" panose="020B0503020202020204" pitchFamily="34" charset="0"/>
            </a:endParaRPr>
          </a:p>
          <a:p>
            <a:r>
              <a:rPr lang="en-US" sz="2400" dirty="0">
                <a:solidFill>
                  <a:srgbClr val="FF3300"/>
                </a:solidFill>
                <a:latin typeface="Agency FB" panose="020B0503020202020204" pitchFamily="34" charset="0"/>
              </a:rPr>
              <a:t>		Price type </a:t>
            </a:r>
            <a:r>
              <a:rPr lang="en-US" sz="2400" dirty="0">
                <a:latin typeface="Agency FB" panose="020B0503020202020204" pitchFamily="34" charset="0"/>
              </a:rPr>
              <a:t>claim is usually selected where pricing anomalies are present in the issued invoice.   </a:t>
            </a:r>
          </a:p>
          <a:p>
            <a:pPr marL="285750" indent="-285750">
              <a:buFont typeface="Arial" panose="020B0604020202020204" pitchFamily="34" charset="0"/>
              <a:buChar char="•"/>
            </a:pPr>
            <a:endParaRPr lang="en-US" sz="2400" dirty="0">
              <a:latin typeface="Agency FB" panose="020B0503020202020204" pitchFamily="34" charset="0"/>
            </a:endParaRPr>
          </a:p>
          <a:p>
            <a:r>
              <a:rPr lang="en-US" sz="2400" dirty="0">
                <a:solidFill>
                  <a:srgbClr val="FF3300"/>
                </a:solidFill>
                <a:latin typeface="Agency FB" panose="020B0503020202020204" pitchFamily="34" charset="0"/>
              </a:rPr>
              <a:t>		Quantity type </a:t>
            </a:r>
            <a:r>
              <a:rPr lang="en-US" sz="2400" dirty="0">
                <a:latin typeface="Agency FB" panose="020B0503020202020204" pitchFamily="34" charset="0"/>
              </a:rPr>
              <a:t>claim is usually selected where there is an issue with the quality of the product 			received or mismatch in the quantity ordered and received. </a:t>
            </a:r>
            <a:endParaRPr lang="en-IN" sz="2400" dirty="0">
              <a:latin typeface="Agency FB" panose="020B0503020202020204" pitchFamily="34" charset="0"/>
            </a:endParaRPr>
          </a:p>
        </p:txBody>
      </p:sp>
      <p:pic>
        <p:nvPicPr>
          <p:cNvPr id="3" name="Picture 2">
            <a:extLst>
              <a:ext uri="{FF2B5EF4-FFF2-40B4-BE49-F238E27FC236}">
                <a16:creationId xmlns:a16="http://schemas.microsoft.com/office/drawing/2014/main" id="{456875C6-2F7A-46A6-ABB4-FD0A4604E307}"/>
              </a:ext>
            </a:extLst>
          </p:cNvPr>
          <p:cNvPicPr>
            <a:picLocks noChangeAspect="1"/>
          </p:cNvPicPr>
          <p:nvPr/>
        </p:nvPicPr>
        <p:blipFill>
          <a:blip r:embed="rId2"/>
          <a:stretch>
            <a:fillRect/>
          </a:stretch>
        </p:blipFill>
        <p:spPr>
          <a:xfrm>
            <a:off x="10213898" y="0"/>
            <a:ext cx="1902117" cy="1182727"/>
          </a:xfrm>
          <a:prstGeom prst="rect">
            <a:avLst/>
          </a:prstGeom>
        </p:spPr>
      </p:pic>
      <p:pic>
        <p:nvPicPr>
          <p:cNvPr id="4" name="Picture 3">
            <a:extLst>
              <a:ext uri="{FF2B5EF4-FFF2-40B4-BE49-F238E27FC236}">
                <a16:creationId xmlns:a16="http://schemas.microsoft.com/office/drawing/2014/main" id="{86732793-BEA8-411D-9A75-53D485E08007}"/>
              </a:ext>
            </a:extLst>
          </p:cNvPr>
          <p:cNvPicPr>
            <a:picLocks noChangeAspect="1"/>
          </p:cNvPicPr>
          <p:nvPr/>
        </p:nvPicPr>
        <p:blipFill>
          <a:blip r:embed="rId3"/>
          <a:stretch>
            <a:fillRect/>
          </a:stretch>
        </p:blipFill>
        <p:spPr>
          <a:xfrm>
            <a:off x="4096577" y="4507100"/>
            <a:ext cx="3097696" cy="2160400"/>
          </a:xfrm>
          <a:prstGeom prst="rect">
            <a:avLst/>
          </a:prstGeom>
        </p:spPr>
      </p:pic>
    </p:spTree>
    <p:extLst>
      <p:ext uri="{BB962C8B-B14F-4D97-AF65-F5344CB8AC3E}">
        <p14:creationId xmlns:p14="http://schemas.microsoft.com/office/powerpoint/2010/main" val="1156443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6B851E-5884-4E3C-A06A-68ED3C8DA9A7}"/>
              </a:ext>
            </a:extLst>
          </p:cNvPr>
          <p:cNvSpPr txBox="1"/>
          <p:nvPr/>
        </p:nvSpPr>
        <p:spPr>
          <a:xfrm>
            <a:off x="1355034" y="675861"/>
            <a:ext cx="4740966" cy="584775"/>
          </a:xfrm>
          <a:prstGeom prst="rect">
            <a:avLst/>
          </a:prstGeom>
          <a:noFill/>
        </p:spPr>
        <p:txBody>
          <a:bodyPr wrap="square" rtlCol="0">
            <a:spAutoFit/>
          </a:bodyPr>
          <a:lstStyle/>
          <a:p>
            <a:r>
              <a:rPr lang="en-US" sz="3200" b="1" u="sng" dirty="0">
                <a:solidFill>
                  <a:srgbClr val="FF3300"/>
                </a:solidFill>
                <a:latin typeface="Agency FB" panose="020B0503020202020204" pitchFamily="34" charset="0"/>
              </a:rPr>
              <a:t>Base Line:</a:t>
            </a:r>
            <a:endParaRPr lang="en-IN" sz="3200" b="1" u="sng" dirty="0">
              <a:solidFill>
                <a:srgbClr val="FF3300"/>
              </a:solidFill>
              <a:latin typeface="Agency FB" panose="020B0503020202020204" pitchFamily="34" charset="0"/>
            </a:endParaRPr>
          </a:p>
        </p:txBody>
      </p:sp>
      <p:sp>
        <p:nvSpPr>
          <p:cNvPr id="3" name="TextBox 2">
            <a:extLst>
              <a:ext uri="{FF2B5EF4-FFF2-40B4-BE49-F238E27FC236}">
                <a16:creationId xmlns:a16="http://schemas.microsoft.com/office/drawing/2014/main" id="{6FEAAE34-5CC6-4F6A-B1FB-A9C89C28B7B6}"/>
              </a:ext>
            </a:extLst>
          </p:cNvPr>
          <p:cNvSpPr txBox="1"/>
          <p:nvPr/>
        </p:nvSpPr>
        <p:spPr>
          <a:xfrm>
            <a:off x="1918252" y="1779104"/>
            <a:ext cx="6569766" cy="3108543"/>
          </a:xfrm>
          <a:prstGeom prst="rect">
            <a:avLst/>
          </a:prstGeom>
          <a:noFill/>
        </p:spPr>
        <p:txBody>
          <a:bodyPr wrap="square" rtlCol="0">
            <a:spAutoFit/>
          </a:bodyPr>
          <a:lstStyle/>
          <a:p>
            <a:pPr marL="342900" indent="-342900">
              <a:buAutoNum type="arabicPeriod"/>
            </a:pPr>
            <a:r>
              <a:rPr lang="en-US" sz="2800" dirty="0">
                <a:latin typeface="Agency FB" panose="020B0503020202020204" pitchFamily="34" charset="0"/>
              </a:rPr>
              <a:t>Development Environment </a:t>
            </a:r>
          </a:p>
          <a:p>
            <a:pPr marL="342900" indent="-342900">
              <a:buAutoNum type="arabicPeriod"/>
            </a:pPr>
            <a:endParaRPr lang="en-US" sz="2800" dirty="0">
              <a:latin typeface="Agency FB" panose="020B0503020202020204" pitchFamily="34" charset="0"/>
            </a:endParaRPr>
          </a:p>
          <a:p>
            <a:pPr marL="342900" indent="-342900">
              <a:buAutoNum type="arabicPeriod"/>
            </a:pPr>
            <a:r>
              <a:rPr lang="en-US" sz="2800" dirty="0">
                <a:latin typeface="Agency FB" panose="020B0503020202020204" pitchFamily="34" charset="0"/>
              </a:rPr>
              <a:t>Quality Assurance</a:t>
            </a:r>
          </a:p>
          <a:p>
            <a:pPr marL="342900" indent="-342900">
              <a:buAutoNum type="arabicPeriod"/>
            </a:pPr>
            <a:endParaRPr lang="en-US" sz="2800" dirty="0">
              <a:latin typeface="Agency FB" panose="020B0503020202020204" pitchFamily="34" charset="0"/>
            </a:endParaRPr>
          </a:p>
          <a:p>
            <a:pPr marL="342900" indent="-342900">
              <a:buAutoNum type="arabicPeriod"/>
            </a:pPr>
            <a:r>
              <a:rPr lang="en-US" sz="2800" dirty="0">
                <a:latin typeface="Agency FB" panose="020B0503020202020204" pitchFamily="34" charset="0"/>
              </a:rPr>
              <a:t>Pre – Production </a:t>
            </a:r>
          </a:p>
          <a:p>
            <a:pPr marL="342900" indent="-342900">
              <a:buAutoNum type="arabicPeriod"/>
            </a:pPr>
            <a:endParaRPr lang="en-US" sz="2800" dirty="0">
              <a:latin typeface="Agency FB" panose="020B0503020202020204" pitchFamily="34" charset="0"/>
            </a:endParaRPr>
          </a:p>
          <a:p>
            <a:pPr marL="342900" indent="-342900">
              <a:buAutoNum type="arabicPeriod"/>
            </a:pPr>
            <a:r>
              <a:rPr lang="en-US" sz="2800" dirty="0">
                <a:latin typeface="Agency FB" panose="020B0503020202020204" pitchFamily="34" charset="0"/>
              </a:rPr>
              <a:t>Production</a:t>
            </a:r>
            <a:endParaRPr lang="en-IN" sz="2800" dirty="0">
              <a:latin typeface="Agency FB" panose="020B0503020202020204" pitchFamily="34" charset="0"/>
            </a:endParaRPr>
          </a:p>
        </p:txBody>
      </p:sp>
    </p:spTree>
    <p:extLst>
      <p:ext uri="{BB962C8B-B14F-4D97-AF65-F5344CB8AC3E}">
        <p14:creationId xmlns:p14="http://schemas.microsoft.com/office/powerpoint/2010/main" val="882828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20F3A5-F3CF-41C2-BC17-6761B1BAEEA9}"/>
              </a:ext>
            </a:extLst>
          </p:cNvPr>
          <p:cNvPicPr>
            <a:picLocks noChangeAspect="1"/>
          </p:cNvPicPr>
          <p:nvPr/>
        </p:nvPicPr>
        <p:blipFill>
          <a:blip r:embed="rId2"/>
          <a:stretch>
            <a:fillRect/>
          </a:stretch>
        </p:blipFill>
        <p:spPr>
          <a:xfrm>
            <a:off x="1513231" y="1357933"/>
            <a:ext cx="8560408" cy="4142133"/>
          </a:xfrm>
          <a:prstGeom prst="rect">
            <a:avLst/>
          </a:prstGeom>
        </p:spPr>
      </p:pic>
    </p:spTree>
    <p:extLst>
      <p:ext uri="{BB962C8B-B14F-4D97-AF65-F5344CB8AC3E}">
        <p14:creationId xmlns:p14="http://schemas.microsoft.com/office/powerpoint/2010/main" val="475457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879FBBE-498E-4EDB-83BA-B05766DEB510}"/>
              </a:ext>
            </a:extLst>
          </p:cNvPr>
          <p:cNvSpPr txBox="1"/>
          <p:nvPr/>
        </p:nvSpPr>
        <p:spPr>
          <a:xfrm>
            <a:off x="1413426" y="1735532"/>
            <a:ext cx="9261200" cy="3600986"/>
          </a:xfrm>
          <a:prstGeom prst="rect">
            <a:avLst/>
          </a:prstGeom>
          <a:noFill/>
        </p:spPr>
        <p:txBody>
          <a:bodyPr wrap="square">
            <a:spAutoFit/>
          </a:bodyPr>
          <a:lstStyle/>
          <a:p>
            <a:r>
              <a:rPr lang="en-US" sz="3800" dirty="0">
                <a:latin typeface="Agency FB" panose="020B0503020202020204" pitchFamily="34" charset="0"/>
              </a:rPr>
              <a:t>Common Spare Parts System (CSPS) is a system integration launched by </a:t>
            </a:r>
            <a:r>
              <a:rPr lang="en-US" sz="3800" b="1" dirty="0">
                <a:solidFill>
                  <a:srgbClr val="FF3300"/>
                </a:solidFill>
                <a:latin typeface="Agency FB" panose="020B0503020202020204" pitchFamily="34" charset="0"/>
              </a:rPr>
              <a:t>Fiat auto group </a:t>
            </a:r>
            <a:r>
              <a:rPr lang="en-US" sz="3800" dirty="0">
                <a:latin typeface="Agency FB" panose="020B0503020202020204" pitchFamily="34" charset="0"/>
              </a:rPr>
              <a:t>in order to provide a common software system for different subsidiaries</a:t>
            </a:r>
            <a:r>
              <a:rPr lang="en-US" sz="3800" b="1" dirty="0">
                <a:latin typeface="Agency FB" panose="020B0503020202020204" pitchFamily="34" charset="0"/>
              </a:rPr>
              <a:t>, </a:t>
            </a:r>
            <a:r>
              <a:rPr lang="en-US" sz="3800" b="1" dirty="0" err="1">
                <a:solidFill>
                  <a:srgbClr val="FF3300"/>
                </a:solidFill>
                <a:latin typeface="Agency FB" panose="020B0503020202020204" pitchFamily="34" charset="0"/>
              </a:rPr>
              <a:t>CNHi</a:t>
            </a:r>
            <a:r>
              <a:rPr lang="en-US" sz="3800" b="1" dirty="0">
                <a:solidFill>
                  <a:srgbClr val="FF3300"/>
                </a:solidFill>
                <a:latin typeface="Agency FB" panose="020B0503020202020204" pitchFamily="34" charset="0"/>
              </a:rPr>
              <a:t>,</a:t>
            </a:r>
            <a:r>
              <a:rPr lang="en-US" sz="3800" b="1" dirty="0">
                <a:latin typeface="Agency FB" panose="020B0503020202020204" pitchFamily="34" charset="0"/>
              </a:rPr>
              <a:t> </a:t>
            </a:r>
            <a:r>
              <a:rPr lang="en-US" sz="3800" b="1" dirty="0">
                <a:solidFill>
                  <a:srgbClr val="FF3300"/>
                </a:solidFill>
                <a:latin typeface="Agency FB" panose="020B0503020202020204" pitchFamily="34" charset="0"/>
              </a:rPr>
              <a:t>IVECO</a:t>
            </a:r>
            <a:r>
              <a:rPr lang="en-US" sz="3800" b="1" dirty="0">
                <a:latin typeface="Agency FB" panose="020B0503020202020204" pitchFamily="34" charset="0"/>
              </a:rPr>
              <a:t> </a:t>
            </a:r>
            <a:r>
              <a:rPr lang="en-US" sz="3800" dirty="0">
                <a:latin typeface="Agency FB" panose="020B0503020202020204" pitchFamily="34" charset="0"/>
              </a:rPr>
              <a:t>and </a:t>
            </a:r>
            <a:r>
              <a:rPr lang="en-US" sz="3800" b="1" dirty="0">
                <a:solidFill>
                  <a:srgbClr val="FF3300"/>
                </a:solidFill>
                <a:latin typeface="Agency FB" panose="020B0503020202020204" pitchFamily="34" charset="0"/>
              </a:rPr>
              <a:t>FCA</a:t>
            </a:r>
            <a:r>
              <a:rPr lang="en-US" sz="3800" dirty="0">
                <a:latin typeface="Agency FB" panose="020B0503020202020204" pitchFamily="34" charset="0"/>
              </a:rPr>
              <a:t> to support planning and execution activities day to day routines in spare parts business processes</a:t>
            </a:r>
            <a:endParaRPr lang="en-IN" sz="3800" dirty="0"/>
          </a:p>
        </p:txBody>
      </p:sp>
      <p:pic>
        <p:nvPicPr>
          <p:cNvPr id="8" name="Picture 7">
            <a:extLst>
              <a:ext uri="{FF2B5EF4-FFF2-40B4-BE49-F238E27FC236}">
                <a16:creationId xmlns:a16="http://schemas.microsoft.com/office/drawing/2014/main" id="{ADDD92E4-8DF1-43A9-8EC8-1E48EEE97253}"/>
              </a:ext>
            </a:extLst>
          </p:cNvPr>
          <p:cNvPicPr>
            <a:picLocks noChangeAspect="1"/>
          </p:cNvPicPr>
          <p:nvPr/>
        </p:nvPicPr>
        <p:blipFill>
          <a:blip r:embed="rId2"/>
          <a:stretch>
            <a:fillRect/>
          </a:stretch>
        </p:blipFill>
        <p:spPr>
          <a:xfrm>
            <a:off x="10063369" y="155716"/>
            <a:ext cx="1905000" cy="1181100"/>
          </a:xfrm>
          <a:prstGeom prst="rect">
            <a:avLst/>
          </a:prstGeom>
        </p:spPr>
      </p:pic>
    </p:spTree>
    <p:extLst>
      <p:ext uri="{BB962C8B-B14F-4D97-AF65-F5344CB8AC3E}">
        <p14:creationId xmlns:p14="http://schemas.microsoft.com/office/powerpoint/2010/main" val="1709141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BF2AAF-04C2-4705-8DA2-04504BF4A765}"/>
              </a:ext>
            </a:extLst>
          </p:cNvPr>
          <p:cNvSpPr txBox="1"/>
          <p:nvPr/>
        </p:nvSpPr>
        <p:spPr>
          <a:xfrm>
            <a:off x="4174433" y="149088"/>
            <a:ext cx="3190462" cy="769441"/>
          </a:xfrm>
          <a:prstGeom prst="rect">
            <a:avLst/>
          </a:prstGeom>
          <a:noFill/>
        </p:spPr>
        <p:txBody>
          <a:bodyPr wrap="square" rtlCol="0">
            <a:spAutoFit/>
          </a:bodyPr>
          <a:lstStyle/>
          <a:p>
            <a:r>
              <a:rPr lang="en-US" sz="4400" u="sng" dirty="0">
                <a:solidFill>
                  <a:srgbClr val="FF0000"/>
                </a:solidFill>
                <a:latin typeface="Agency FB" panose="020B0503020202020204" pitchFamily="34" charset="0"/>
              </a:rPr>
              <a:t>Exor – </a:t>
            </a:r>
            <a:r>
              <a:rPr lang="en-US" sz="4400" u="sng" dirty="0" err="1">
                <a:solidFill>
                  <a:srgbClr val="FF0000"/>
                </a:solidFill>
                <a:latin typeface="Agency FB" panose="020B0503020202020204" pitchFamily="34" charset="0"/>
              </a:rPr>
              <a:t>Stellantis</a:t>
            </a:r>
            <a:r>
              <a:rPr lang="en-US" sz="4400" u="sng" dirty="0">
                <a:solidFill>
                  <a:srgbClr val="FF0000"/>
                </a:solidFill>
                <a:latin typeface="Agency FB" panose="020B0503020202020204" pitchFamily="34" charset="0"/>
              </a:rPr>
              <a:t> </a:t>
            </a:r>
            <a:endParaRPr lang="en-IN" sz="4400" u="sng" dirty="0">
              <a:solidFill>
                <a:srgbClr val="FF0000"/>
              </a:solidFill>
              <a:latin typeface="Agency FB" panose="020B0503020202020204" pitchFamily="34" charset="0"/>
            </a:endParaRPr>
          </a:p>
        </p:txBody>
      </p:sp>
      <p:sp>
        <p:nvSpPr>
          <p:cNvPr id="3" name="TextBox 2">
            <a:extLst>
              <a:ext uri="{FF2B5EF4-FFF2-40B4-BE49-F238E27FC236}">
                <a16:creationId xmlns:a16="http://schemas.microsoft.com/office/drawing/2014/main" id="{8003E5ED-0866-4EEB-AC35-3A2D2ACF8853}"/>
              </a:ext>
            </a:extLst>
          </p:cNvPr>
          <p:cNvSpPr txBox="1"/>
          <p:nvPr/>
        </p:nvSpPr>
        <p:spPr>
          <a:xfrm>
            <a:off x="604630" y="880428"/>
            <a:ext cx="1480932" cy="584775"/>
          </a:xfrm>
          <a:prstGeom prst="rect">
            <a:avLst/>
          </a:prstGeom>
          <a:noFill/>
        </p:spPr>
        <p:txBody>
          <a:bodyPr wrap="square" rtlCol="0">
            <a:spAutoFit/>
          </a:bodyPr>
          <a:lstStyle/>
          <a:p>
            <a:r>
              <a:rPr lang="en-US" sz="3200" u="sng" dirty="0">
                <a:latin typeface="Agency FB" panose="020B0503020202020204" pitchFamily="34" charset="0"/>
              </a:rPr>
              <a:t>Exor:</a:t>
            </a:r>
            <a:endParaRPr lang="en-IN" sz="2800" u="sng" dirty="0">
              <a:latin typeface="Agency FB" panose="020B0503020202020204" pitchFamily="34" charset="0"/>
            </a:endParaRPr>
          </a:p>
        </p:txBody>
      </p:sp>
      <p:sp>
        <p:nvSpPr>
          <p:cNvPr id="4" name="TextBox 3">
            <a:extLst>
              <a:ext uri="{FF2B5EF4-FFF2-40B4-BE49-F238E27FC236}">
                <a16:creationId xmlns:a16="http://schemas.microsoft.com/office/drawing/2014/main" id="{91913C2E-DE42-4C06-A7AE-97650F46CE9F}"/>
              </a:ext>
            </a:extLst>
          </p:cNvPr>
          <p:cNvSpPr txBox="1"/>
          <p:nvPr/>
        </p:nvSpPr>
        <p:spPr>
          <a:xfrm>
            <a:off x="604630" y="1445993"/>
            <a:ext cx="10982740" cy="18784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1" dirty="0">
                <a:solidFill>
                  <a:srgbClr val="FF0000"/>
                </a:solidFill>
                <a:latin typeface="Agency FB" panose="020B0503020202020204" pitchFamily="34" charset="0"/>
              </a:rPr>
              <a:t>Exor</a:t>
            </a:r>
            <a:r>
              <a:rPr lang="en-US" sz="2000" b="1" dirty="0">
                <a:latin typeface="Agency FB" panose="020B0503020202020204" pitchFamily="34" charset="0"/>
              </a:rPr>
              <a:t> </a:t>
            </a:r>
            <a:r>
              <a:rPr lang="en-US" sz="2000" dirty="0">
                <a:latin typeface="Agency FB" panose="020B0503020202020204" pitchFamily="34" charset="0"/>
              </a:rPr>
              <a:t>is a holding company, controlled by the </a:t>
            </a:r>
            <a:r>
              <a:rPr lang="en-US" sz="2000" dirty="0">
                <a:solidFill>
                  <a:srgbClr val="FF0000"/>
                </a:solidFill>
                <a:latin typeface="Agency FB" panose="020B0503020202020204" pitchFamily="34" charset="0"/>
              </a:rPr>
              <a:t>Agnelli family.</a:t>
            </a:r>
          </a:p>
          <a:p>
            <a:pPr marL="285750" indent="-285750">
              <a:lnSpc>
                <a:spcPct val="150000"/>
              </a:lnSpc>
              <a:buFont typeface="Arial" panose="020B0604020202020204" pitchFamily="34" charset="0"/>
              <a:buChar char="•"/>
            </a:pPr>
            <a:r>
              <a:rPr lang="en-US" sz="2000" dirty="0">
                <a:solidFill>
                  <a:srgbClr val="FF0000"/>
                </a:solidFill>
                <a:latin typeface="Agency FB" panose="020B0503020202020204" pitchFamily="34" charset="0"/>
              </a:rPr>
              <a:t>A </a:t>
            </a:r>
            <a:r>
              <a:rPr lang="en-US" sz="2000" b="1" dirty="0">
                <a:solidFill>
                  <a:srgbClr val="FF0000"/>
                </a:solidFill>
                <a:latin typeface="Agency FB" panose="020B0503020202020204" pitchFamily="34" charset="0"/>
              </a:rPr>
              <a:t>holding company </a:t>
            </a:r>
            <a:r>
              <a:rPr lang="en-US" sz="2000" dirty="0">
                <a:latin typeface="Agency FB" panose="020B0503020202020204" pitchFamily="34" charset="0"/>
              </a:rPr>
              <a:t>is a company whose primary business is holding a controlling interest in the securities of other companies.</a:t>
            </a:r>
          </a:p>
          <a:p>
            <a:pPr marL="342900" indent="-342900">
              <a:lnSpc>
                <a:spcPct val="150000"/>
              </a:lnSpc>
              <a:buFont typeface="Arial" panose="020B0604020202020204" pitchFamily="34" charset="0"/>
              <a:buChar char="•"/>
            </a:pPr>
            <a:r>
              <a:rPr lang="en-US" sz="2000" dirty="0">
                <a:solidFill>
                  <a:srgbClr val="FF0000"/>
                </a:solidFill>
                <a:latin typeface="Agency FB" panose="020B0503020202020204" pitchFamily="34" charset="0"/>
              </a:rPr>
              <a:t>A holding company </a:t>
            </a:r>
            <a:r>
              <a:rPr lang="en-US" sz="2000" dirty="0">
                <a:latin typeface="Agency FB" panose="020B0503020202020204" pitchFamily="34" charset="0"/>
              </a:rPr>
              <a:t>usually does not produce </a:t>
            </a:r>
            <a:r>
              <a:rPr lang="en-US" sz="2000" b="1" dirty="0">
                <a:latin typeface="Agency FB" panose="020B0503020202020204" pitchFamily="34" charset="0"/>
              </a:rPr>
              <a:t>goods</a:t>
            </a:r>
            <a:r>
              <a:rPr lang="en-US" sz="2000" dirty="0">
                <a:latin typeface="Agency FB" panose="020B0503020202020204" pitchFamily="34" charset="0"/>
              </a:rPr>
              <a:t> or </a:t>
            </a:r>
            <a:r>
              <a:rPr lang="en-US" sz="2000" b="1" dirty="0">
                <a:latin typeface="Agency FB" panose="020B0503020202020204" pitchFamily="34" charset="0"/>
              </a:rPr>
              <a:t>services</a:t>
            </a:r>
            <a:r>
              <a:rPr lang="en-US" sz="2000" dirty="0">
                <a:latin typeface="Agency FB" panose="020B0503020202020204" pitchFamily="34" charset="0"/>
              </a:rPr>
              <a:t> itself. Its purpose is to </a:t>
            </a:r>
            <a:r>
              <a:rPr lang="en-US" sz="2000" dirty="0">
                <a:solidFill>
                  <a:srgbClr val="FF0000"/>
                </a:solidFill>
                <a:latin typeface="Agency FB" panose="020B0503020202020204" pitchFamily="34" charset="0"/>
              </a:rPr>
              <a:t>own shares </a:t>
            </a:r>
            <a:r>
              <a:rPr lang="en-US" sz="2000" dirty="0">
                <a:latin typeface="Agency FB" panose="020B0503020202020204" pitchFamily="34" charset="0"/>
              </a:rPr>
              <a:t>of other companies to form a corporate group.</a:t>
            </a:r>
            <a:endParaRPr lang="en-IN" sz="2000" dirty="0">
              <a:latin typeface="Agency FB" panose="020B0503020202020204" pitchFamily="34" charset="0"/>
            </a:endParaRPr>
          </a:p>
        </p:txBody>
      </p:sp>
      <p:sp>
        <p:nvSpPr>
          <p:cNvPr id="5" name="TextBox 4">
            <a:extLst>
              <a:ext uri="{FF2B5EF4-FFF2-40B4-BE49-F238E27FC236}">
                <a16:creationId xmlns:a16="http://schemas.microsoft.com/office/drawing/2014/main" id="{86A56C74-F24F-44F5-9C5E-00211BBE8107}"/>
              </a:ext>
            </a:extLst>
          </p:cNvPr>
          <p:cNvSpPr txBox="1"/>
          <p:nvPr/>
        </p:nvSpPr>
        <p:spPr>
          <a:xfrm>
            <a:off x="604630" y="3533545"/>
            <a:ext cx="1838740" cy="584775"/>
          </a:xfrm>
          <a:prstGeom prst="rect">
            <a:avLst/>
          </a:prstGeom>
          <a:noFill/>
        </p:spPr>
        <p:txBody>
          <a:bodyPr wrap="square" rtlCol="0">
            <a:spAutoFit/>
          </a:bodyPr>
          <a:lstStyle/>
          <a:p>
            <a:r>
              <a:rPr lang="en-US" sz="3200" u="sng" dirty="0" err="1">
                <a:latin typeface="Agency FB" panose="020B0503020202020204" pitchFamily="34" charset="0"/>
              </a:rPr>
              <a:t>Stellantis</a:t>
            </a:r>
            <a:r>
              <a:rPr lang="en-US" sz="3200" u="sng" dirty="0">
                <a:latin typeface="Agency FB" panose="020B0503020202020204" pitchFamily="34" charset="0"/>
              </a:rPr>
              <a:t> :</a:t>
            </a:r>
            <a:endParaRPr lang="en-IN" sz="3200" u="sng" dirty="0">
              <a:latin typeface="Agency FB" panose="020B0503020202020204" pitchFamily="34" charset="0"/>
            </a:endParaRPr>
          </a:p>
        </p:txBody>
      </p:sp>
      <p:sp>
        <p:nvSpPr>
          <p:cNvPr id="6" name="TextBox 5">
            <a:extLst>
              <a:ext uri="{FF2B5EF4-FFF2-40B4-BE49-F238E27FC236}">
                <a16:creationId xmlns:a16="http://schemas.microsoft.com/office/drawing/2014/main" id="{7A7D52B8-668A-4388-8DEF-C4EC8162E27A}"/>
              </a:ext>
            </a:extLst>
          </p:cNvPr>
          <p:cNvSpPr txBox="1"/>
          <p:nvPr/>
        </p:nvSpPr>
        <p:spPr>
          <a:xfrm>
            <a:off x="604630" y="4118320"/>
            <a:ext cx="10624931" cy="23502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Agency FB" panose="020B0503020202020204" pitchFamily="34" charset="0"/>
              </a:rPr>
              <a:t>In December 2019, </a:t>
            </a:r>
            <a:r>
              <a:rPr lang="en-US" sz="2000" b="1" dirty="0">
                <a:solidFill>
                  <a:srgbClr val="FF0000"/>
                </a:solidFill>
                <a:latin typeface="Agency FB" panose="020B0503020202020204" pitchFamily="34" charset="0"/>
              </a:rPr>
              <a:t>Fiat Chrysler Automobiles </a:t>
            </a:r>
            <a:r>
              <a:rPr lang="en-US" sz="2000" dirty="0">
                <a:latin typeface="Agency FB" panose="020B0503020202020204" pitchFamily="34" charset="0"/>
              </a:rPr>
              <a:t>[FCA]</a:t>
            </a:r>
            <a:r>
              <a:rPr lang="en-US" sz="2000" dirty="0">
                <a:solidFill>
                  <a:srgbClr val="FF0000"/>
                </a:solidFill>
                <a:latin typeface="Agency FB" panose="020B0503020202020204" pitchFamily="34" charset="0"/>
              </a:rPr>
              <a:t> </a:t>
            </a:r>
            <a:r>
              <a:rPr lang="en-US" sz="2000" dirty="0">
                <a:latin typeface="Agency FB" panose="020B0503020202020204" pitchFamily="34" charset="0"/>
              </a:rPr>
              <a:t>and the </a:t>
            </a:r>
            <a:r>
              <a:rPr lang="en-US" sz="2000" b="1" dirty="0">
                <a:solidFill>
                  <a:srgbClr val="FF0000"/>
                </a:solidFill>
                <a:latin typeface="Agency FB" panose="020B0503020202020204" pitchFamily="34" charset="0"/>
              </a:rPr>
              <a:t>PSA Group </a:t>
            </a:r>
            <a:r>
              <a:rPr lang="en-US" sz="2000" dirty="0">
                <a:latin typeface="Agency FB" panose="020B0503020202020204" pitchFamily="34" charset="0"/>
              </a:rPr>
              <a:t>announced a merger. </a:t>
            </a:r>
          </a:p>
          <a:p>
            <a:pPr marL="285750" indent="-285750">
              <a:lnSpc>
                <a:spcPct val="150000"/>
              </a:lnSpc>
              <a:buFont typeface="Arial" panose="020B0604020202020204" pitchFamily="34" charset="0"/>
              <a:buChar char="•"/>
            </a:pPr>
            <a:r>
              <a:rPr lang="en-US" sz="2000" dirty="0">
                <a:latin typeface="Agency FB" panose="020B0503020202020204" pitchFamily="34" charset="0"/>
              </a:rPr>
              <a:t>In July 2020, FCA's </a:t>
            </a:r>
            <a:r>
              <a:rPr lang="en-US" sz="2000" dirty="0">
                <a:solidFill>
                  <a:srgbClr val="FF3300"/>
                </a:solidFill>
                <a:latin typeface="Agency FB" panose="020B0503020202020204" pitchFamily="34" charset="0"/>
              </a:rPr>
              <a:t>Chairman John Elkann </a:t>
            </a:r>
            <a:r>
              <a:rPr lang="en-US" sz="2000" dirty="0">
                <a:latin typeface="Agency FB" panose="020B0503020202020204" pitchFamily="34" charset="0"/>
              </a:rPr>
              <a:t>and the </a:t>
            </a:r>
            <a:r>
              <a:rPr lang="en-US" sz="2000" dirty="0">
                <a:solidFill>
                  <a:srgbClr val="FF3300"/>
                </a:solidFill>
                <a:latin typeface="Agency FB" panose="020B0503020202020204" pitchFamily="34" charset="0"/>
              </a:rPr>
              <a:t>CEO Mike Manley </a:t>
            </a:r>
            <a:r>
              <a:rPr lang="en-US" sz="2000" dirty="0">
                <a:latin typeface="Agency FB" panose="020B0503020202020204" pitchFamily="34" charset="0"/>
              </a:rPr>
              <a:t>announced that the combined company will be called </a:t>
            </a:r>
            <a:r>
              <a:rPr lang="en-US" sz="2000" b="1" dirty="0" err="1">
                <a:solidFill>
                  <a:srgbClr val="FF3300"/>
                </a:solidFill>
                <a:latin typeface="Agency FB" panose="020B0503020202020204" pitchFamily="34" charset="0"/>
              </a:rPr>
              <a:t>Stellantis</a:t>
            </a:r>
            <a:r>
              <a:rPr lang="en-US" sz="2000" dirty="0">
                <a:solidFill>
                  <a:srgbClr val="FF3300"/>
                </a:solidFill>
                <a:latin typeface="Agency FB" panose="020B0503020202020204" pitchFamily="34" charset="0"/>
              </a:rPr>
              <a:t> </a:t>
            </a:r>
            <a:r>
              <a:rPr lang="en-US" sz="2000" dirty="0">
                <a:latin typeface="Agency FB" panose="020B0503020202020204" pitchFamily="34" charset="0"/>
              </a:rPr>
              <a:t>, </a:t>
            </a:r>
          </a:p>
          <a:p>
            <a:pPr marL="285750" indent="-285750">
              <a:lnSpc>
                <a:spcPct val="150000"/>
              </a:lnSpc>
              <a:buFont typeface="Arial" panose="020B0604020202020204" pitchFamily="34" charset="0"/>
              <a:buChar char="•"/>
            </a:pPr>
            <a:r>
              <a:rPr lang="en-US" sz="2000" dirty="0">
                <a:latin typeface="Agency FB" panose="020B0503020202020204" pitchFamily="34" charset="0"/>
              </a:rPr>
              <a:t>The merger completed on </a:t>
            </a:r>
            <a:r>
              <a:rPr lang="en-US" sz="2000" b="1" dirty="0">
                <a:solidFill>
                  <a:srgbClr val="FF3300"/>
                </a:solidFill>
                <a:latin typeface="Agency FB" panose="020B0503020202020204" pitchFamily="34" charset="0"/>
              </a:rPr>
              <a:t>16 January 2021</a:t>
            </a:r>
            <a:r>
              <a:rPr lang="en-US" sz="2000" dirty="0">
                <a:latin typeface="Agency FB" panose="020B0503020202020204" pitchFamily="34" charset="0"/>
              </a:rPr>
              <a:t>. At the completion date of merger, the combined company became the world's fifth-largest car maker by unit sales</a:t>
            </a:r>
            <a:r>
              <a:rPr lang="en-US" sz="2000" dirty="0"/>
              <a:t>.</a:t>
            </a:r>
          </a:p>
        </p:txBody>
      </p:sp>
    </p:spTree>
    <p:extLst>
      <p:ext uri="{BB962C8B-B14F-4D97-AF65-F5344CB8AC3E}">
        <p14:creationId xmlns:p14="http://schemas.microsoft.com/office/powerpoint/2010/main" val="2687959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25D824-58BD-45EC-8674-BDF0B74BE151}"/>
              </a:ext>
            </a:extLst>
          </p:cNvPr>
          <p:cNvPicPr>
            <a:picLocks noChangeAspect="1"/>
          </p:cNvPicPr>
          <p:nvPr/>
        </p:nvPicPr>
        <p:blipFill>
          <a:blip r:embed="rId2"/>
          <a:stretch>
            <a:fillRect/>
          </a:stretch>
        </p:blipFill>
        <p:spPr>
          <a:xfrm>
            <a:off x="1738312" y="1285875"/>
            <a:ext cx="8715375" cy="4286250"/>
          </a:xfrm>
          <a:prstGeom prst="rect">
            <a:avLst/>
          </a:prstGeom>
        </p:spPr>
      </p:pic>
    </p:spTree>
    <p:extLst>
      <p:ext uri="{BB962C8B-B14F-4D97-AF65-F5344CB8AC3E}">
        <p14:creationId xmlns:p14="http://schemas.microsoft.com/office/powerpoint/2010/main" val="1845182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7CC1FC-B557-43F0-9D4B-CCBA018C98AC}"/>
              </a:ext>
            </a:extLst>
          </p:cNvPr>
          <p:cNvSpPr txBox="1"/>
          <p:nvPr/>
        </p:nvSpPr>
        <p:spPr>
          <a:xfrm>
            <a:off x="3318840" y="270974"/>
            <a:ext cx="4433681" cy="769441"/>
          </a:xfrm>
          <a:prstGeom prst="rect">
            <a:avLst/>
          </a:prstGeom>
          <a:noFill/>
        </p:spPr>
        <p:txBody>
          <a:bodyPr wrap="square" rtlCol="0">
            <a:spAutoFit/>
          </a:bodyPr>
          <a:lstStyle/>
          <a:p>
            <a:r>
              <a:rPr lang="en-IN" sz="4400" b="1" u="sng" dirty="0">
                <a:solidFill>
                  <a:srgbClr val="FF3300"/>
                </a:solidFill>
                <a:latin typeface="Agency FB" panose="020B0503020202020204" pitchFamily="34" charset="0"/>
              </a:rPr>
              <a:t>CNH Industrial - </a:t>
            </a:r>
            <a:r>
              <a:rPr lang="en-IN" sz="4400" b="1" u="sng" dirty="0" err="1">
                <a:solidFill>
                  <a:srgbClr val="FF3300"/>
                </a:solidFill>
                <a:latin typeface="Agency FB" panose="020B0503020202020204" pitchFamily="34" charset="0"/>
              </a:rPr>
              <a:t>CNHi</a:t>
            </a:r>
            <a:endParaRPr lang="en-IN" sz="4400" b="1" u="sng" dirty="0">
              <a:solidFill>
                <a:srgbClr val="FF3300"/>
              </a:solidFill>
              <a:latin typeface="Agency FB" panose="020B0503020202020204" pitchFamily="34" charset="0"/>
            </a:endParaRPr>
          </a:p>
        </p:txBody>
      </p:sp>
      <p:sp>
        <p:nvSpPr>
          <p:cNvPr id="4" name="TextBox 3">
            <a:extLst>
              <a:ext uri="{FF2B5EF4-FFF2-40B4-BE49-F238E27FC236}">
                <a16:creationId xmlns:a16="http://schemas.microsoft.com/office/drawing/2014/main" id="{03CCE3E7-2B3D-4CBB-959D-EE9DFB5AA13D}"/>
              </a:ext>
            </a:extLst>
          </p:cNvPr>
          <p:cNvSpPr txBox="1"/>
          <p:nvPr/>
        </p:nvSpPr>
        <p:spPr>
          <a:xfrm>
            <a:off x="725556" y="1395141"/>
            <a:ext cx="2206487" cy="523220"/>
          </a:xfrm>
          <a:prstGeom prst="rect">
            <a:avLst/>
          </a:prstGeom>
          <a:noFill/>
        </p:spPr>
        <p:txBody>
          <a:bodyPr wrap="square" rtlCol="0">
            <a:spAutoFit/>
          </a:bodyPr>
          <a:lstStyle/>
          <a:p>
            <a:r>
              <a:rPr lang="en-US" sz="2800" b="1" u="sng" dirty="0">
                <a:solidFill>
                  <a:srgbClr val="FF3300"/>
                </a:solidFill>
                <a:latin typeface="Agency FB" panose="020B0503020202020204" pitchFamily="34" charset="0"/>
              </a:rPr>
              <a:t>HISTORY:</a:t>
            </a:r>
            <a:endParaRPr lang="en-IN" u="sng" dirty="0">
              <a:latin typeface="Agency FB" panose="020B0503020202020204" pitchFamily="34" charset="0"/>
            </a:endParaRPr>
          </a:p>
        </p:txBody>
      </p:sp>
      <p:sp>
        <p:nvSpPr>
          <p:cNvPr id="5" name="TextBox 4">
            <a:extLst>
              <a:ext uri="{FF2B5EF4-FFF2-40B4-BE49-F238E27FC236}">
                <a16:creationId xmlns:a16="http://schemas.microsoft.com/office/drawing/2014/main" id="{B3AEA93F-60AC-4B60-9EC1-9B640A9B2496}"/>
              </a:ext>
            </a:extLst>
          </p:cNvPr>
          <p:cNvSpPr txBox="1"/>
          <p:nvPr/>
        </p:nvSpPr>
        <p:spPr>
          <a:xfrm>
            <a:off x="1033669" y="2013520"/>
            <a:ext cx="10614991" cy="334367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solidFill>
                  <a:srgbClr val="FF3300"/>
                </a:solidFill>
                <a:latin typeface="Agency FB" panose="020B0503020202020204" pitchFamily="34" charset="0"/>
              </a:rPr>
              <a:t>CNH :</a:t>
            </a:r>
            <a:r>
              <a:rPr lang="en-IN" sz="2400" b="0" i="0" dirty="0">
                <a:solidFill>
                  <a:srgbClr val="BDC1C6"/>
                </a:solidFill>
                <a:effectLst/>
                <a:latin typeface="arial" panose="020B0604020202020204" pitchFamily="34" charset="0"/>
              </a:rPr>
              <a:t> </a:t>
            </a:r>
            <a:r>
              <a:rPr lang="en-IN" sz="2400" b="1" i="0" dirty="0">
                <a:effectLst/>
                <a:latin typeface="Agency FB" panose="020B0503020202020204" pitchFamily="34" charset="0"/>
              </a:rPr>
              <a:t>Case new holland</a:t>
            </a:r>
            <a:endParaRPr lang="en-US" sz="2400" dirty="0">
              <a:latin typeface="Agency FB" panose="020B0503020202020204" pitchFamily="34" charset="0"/>
            </a:endParaRPr>
          </a:p>
          <a:p>
            <a:pPr marL="285750" indent="-285750">
              <a:lnSpc>
                <a:spcPct val="150000"/>
              </a:lnSpc>
              <a:buFont typeface="Arial" panose="020B0604020202020204" pitchFamily="34" charset="0"/>
              <a:buChar char="•"/>
            </a:pPr>
            <a:r>
              <a:rPr lang="en-US" sz="2400" dirty="0">
                <a:solidFill>
                  <a:srgbClr val="FF3300"/>
                </a:solidFill>
                <a:latin typeface="Agency FB" panose="020B0503020202020204" pitchFamily="34" charset="0"/>
              </a:rPr>
              <a:t>CNH Global </a:t>
            </a:r>
            <a:r>
              <a:rPr lang="en-US" sz="2400" dirty="0">
                <a:latin typeface="Agency FB" panose="020B0503020202020204" pitchFamily="34" charset="0"/>
              </a:rPr>
              <a:t>was the </a:t>
            </a:r>
            <a:r>
              <a:rPr lang="en-US" sz="2400" dirty="0">
                <a:solidFill>
                  <a:srgbClr val="FF3300"/>
                </a:solidFill>
                <a:latin typeface="Agency FB" panose="020B0503020202020204" pitchFamily="34" charset="0"/>
              </a:rPr>
              <a:t>holding company </a:t>
            </a:r>
            <a:r>
              <a:rPr lang="en-US" sz="2400" dirty="0">
                <a:latin typeface="Agency FB" panose="020B0503020202020204" pitchFamily="34" charset="0"/>
              </a:rPr>
              <a:t>for the multinational manufacturer of agricultural and construction equipment established on 12 November 1999, through the merger of </a:t>
            </a:r>
            <a:r>
              <a:rPr lang="en-US" sz="2400" dirty="0">
                <a:solidFill>
                  <a:srgbClr val="FF3300"/>
                </a:solidFill>
                <a:latin typeface="Agency FB" panose="020B0503020202020204" pitchFamily="34" charset="0"/>
              </a:rPr>
              <a:t>Case</a:t>
            </a:r>
            <a:r>
              <a:rPr lang="en-US" sz="2400" dirty="0">
                <a:latin typeface="Agency FB" panose="020B0503020202020204" pitchFamily="34" charset="0"/>
              </a:rPr>
              <a:t> and </a:t>
            </a:r>
            <a:r>
              <a:rPr lang="en-US" sz="2400" dirty="0">
                <a:solidFill>
                  <a:srgbClr val="FF3300"/>
                </a:solidFill>
                <a:latin typeface="Agency FB" panose="020B0503020202020204" pitchFamily="34" charset="0"/>
              </a:rPr>
              <a:t>New Holland</a:t>
            </a:r>
            <a:r>
              <a:rPr lang="en-US" sz="2400" dirty="0">
                <a:latin typeface="Agency FB" panose="020B0503020202020204" pitchFamily="34" charset="0"/>
              </a:rPr>
              <a:t>.</a:t>
            </a:r>
          </a:p>
          <a:p>
            <a:pPr marL="285750" indent="-285750">
              <a:lnSpc>
                <a:spcPct val="150000"/>
              </a:lnSpc>
              <a:buFont typeface="Arial" panose="020B0604020202020204" pitchFamily="34" charset="0"/>
              <a:buChar char="•"/>
            </a:pPr>
            <a:r>
              <a:rPr lang="en-US" sz="2400" dirty="0">
                <a:solidFill>
                  <a:srgbClr val="FF3300"/>
                </a:solidFill>
                <a:latin typeface="Agency FB" panose="020B0503020202020204" pitchFamily="34" charset="0"/>
              </a:rPr>
              <a:t>Fiat Industrial </a:t>
            </a:r>
            <a:r>
              <a:rPr lang="en-US" sz="2400" dirty="0">
                <a:latin typeface="Agency FB" panose="020B0503020202020204" pitchFamily="34" charset="0"/>
              </a:rPr>
              <a:t>was an Italian company, it served as </a:t>
            </a:r>
            <a:r>
              <a:rPr lang="en-US" sz="2400" dirty="0">
                <a:solidFill>
                  <a:srgbClr val="FF3300"/>
                </a:solidFill>
                <a:latin typeface="Agency FB" panose="020B0503020202020204" pitchFamily="34" charset="0"/>
              </a:rPr>
              <a:t>a holding company </a:t>
            </a:r>
            <a:r>
              <a:rPr lang="en-US" sz="2400" dirty="0">
                <a:latin typeface="Agency FB" panose="020B0503020202020204" pitchFamily="34" charset="0"/>
              </a:rPr>
              <a:t>for the activities of </a:t>
            </a:r>
          </a:p>
          <a:p>
            <a:pPr marL="1371600" lvl="2" indent="-457200">
              <a:lnSpc>
                <a:spcPct val="150000"/>
              </a:lnSpc>
              <a:buFont typeface="+mj-lt"/>
              <a:buAutoNum type="arabicPeriod"/>
            </a:pPr>
            <a:r>
              <a:rPr lang="en-US" sz="2400" dirty="0">
                <a:latin typeface="Agency FB" panose="020B0503020202020204" pitchFamily="34" charset="0"/>
              </a:rPr>
              <a:t>Truck manufacturer </a:t>
            </a:r>
            <a:r>
              <a:rPr lang="en-US" sz="2400" dirty="0">
                <a:solidFill>
                  <a:srgbClr val="FF3300"/>
                </a:solidFill>
                <a:latin typeface="Agency FB" panose="020B0503020202020204" pitchFamily="34" charset="0"/>
              </a:rPr>
              <a:t>Iveco. </a:t>
            </a:r>
            <a:r>
              <a:rPr lang="en-US" sz="2400" dirty="0">
                <a:latin typeface="Agency FB" panose="020B0503020202020204" pitchFamily="34" charset="0"/>
              </a:rPr>
              <a:t>[Industrial vehicle corporation]</a:t>
            </a:r>
          </a:p>
          <a:p>
            <a:pPr marL="1371600" lvl="2" indent="-457200">
              <a:lnSpc>
                <a:spcPct val="150000"/>
              </a:lnSpc>
              <a:buFont typeface="+mj-lt"/>
              <a:buAutoNum type="arabicPeriod"/>
            </a:pPr>
            <a:r>
              <a:rPr lang="en-US" sz="2400" dirty="0">
                <a:latin typeface="Agency FB" panose="020B0503020202020204" pitchFamily="34" charset="0"/>
              </a:rPr>
              <a:t>The agricultural and construction equipment producer </a:t>
            </a:r>
            <a:r>
              <a:rPr lang="en-US" sz="2400" dirty="0">
                <a:solidFill>
                  <a:srgbClr val="FF3300"/>
                </a:solidFill>
                <a:latin typeface="Agency FB" panose="020B0503020202020204" pitchFamily="34" charset="0"/>
              </a:rPr>
              <a:t>CNH Global.</a:t>
            </a:r>
          </a:p>
        </p:txBody>
      </p:sp>
      <p:sp>
        <p:nvSpPr>
          <p:cNvPr id="6" name="TextBox 5">
            <a:extLst>
              <a:ext uri="{FF2B5EF4-FFF2-40B4-BE49-F238E27FC236}">
                <a16:creationId xmlns:a16="http://schemas.microsoft.com/office/drawing/2014/main" id="{7ED8ABE1-7F01-46B3-B65D-CFE7A325D299}"/>
              </a:ext>
            </a:extLst>
          </p:cNvPr>
          <p:cNvSpPr txBox="1"/>
          <p:nvPr/>
        </p:nvSpPr>
        <p:spPr>
          <a:xfrm>
            <a:off x="1033669" y="5357192"/>
            <a:ext cx="11042374" cy="646331"/>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Agency FB" panose="020B0503020202020204" pitchFamily="34" charset="0"/>
              </a:rPr>
              <a:t>On 29 September 2013, </a:t>
            </a:r>
            <a:r>
              <a:rPr lang="en-US" sz="2400" dirty="0">
                <a:solidFill>
                  <a:srgbClr val="FF3300"/>
                </a:solidFill>
                <a:latin typeface="Agency FB" panose="020B0503020202020204" pitchFamily="34" charset="0"/>
              </a:rPr>
              <a:t>CNH Global </a:t>
            </a:r>
            <a:r>
              <a:rPr lang="en-US" sz="2400" dirty="0">
                <a:latin typeface="Agency FB" panose="020B0503020202020204" pitchFamily="34" charset="0"/>
              </a:rPr>
              <a:t>and </a:t>
            </a:r>
            <a:r>
              <a:rPr lang="en-US" sz="2400" dirty="0">
                <a:solidFill>
                  <a:srgbClr val="FF3300"/>
                </a:solidFill>
                <a:latin typeface="Agency FB" panose="020B0503020202020204" pitchFamily="34" charset="0"/>
              </a:rPr>
              <a:t>Fiat Industrial </a:t>
            </a:r>
            <a:r>
              <a:rPr lang="en-US" sz="2400" dirty="0">
                <a:latin typeface="Agency FB" panose="020B0503020202020204" pitchFamily="34" charset="0"/>
              </a:rPr>
              <a:t>were merged into </a:t>
            </a:r>
            <a:r>
              <a:rPr lang="en-US" sz="3600" dirty="0">
                <a:solidFill>
                  <a:srgbClr val="FF3300"/>
                </a:solidFill>
                <a:latin typeface="Agency FB" panose="020B0503020202020204" pitchFamily="34" charset="0"/>
              </a:rPr>
              <a:t>CNH Industrial</a:t>
            </a:r>
            <a:r>
              <a:rPr lang="en-US" sz="2400" dirty="0">
                <a:solidFill>
                  <a:srgbClr val="FF3300"/>
                </a:solidFill>
                <a:latin typeface="Agency FB" panose="020B0503020202020204" pitchFamily="34" charset="0"/>
              </a:rPr>
              <a:t>.</a:t>
            </a:r>
            <a:endParaRPr lang="en-IN" sz="2400" dirty="0">
              <a:latin typeface="Agency FB" panose="020B0503020202020204" pitchFamily="34" charset="0"/>
            </a:endParaRPr>
          </a:p>
        </p:txBody>
      </p:sp>
      <p:pic>
        <p:nvPicPr>
          <p:cNvPr id="7" name="Picture 6">
            <a:extLst>
              <a:ext uri="{FF2B5EF4-FFF2-40B4-BE49-F238E27FC236}">
                <a16:creationId xmlns:a16="http://schemas.microsoft.com/office/drawing/2014/main" id="{E5D71F72-19C6-48FB-8D7C-32663EC547E6}"/>
              </a:ext>
            </a:extLst>
          </p:cNvPr>
          <p:cNvPicPr>
            <a:picLocks noChangeAspect="1"/>
          </p:cNvPicPr>
          <p:nvPr/>
        </p:nvPicPr>
        <p:blipFill>
          <a:blip r:embed="rId2"/>
          <a:stretch>
            <a:fillRect/>
          </a:stretch>
        </p:blipFill>
        <p:spPr>
          <a:xfrm>
            <a:off x="10093187" y="110986"/>
            <a:ext cx="1905000" cy="1181100"/>
          </a:xfrm>
          <a:prstGeom prst="rect">
            <a:avLst/>
          </a:prstGeom>
        </p:spPr>
      </p:pic>
    </p:spTree>
    <p:extLst>
      <p:ext uri="{BB962C8B-B14F-4D97-AF65-F5344CB8AC3E}">
        <p14:creationId xmlns:p14="http://schemas.microsoft.com/office/powerpoint/2010/main" val="2929152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09DE23-7D05-40BC-8F60-9BC53AB160C1}"/>
              </a:ext>
            </a:extLst>
          </p:cNvPr>
          <p:cNvSpPr txBox="1"/>
          <p:nvPr/>
        </p:nvSpPr>
        <p:spPr>
          <a:xfrm>
            <a:off x="673374" y="1069610"/>
            <a:ext cx="10259669" cy="2985433"/>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rgbClr val="FF0000"/>
                </a:solidFill>
                <a:latin typeface="Agency FB" panose="020B0503020202020204" pitchFamily="34" charset="0"/>
              </a:rPr>
              <a:t>CNH Industrial </a:t>
            </a:r>
            <a:r>
              <a:rPr lang="en-US" sz="2400" dirty="0">
                <a:latin typeface="Agency FB" panose="020B0503020202020204" pitchFamily="34" charset="0"/>
              </a:rPr>
              <a:t>is an American-Italian multinational corporation with global headquarters in </a:t>
            </a:r>
            <a:r>
              <a:rPr lang="en-US" sz="2400" dirty="0" err="1">
                <a:latin typeface="Agency FB" panose="020B0503020202020204" pitchFamily="34" charset="0"/>
              </a:rPr>
              <a:t>Basildon</a:t>
            </a:r>
            <a:r>
              <a:rPr lang="en-US" sz="2400" dirty="0">
                <a:latin typeface="Agency FB" panose="020B0503020202020204" pitchFamily="34" charset="0"/>
              </a:rPr>
              <a:t>, United Kingdom, </a:t>
            </a:r>
            <a:r>
              <a:rPr lang="en-US" sz="2400" dirty="0">
                <a:solidFill>
                  <a:srgbClr val="FF0000"/>
                </a:solidFill>
                <a:latin typeface="Agency FB" panose="020B0503020202020204" pitchFamily="34" charset="0"/>
              </a:rPr>
              <a:t>but controlled and mostly owned </a:t>
            </a:r>
            <a:r>
              <a:rPr lang="en-US" sz="2400" dirty="0">
                <a:latin typeface="Agency FB" panose="020B0503020202020204" pitchFamily="34" charset="0"/>
              </a:rPr>
              <a:t>by the Dutch-Italian investment company </a:t>
            </a:r>
            <a:r>
              <a:rPr lang="en-US" sz="2800" b="1" dirty="0">
                <a:solidFill>
                  <a:srgbClr val="FF0000"/>
                </a:solidFill>
                <a:latin typeface="Agency FB" panose="020B0503020202020204" pitchFamily="34" charset="0"/>
              </a:rPr>
              <a:t>Exor</a:t>
            </a:r>
            <a:r>
              <a:rPr lang="en-US" sz="2800" dirty="0">
                <a:solidFill>
                  <a:srgbClr val="FF0000"/>
                </a:solidFill>
                <a:latin typeface="Agency FB" panose="020B0503020202020204" pitchFamily="34" charset="0"/>
              </a:rPr>
              <a:t>.</a:t>
            </a:r>
          </a:p>
          <a:p>
            <a:pPr marL="342900" indent="-342900">
              <a:buFont typeface="Arial" panose="020B0604020202020204" pitchFamily="34" charset="0"/>
              <a:buChar char="•"/>
            </a:pPr>
            <a:endParaRPr lang="en-US" sz="2800" dirty="0">
              <a:solidFill>
                <a:srgbClr val="FF0000"/>
              </a:solidFill>
              <a:latin typeface="Agency FB" panose="020B0503020202020204" pitchFamily="34" charset="0"/>
            </a:endParaRPr>
          </a:p>
          <a:p>
            <a:pPr marL="342900" indent="-342900">
              <a:buFont typeface="Arial" panose="020B0604020202020204" pitchFamily="34" charset="0"/>
              <a:buChar char="•"/>
            </a:pPr>
            <a:r>
              <a:rPr lang="en-US" sz="2400" dirty="0">
                <a:latin typeface="Agency FB" panose="020B0503020202020204" pitchFamily="34" charset="0"/>
              </a:rPr>
              <a:t>CNH Industrial designs, produces, and sells </a:t>
            </a:r>
            <a:r>
              <a:rPr lang="en-US" sz="2400" u="sng" dirty="0">
                <a:solidFill>
                  <a:srgbClr val="FF3300"/>
                </a:solidFill>
                <a:latin typeface="Agency FB" panose="020B0503020202020204" pitchFamily="34" charset="0"/>
              </a:rPr>
              <a:t>agricultural machinery</a:t>
            </a:r>
            <a:r>
              <a:rPr lang="en-US" sz="2400" dirty="0">
                <a:latin typeface="Agency FB" panose="020B0503020202020204" pitchFamily="34" charset="0"/>
              </a:rPr>
              <a:t> and </a:t>
            </a:r>
            <a:r>
              <a:rPr lang="en-US" sz="2400" u="sng" dirty="0">
                <a:solidFill>
                  <a:srgbClr val="FF3300"/>
                </a:solidFill>
                <a:latin typeface="Agency FB" panose="020B0503020202020204" pitchFamily="34" charset="0"/>
              </a:rPr>
              <a:t>construction equipment</a:t>
            </a:r>
            <a:r>
              <a:rPr lang="en-US" sz="2400" dirty="0">
                <a:latin typeface="Agency FB" panose="020B0503020202020204" pitchFamily="34" charset="0"/>
              </a:rPr>
              <a:t> like </a:t>
            </a:r>
          </a:p>
          <a:p>
            <a:pPr marL="1828800" lvl="3" indent="-457200">
              <a:buFont typeface="+mj-lt"/>
              <a:buAutoNum type="arabicPeriod"/>
            </a:pPr>
            <a:r>
              <a:rPr lang="en-US" sz="2000" dirty="0">
                <a:latin typeface="Agency FB" panose="020B0503020202020204" pitchFamily="34" charset="0"/>
              </a:rPr>
              <a:t>Trucks, </a:t>
            </a:r>
          </a:p>
          <a:p>
            <a:pPr marL="1828800" lvl="3" indent="-457200">
              <a:buFont typeface="+mj-lt"/>
              <a:buAutoNum type="arabicPeriod"/>
            </a:pPr>
            <a:r>
              <a:rPr lang="en-US" sz="2000" dirty="0">
                <a:latin typeface="Agency FB" panose="020B0503020202020204" pitchFamily="34" charset="0"/>
              </a:rPr>
              <a:t>Commercial vehicles</a:t>
            </a:r>
          </a:p>
          <a:p>
            <a:pPr marL="1828800" lvl="3" indent="-457200">
              <a:buFont typeface="+mj-lt"/>
              <a:buAutoNum type="arabicPeriod"/>
            </a:pPr>
            <a:r>
              <a:rPr lang="en-US" sz="2000" dirty="0">
                <a:latin typeface="Agency FB" panose="020B0503020202020204" pitchFamily="34" charset="0"/>
              </a:rPr>
              <a:t>Buses, and special vehicles (Iveco)</a:t>
            </a:r>
            <a:endParaRPr lang="en-IN" sz="2000" dirty="0">
              <a:latin typeface="Agency FB" panose="020B0503020202020204" pitchFamily="34" charset="0"/>
            </a:endParaRPr>
          </a:p>
        </p:txBody>
      </p:sp>
      <p:pic>
        <p:nvPicPr>
          <p:cNvPr id="7" name="Picture 6">
            <a:extLst>
              <a:ext uri="{FF2B5EF4-FFF2-40B4-BE49-F238E27FC236}">
                <a16:creationId xmlns:a16="http://schemas.microsoft.com/office/drawing/2014/main" id="{81AEE68B-7749-4683-8134-66E38F5047DD}"/>
              </a:ext>
            </a:extLst>
          </p:cNvPr>
          <p:cNvPicPr>
            <a:picLocks noChangeAspect="1"/>
          </p:cNvPicPr>
          <p:nvPr/>
        </p:nvPicPr>
        <p:blipFill>
          <a:blip r:embed="rId2"/>
          <a:stretch>
            <a:fillRect/>
          </a:stretch>
        </p:blipFill>
        <p:spPr>
          <a:xfrm>
            <a:off x="3444844" y="85639"/>
            <a:ext cx="4407790" cy="1176630"/>
          </a:xfrm>
          <a:prstGeom prst="rect">
            <a:avLst/>
          </a:prstGeom>
        </p:spPr>
      </p:pic>
      <p:sp>
        <p:nvSpPr>
          <p:cNvPr id="8" name="TextBox 7">
            <a:extLst>
              <a:ext uri="{FF2B5EF4-FFF2-40B4-BE49-F238E27FC236}">
                <a16:creationId xmlns:a16="http://schemas.microsoft.com/office/drawing/2014/main" id="{D7D94FC4-48BD-4E1E-84B2-96AE1D5D3811}"/>
              </a:ext>
            </a:extLst>
          </p:cNvPr>
          <p:cNvSpPr txBox="1"/>
          <p:nvPr/>
        </p:nvSpPr>
        <p:spPr>
          <a:xfrm>
            <a:off x="574813" y="4134915"/>
            <a:ext cx="11617187" cy="2492990"/>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rgbClr val="FF3300"/>
                </a:solidFill>
                <a:latin typeface="Agency FB" panose="020B0503020202020204" pitchFamily="34" charset="0"/>
              </a:rPr>
              <a:t>Fiat Chrysler Automobiles (FCA) </a:t>
            </a:r>
            <a:r>
              <a:rPr lang="en-US" sz="2400" dirty="0">
                <a:latin typeface="Agency FB" panose="020B0503020202020204" pitchFamily="34" charset="0"/>
              </a:rPr>
              <a:t>was an Italian-American multinational corporation primarily known as a manufacturer of </a:t>
            </a:r>
          </a:p>
          <a:p>
            <a:pPr marL="1828800" lvl="3" indent="-457200">
              <a:buFont typeface="+mj-lt"/>
              <a:buAutoNum type="arabicPeriod"/>
            </a:pPr>
            <a:r>
              <a:rPr lang="en-US" sz="2000" dirty="0">
                <a:latin typeface="Agency FB" panose="020B0503020202020204" pitchFamily="34" charset="0"/>
              </a:rPr>
              <a:t>Automobiles, </a:t>
            </a:r>
          </a:p>
          <a:p>
            <a:pPr marL="1828800" lvl="3" indent="-457200">
              <a:buFont typeface="+mj-lt"/>
              <a:buAutoNum type="arabicPeriod"/>
            </a:pPr>
            <a:r>
              <a:rPr lang="en-US" sz="2000" dirty="0">
                <a:latin typeface="Agency FB" panose="020B0503020202020204" pitchFamily="34" charset="0"/>
              </a:rPr>
              <a:t>Commercial vehicles, </a:t>
            </a:r>
          </a:p>
          <a:p>
            <a:pPr marL="1828800" lvl="3" indent="-457200">
              <a:buFont typeface="+mj-lt"/>
              <a:buAutoNum type="arabicPeriod"/>
            </a:pPr>
            <a:r>
              <a:rPr lang="en-US" sz="2000" dirty="0">
                <a:latin typeface="Agency FB" panose="020B0503020202020204" pitchFamily="34" charset="0"/>
              </a:rPr>
              <a:t>Auto parts and production systems.</a:t>
            </a:r>
          </a:p>
          <a:p>
            <a:pPr marL="1828800" lvl="3" indent="-457200">
              <a:buFont typeface="+mj-lt"/>
              <a:buAutoNum type="arabicPeriod"/>
            </a:pPr>
            <a:endParaRPr lang="en-US" sz="2400" dirty="0">
              <a:latin typeface="Agency FB" panose="020B0503020202020204" pitchFamily="34" charset="0"/>
            </a:endParaRPr>
          </a:p>
          <a:p>
            <a:pPr marL="342900" indent="-342900">
              <a:buFont typeface="Arial" panose="020B0604020202020204" pitchFamily="34" charset="0"/>
              <a:buChar char="•"/>
            </a:pPr>
            <a:r>
              <a:rPr lang="en-US" sz="2400" dirty="0">
                <a:latin typeface="Agency FB" panose="020B0503020202020204" pitchFamily="34" charset="0"/>
              </a:rPr>
              <a:t>The group was established in October 2014 through the merger of </a:t>
            </a:r>
            <a:r>
              <a:rPr lang="en-US" sz="2400" dirty="0">
                <a:solidFill>
                  <a:srgbClr val="FF3300"/>
                </a:solidFill>
                <a:latin typeface="Agency FB" panose="020B0503020202020204" pitchFamily="34" charset="0"/>
              </a:rPr>
              <a:t>Chrysler Group </a:t>
            </a:r>
            <a:r>
              <a:rPr lang="en-US" sz="2400" dirty="0">
                <a:latin typeface="Agency FB" panose="020B0503020202020204" pitchFamily="34" charset="0"/>
              </a:rPr>
              <a:t>and</a:t>
            </a:r>
            <a:r>
              <a:rPr lang="en-US" sz="2400" dirty="0">
                <a:solidFill>
                  <a:srgbClr val="FF3300"/>
                </a:solidFill>
                <a:latin typeface="Agency FB" panose="020B0503020202020204" pitchFamily="34" charset="0"/>
              </a:rPr>
              <a:t> Fiat S.p.A.</a:t>
            </a:r>
            <a:endParaRPr lang="en-IN" sz="2400" dirty="0">
              <a:solidFill>
                <a:srgbClr val="FF3300"/>
              </a:solidFill>
              <a:latin typeface="Agency FB" panose="020B0503020202020204" pitchFamily="34" charset="0"/>
            </a:endParaRPr>
          </a:p>
        </p:txBody>
      </p:sp>
    </p:spTree>
    <p:extLst>
      <p:ext uri="{BB962C8B-B14F-4D97-AF65-F5344CB8AC3E}">
        <p14:creationId xmlns:p14="http://schemas.microsoft.com/office/powerpoint/2010/main" val="3585080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45921C-67A9-40EA-9B90-9104EB1AFE9E}"/>
              </a:ext>
            </a:extLst>
          </p:cNvPr>
          <p:cNvPicPr>
            <a:picLocks noChangeAspect="1"/>
          </p:cNvPicPr>
          <p:nvPr/>
        </p:nvPicPr>
        <p:blipFill>
          <a:blip r:embed="rId2"/>
          <a:stretch>
            <a:fillRect/>
          </a:stretch>
        </p:blipFill>
        <p:spPr>
          <a:xfrm>
            <a:off x="1088534" y="1391256"/>
            <a:ext cx="9793042" cy="4075488"/>
          </a:xfrm>
          <a:prstGeom prst="rect">
            <a:avLst/>
          </a:prstGeom>
        </p:spPr>
      </p:pic>
    </p:spTree>
    <p:extLst>
      <p:ext uri="{BB962C8B-B14F-4D97-AF65-F5344CB8AC3E}">
        <p14:creationId xmlns:p14="http://schemas.microsoft.com/office/powerpoint/2010/main" val="90189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36584A-AABD-4503-83D9-04D0BAF5AED4}"/>
              </a:ext>
            </a:extLst>
          </p:cNvPr>
          <p:cNvSpPr txBox="1"/>
          <p:nvPr/>
        </p:nvSpPr>
        <p:spPr>
          <a:xfrm>
            <a:off x="1143000" y="407504"/>
            <a:ext cx="8786192" cy="6001643"/>
          </a:xfrm>
          <a:prstGeom prst="rect">
            <a:avLst/>
          </a:prstGeom>
          <a:noFill/>
        </p:spPr>
        <p:txBody>
          <a:bodyPr wrap="square" rtlCol="0">
            <a:spAutoFit/>
          </a:bodyPr>
          <a:lstStyle/>
          <a:p>
            <a:r>
              <a:rPr lang="en-IN" sz="2400" dirty="0" err="1">
                <a:latin typeface="Agency FB" panose="020B0503020202020204" pitchFamily="34" charset="0"/>
              </a:rPr>
              <a:t>CNHi</a:t>
            </a:r>
            <a:r>
              <a:rPr lang="en-IN" sz="2400" dirty="0">
                <a:latin typeface="Agency FB" panose="020B0503020202020204" pitchFamily="34" charset="0"/>
              </a:rPr>
              <a:t>  has different </a:t>
            </a:r>
            <a:r>
              <a:rPr lang="en-IN" sz="2400" dirty="0">
                <a:solidFill>
                  <a:srgbClr val="FF0000"/>
                </a:solidFill>
                <a:latin typeface="Agency FB" panose="020B0503020202020204" pitchFamily="34" charset="0"/>
              </a:rPr>
              <a:t>environments</a:t>
            </a:r>
            <a:r>
              <a:rPr lang="en-IN" sz="2400" dirty="0">
                <a:latin typeface="Agency FB" panose="020B0503020202020204" pitchFamily="34" charset="0"/>
              </a:rPr>
              <a:t>:</a:t>
            </a:r>
          </a:p>
          <a:p>
            <a:endParaRPr lang="en-IN" sz="2400" dirty="0">
              <a:latin typeface="Agency FB" panose="020B0503020202020204" pitchFamily="34" charset="0"/>
            </a:endParaRPr>
          </a:p>
          <a:p>
            <a:r>
              <a:rPr lang="en-IN" sz="2400" dirty="0">
                <a:latin typeface="Agency FB" panose="020B0503020202020204" pitchFamily="34" charset="0"/>
              </a:rPr>
              <a:t>			* EMEA, </a:t>
            </a:r>
          </a:p>
          <a:p>
            <a:r>
              <a:rPr lang="en-IN" sz="2400" dirty="0">
                <a:latin typeface="Agency FB" panose="020B0503020202020204" pitchFamily="34" charset="0"/>
              </a:rPr>
              <a:t>			* NAFTA, </a:t>
            </a:r>
          </a:p>
          <a:p>
            <a:r>
              <a:rPr lang="en-IN" sz="2400" dirty="0">
                <a:latin typeface="Agency FB" panose="020B0503020202020204" pitchFamily="34" charset="0"/>
              </a:rPr>
              <a:t>			* ANZ </a:t>
            </a:r>
          </a:p>
          <a:p>
            <a:endParaRPr lang="en-IN" sz="2400" dirty="0">
              <a:latin typeface="Agency FB" panose="020B0503020202020204" pitchFamily="34" charset="0"/>
            </a:endParaRPr>
          </a:p>
          <a:p>
            <a:r>
              <a:rPr lang="en-IN" sz="2400" b="1" dirty="0">
                <a:solidFill>
                  <a:srgbClr val="FF0000"/>
                </a:solidFill>
                <a:latin typeface="Agency FB" panose="020B0503020202020204" pitchFamily="34" charset="0"/>
              </a:rPr>
              <a:t>Regions</a:t>
            </a:r>
            <a:r>
              <a:rPr lang="en-IN" sz="2400" dirty="0">
                <a:latin typeface="Agency FB" panose="020B0503020202020204" pitchFamily="34" charset="0"/>
              </a:rPr>
              <a:t> </a:t>
            </a:r>
          </a:p>
          <a:p>
            <a:r>
              <a:rPr lang="en-IN" sz="2400" dirty="0">
                <a:latin typeface="Agency FB" panose="020B0503020202020204" pitchFamily="34" charset="0"/>
              </a:rPr>
              <a:t>	EMEA - Europe Countries, </a:t>
            </a:r>
          </a:p>
          <a:p>
            <a:r>
              <a:rPr lang="en-IN" sz="2400" dirty="0">
                <a:latin typeface="Agency FB" panose="020B0503020202020204" pitchFamily="34" charset="0"/>
              </a:rPr>
              <a:t>	NAFTA - North America, </a:t>
            </a:r>
          </a:p>
          <a:p>
            <a:r>
              <a:rPr lang="en-IN" sz="2400" dirty="0">
                <a:latin typeface="Agency FB" panose="020B0503020202020204" pitchFamily="34" charset="0"/>
              </a:rPr>
              <a:t>	LATAM - South America (Argentina , Brazil) , </a:t>
            </a:r>
          </a:p>
          <a:p>
            <a:r>
              <a:rPr lang="en-IN" sz="2400" dirty="0">
                <a:latin typeface="Agency FB" panose="020B0503020202020204" pitchFamily="34" charset="0"/>
              </a:rPr>
              <a:t>	ANZ - Australia  </a:t>
            </a:r>
          </a:p>
          <a:p>
            <a:endParaRPr lang="en-IN" sz="2400" dirty="0">
              <a:latin typeface="Agency FB" panose="020B0503020202020204" pitchFamily="34" charset="0"/>
            </a:endParaRPr>
          </a:p>
          <a:p>
            <a:r>
              <a:rPr lang="en-IN" sz="2400" b="1" dirty="0">
                <a:solidFill>
                  <a:srgbClr val="FF0000"/>
                </a:solidFill>
                <a:latin typeface="Agency FB" panose="020B0503020202020204" pitchFamily="34" charset="0"/>
              </a:rPr>
              <a:t>Volumes </a:t>
            </a:r>
          </a:p>
          <a:p>
            <a:r>
              <a:rPr lang="en-IN" sz="2400" b="1" dirty="0">
                <a:solidFill>
                  <a:srgbClr val="FF0000"/>
                </a:solidFill>
                <a:latin typeface="Agency FB" panose="020B0503020202020204" pitchFamily="34" charset="0"/>
              </a:rPr>
              <a:t>	</a:t>
            </a:r>
            <a:r>
              <a:rPr lang="en-IN" sz="2400" dirty="0">
                <a:latin typeface="Agency FB" panose="020B0503020202020204" pitchFamily="34" charset="0"/>
              </a:rPr>
              <a:t>9 Million Spare parts , </a:t>
            </a:r>
          </a:p>
          <a:p>
            <a:r>
              <a:rPr lang="en-IN" sz="2400" dirty="0">
                <a:latin typeface="Agency FB" panose="020B0503020202020204" pitchFamily="34" charset="0"/>
              </a:rPr>
              <a:t>	4 regions, 80 Warehouse, </a:t>
            </a:r>
          </a:p>
          <a:p>
            <a:r>
              <a:rPr lang="en-IN" sz="2400" dirty="0">
                <a:latin typeface="Agency FB" panose="020B0503020202020204" pitchFamily="34" charset="0"/>
              </a:rPr>
              <a:t>	40000 Users, we process 30000 orders per day </a:t>
            </a:r>
          </a:p>
        </p:txBody>
      </p:sp>
      <p:pic>
        <p:nvPicPr>
          <p:cNvPr id="3" name="Picture 2">
            <a:extLst>
              <a:ext uri="{FF2B5EF4-FFF2-40B4-BE49-F238E27FC236}">
                <a16:creationId xmlns:a16="http://schemas.microsoft.com/office/drawing/2014/main" id="{B1126D7B-6B30-4710-BD5C-6AB78082F111}"/>
              </a:ext>
            </a:extLst>
          </p:cNvPr>
          <p:cNvPicPr>
            <a:picLocks noChangeAspect="1"/>
          </p:cNvPicPr>
          <p:nvPr/>
        </p:nvPicPr>
        <p:blipFill>
          <a:blip r:embed="rId2"/>
          <a:stretch>
            <a:fillRect/>
          </a:stretch>
        </p:blipFill>
        <p:spPr>
          <a:xfrm>
            <a:off x="10005176" y="193827"/>
            <a:ext cx="1902117" cy="1182727"/>
          </a:xfrm>
          <a:prstGeom prst="rect">
            <a:avLst/>
          </a:prstGeom>
        </p:spPr>
      </p:pic>
    </p:spTree>
    <p:extLst>
      <p:ext uri="{BB962C8B-B14F-4D97-AF65-F5344CB8AC3E}">
        <p14:creationId xmlns:p14="http://schemas.microsoft.com/office/powerpoint/2010/main" val="2701931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7F65E2-AB7A-4166-B8C4-1D605A0B5F05}"/>
              </a:ext>
            </a:extLst>
          </p:cNvPr>
          <p:cNvSpPr txBox="1"/>
          <p:nvPr/>
        </p:nvSpPr>
        <p:spPr>
          <a:xfrm>
            <a:off x="655984" y="178904"/>
            <a:ext cx="2733260" cy="523220"/>
          </a:xfrm>
          <a:prstGeom prst="rect">
            <a:avLst/>
          </a:prstGeom>
          <a:noFill/>
        </p:spPr>
        <p:txBody>
          <a:bodyPr wrap="square" rtlCol="0">
            <a:spAutoFit/>
          </a:bodyPr>
          <a:lstStyle/>
          <a:p>
            <a:r>
              <a:rPr lang="en-US" sz="2800" u="sng" dirty="0">
                <a:solidFill>
                  <a:srgbClr val="FF0000"/>
                </a:solidFill>
                <a:latin typeface="Agency FB" panose="020B0503020202020204" pitchFamily="34" charset="0"/>
              </a:rPr>
              <a:t>Streams</a:t>
            </a:r>
            <a:r>
              <a:rPr lang="en-US" dirty="0"/>
              <a:t>:</a:t>
            </a:r>
            <a:endParaRPr lang="en-IN" dirty="0"/>
          </a:p>
        </p:txBody>
      </p:sp>
      <p:sp>
        <p:nvSpPr>
          <p:cNvPr id="5" name="TextBox 4">
            <a:extLst>
              <a:ext uri="{FF2B5EF4-FFF2-40B4-BE49-F238E27FC236}">
                <a16:creationId xmlns:a16="http://schemas.microsoft.com/office/drawing/2014/main" id="{F79C200D-4D8A-4B7C-BE0B-2AE93A39CA43}"/>
              </a:ext>
            </a:extLst>
          </p:cNvPr>
          <p:cNvSpPr txBox="1"/>
          <p:nvPr/>
        </p:nvSpPr>
        <p:spPr>
          <a:xfrm>
            <a:off x="3389244" y="369580"/>
            <a:ext cx="3657599" cy="256493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200" dirty="0">
                <a:latin typeface="Agency FB" panose="020B0503020202020204" pitchFamily="34" charset="0"/>
              </a:rPr>
              <a:t>CV SSU</a:t>
            </a:r>
          </a:p>
          <a:p>
            <a:pPr marL="285750" indent="-285750">
              <a:lnSpc>
                <a:spcPct val="150000"/>
              </a:lnSpc>
              <a:buFont typeface="Arial" panose="020B0604020202020204" pitchFamily="34" charset="0"/>
              <a:buChar char="•"/>
            </a:pPr>
            <a:r>
              <a:rPr lang="en-US" sz="2200" dirty="0">
                <a:latin typeface="Agency FB" panose="020B0503020202020204" pitchFamily="34" charset="0"/>
              </a:rPr>
              <a:t>CIA AGI</a:t>
            </a:r>
          </a:p>
          <a:p>
            <a:pPr marL="285750" indent="-285750">
              <a:lnSpc>
                <a:spcPct val="150000"/>
              </a:lnSpc>
              <a:buFont typeface="Arial" panose="020B0604020202020204" pitchFamily="34" charset="0"/>
              <a:buChar char="•"/>
            </a:pPr>
            <a:r>
              <a:rPr lang="en-US" sz="2200" dirty="0">
                <a:latin typeface="Agency FB" panose="020B0503020202020204" pitchFamily="34" charset="0"/>
              </a:rPr>
              <a:t>CIA EVO</a:t>
            </a:r>
          </a:p>
          <a:p>
            <a:pPr marL="285750" indent="-285750">
              <a:lnSpc>
                <a:spcPct val="150000"/>
              </a:lnSpc>
              <a:buFont typeface="Arial" panose="020B0604020202020204" pitchFamily="34" charset="0"/>
              <a:buChar char="•"/>
            </a:pPr>
            <a:r>
              <a:rPr lang="en-US" sz="2200" dirty="0">
                <a:latin typeface="Agency FB" panose="020B0503020202020204" pitchFamily="34" charset="0"/>
              </a:rPr>
              <a:t>CV SSU EVO</a:t>
            </a:r>
          </a:p>
          <a:p>
            <a:pPr marL="285750" indent="-285750">
              <a:lnSpc>
                <a:spcPct val="150000"/>
              </a:lnSpc>
              <a:buFont typeface="Arial" panose="020B0604020202020204" pitchFamily="34" charset="0"/>
              <a:buChar char="•"/>
            </a:pPr>
            <a:r>
              <a:rPr lang="en-US" sz="2200" dirty="0">
                <a:latin typeface="Agency FB" panose="020B0503020202020204" pitchFamily="34" charset="0"/>
              </a:rPr>
              <a:t>RIO</a:t>
            </a:r>
            <a:endParaRPr lang="en-IN" sz="2200" dirty="0">
              <a:latin typeface="Agency FB" panose="020B0503020202020204" pitchFamily="34" charset="0"/>
            </a:endParaRPr>
          </a:p>
        </p:txBody>
      </p:sp>
      <p:sp>
        <p:nvSpPr>
          <p:cNvPr id="6" name="TextBox 5">
            <a:extLst>
              <a:ext uri="{FF2B5EF4-FFF2-40B4-BE49-F238E27FC236}">
                <a16:creationId xmlns:a16="http://schemas.microsoft.com/office/drawing/2014/main" id="{CA178FF5-6CAA-4D0E-8120-6D80D2DD8FFB}"/>
              </a:ext>
            </a:extLst>
          </p:cNvPr>
          <p:cNvSpPr txBox="1"/>
          <p:nvPr/>
        </p:nvSpPr>
        <p:spPr>
          <a:xfrm>
            <a:off x="586410" y="3140765"/>
            <a:ext cx="3657598" cy="523220"/>
          </a:xfrm>
          <a:prstGeom prst="rect">
            <a:avLst/>
          </a:prstGeom>
          <a:noFill/>
        </p:spPr>
        <p:txBody>
          <a:bodyPr wrap="square" rtlCol="0">
            <a:spAutoFit/>
          </a:bodyPr>
          <a:lstStyle/>
          <a:p>
            <a:r>
              <a:rPr lang="en-US" sz="2800" u="sng" dirty="0">
                <a:solidFill>
                  <a:srgbClr val="FF0000"/>
                </a:solidFill>
                <a:latin typeface="Agency FB" panose="020B0503020202020204" pitchFamily="34" charset="0"/>
              </a:rPr>
              <a:t>Overview of Modules</a:t>
            </a:r>
            <a:r>
              <a:rPr lang="en-US" sz="2800" dirty="0">
                <a:solidFill>
                  <a:srgbClr val="FF0000"/>
                </a:solidFill>
                <a:latin typeface="Agency FB" panose="020B0503020202020204" pitchFamily="34" charset="0"/>
              </a:rPr>
              <a:t>:</a:t>
            </a:r>
            <a:endParaRPr lang="en-IN" sz="2800" dirty="0">
              <a:solidFill>
                <a:srgbClr val="FF0000"/>
              </a:solidFill>
              <a:latin typeface="Agency FB" panose="020B0503020202020204" pitchFamily="34" charset="0"/>
            </a:endParaRPr>
          </a:p>
        </p:txBody>
      </p:sp>
      <p:sp>
        <p:nvSpPr>
          <p:cNvPr id="9" name="TextBox 8">
            <a:extLst>
              <a:ext uri="{FF2B5EF4-FFF2-40B4-BE49-F238E27FC236}">
                <a16:creationId xmlns:a16="http://schemas.microsoft.com/office/drawing/2014/main" id="{549F266F-8A36-47DB-B5FD-8943A8A960B1}"/>
              </a:ext>
            </a:extLst>
          </p:cNvPr>
          <p:cNvSpPr txBox="1"/>
          <p:nvPr/>
        </p:nvSpPr>
        <p:spPr>
          <a:xfrm>
            <a:off x="3389244" y="3553269"/>
            <a:ext cx="5029200" cy="34163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200" dirty="0">
                <a:latin typeface="Agency FB" panose="020B0503020202020204" pitchFamily="34" charset="0"/>
              </a:rPr>
              <a:t>Planning</a:t>
            </a:r>
          </a:p>
          <a:p>
            <a:pPr marL="285750" indent="-285750">
              <a:lnSpc>
                <a:spcPct val="150000"/>
              </a:lnSpc>
              <a:buFont typeface="Arial" panose="020B0604020202020204" pitchFamily="34" charset="0"/>
              <a:buChar char="•"/>
            </a:pPr>
            <a:r>
              <a:rPr lang="en-IN" sz="2200" dirty="0">
                <a:latin typeface="Agency FB" panose="020B0503020202020204" pitchFamily="34" charset="0"/>
              </a:rPr>
              <a:t>Order processing </a:t>
            </a:r>
          </a:p>
          <a:p>
            <a:pPr marL="285750" indent="-285750">
              <a:lnSpc>
                <a:spcPct val="150000"/>
              </a:lnSpc>
              <a:buFont typeface="Arial" panose="020B0604020202020204" pitchFamily="34" charset="0"/>
              <a:buChar char="•"/>
            </a:pPr>
            <a:r>
              <a:rPr lang="en-IN" sz="2200" dirty="0">
                <a:latin typeface="Agency FB" panose="020B0503020202020204" pitchFamily="34" charset="0"/>
              </a:rPr>
              <a:t>Warehouse management</a:t>
            </a:r>
          </a:p>
          <a:p>
            <a:pPr marL="285750" indent="-285750">
              <a:lnSpc>
                <a:spcPct val="150000"/>
              </a:lnSpc>
              <a:buFont typeface="Arial" panose="020B0604020202020204" pitchFamily="34" charset="0"/>
              <a:buChar char="•"/>
            </a:pPr>
            <a:r>
              <a:rPr lang="en-IN" sz="2200" dirty="0">
                <a:latin typeface="Agency FB" panose="020B0503020202020204" pitchFamily="34" charset="0"/>
              </a:rPr>
              <a:t>Invoicing </a:t>
            </a:r>
          </a:p>
          <a:p>
            <a:pPr marL="285750" indent="-285750">
              <a:lnSpc>
                <a:spcPct val="150000"/>
              </a:lnSpc>
              <a:buFont typeface="Arial" panose="020B0604020202020204" pitchFamily="34" charset="0"/>
              <a:buChar char="•"/>
            </a:pPr>
            <a:r>
              <a:rPr lang="en-IN" sz="2200" dirty="0">
                <a:latin typeface="Agency FB" panose="020B0503020202020204" pitchFamily="34" charset="0"/>
              </a:rPr>
              <a:t>Financing</a:t>
            </a:r>
          </a:p>
          <a:p>
            <a:pPr marL="285750" indent="-285750">
              <a:lnSpc>
                <a:spcPct val="150000"/>
              </a:lnSpc>
              <a:buFont typeface="Arial" panose="020B0604020202020204" pitchFamily="34" charset="0"/>
              <a:buChar char="•"/>
            </a:pPr>
            <a:r>
              <a:rPr lang="en-IN" sz="2200" dirty="0">
                <a:latin typeface="Agency FB" panose="020B0503020202020204" pitchFamily="34" charset="0"/>
              </a:rPr>
              <a:t>Claims</a:t>
            </a:r>
          </a:p>
          <a:p>
            <a:endParaRPr lang="en-IN" dirty="0"/>
          </a:p>
        </p:txBody>
      </p:sp>
      <p:pic>
        <p:nvPicPr>
          <p:cNvPr id="10" name="Picture 9">
            <a:extLst>
              <a:ext uri="{FF2B5EF4-FFF2-40B4-BE49-F238E27FC236}">
                <a16:creationId xmlns:a16="http://schemas.microsoft.com/office/drawing/2014/main" id="{6FFDA501-A648-498B-97DD-41012BE3614D}"/>
              </a:ext>
            </a:extLst>
          </p:cNvPr>
          <p:cNvPicPr>
            <a:picLocks noChangeAspect="1"/>
          </p:cNvPicPr>
          <p:nvPr/>
        </p:nvPicPr>
        <p:blipFill>
          <a:blip r:embed="rId2"/>
          <a:stretch>
            <a:fillRect/>
          </a:stretch>
        </p:blipFill>
        <p:spPr>
          <a:xfrm>
            <a:off x="10025054" y="178904"/>
            <a:ext cx="1902117" cy="1182727"/>
          </a:xfrm>
          <a:prstGeom prst="rect">
            <a:avLst/>
          </a:prstGeom>
        </p:spPr>
      </p:pic>
    </p:spTree>
    <p:extLst>
      <p:ext uri="{BB962C8B-B14F-4D97-AF65-F5344CB8AC3E}">
        <p14:creationId xmlns:p14="http://schemas.microsoft.com/office/powerpoint/2010/main" val="18573308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3495</TotalTime>
  <Words>978</Words>
  <Application>Microsoft Office PowerPoint</Application>
  <PresentationFormat>Widescreen</PresentationFormat>
  <Paragraphs>117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Agency FB</vt:lpstr>
      <vt:lpstr>arial</vt:lpstr>
      <vt:lpstr>arial</vt:lpstr>
      <vt:lpstr>Calibri</vt:lpstr>
      <vt:lpstr>Calibri Light</vt:lpstr>
      <vt:lpstr>Celestial</vt:lpstr>
      <vt:lpstr>Presentation 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dc:title>
  <dc:creator>Sripathi, Purnabhishek</dc:creator>
  <cp:lastModifiedBy>Sripathi, Purnabhishek</cp:lastModifiedBy>
  <cp:revision>9</cp:revision>
  <dcterms:created xsi:type="dcterms:W3CDTF">2021-12-17T18:22:37Z</dcterms:created>
  <dcterms:modified xsi:type="dcterms:W3CDTF">2021-12-22T13:49:28Z</dcterms:modified>
</cp:coreProperties>
</file>