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7" r:id="rId2"/>
    <p:sldId id="258" r:id="rId3"/>
    <p:sldId id="259" r:id="rId4"/>
    <p:sldId id="260" r:id="rId5"/>
    <p:sldId id="262" r:id="rId6"/>
    <p:sldId id="265" r:id="rId7"/>
    <p:sldId id="263" r:id="rId8"/>
    <p:sldId id="264" r:id="rId9"/>
    <p:sldId id="261" r:id="rId10"/>
    <p:sldId id="266" r:id="rId11"/>
    <p:sldId id="267"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09-Mar-22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09-Mar-22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09-Mar-22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09-Mar-22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09-Mar-22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09-Mar-22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09-Mar-22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09-Mar-22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09-Mar-22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09-Mar-22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09-Mar-22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09-Mar-22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Science and Philosophy</a:t>
            </a:r>
            <a:br>
              <a:rPr lang="en-US" dirty="0" smtClean="0"/>
            </a:br>
            <a:r>
              <a:rPr lang="en-US" sz="2200" b="1" dirty="0" err="1" smtClean="0"/>
              <a:t>Sanjit</a:t>
            </a:r>
            <a:r>
              <a:rPr lang="en-US" sz="2200" b="1" dirty="0" smtClean="0"/>
              <a:t> </a:t>
            </a:r>
            <a:r>
              <a:rPr lang="en-US" sz="2200" b="1" dirty="0" err="1" smtClean="0"/>
              <a:t>Chakraborty</a:t>
            </a:r>
            <a:endParaRPr lang="en-US" sz="2200" b="1" dirty="0"/>
          </a:p>
        </p:txBody>
      </p:sp>
      <p:sp>
        <p:nvSpPr>
          <p:cNvPr id="3" name="Content Placeholder 2"/>
          <p:cNvSpPr>
            <a:spLocks noGrp="1"/>
          </p:cNvSpPr>
          <p:nvPr>
            <p:ph idx="1"/>
          </p:nvPr>
        </p:nvSpPr>
        <p:spPr>
          <a:xfrm>
            <a:off x="457200" y="1981200"/>
            <a:ext cx="8229600" cy="4495800"/>
          </a:xfrm>
        </p:spPr>
        <p:txBody>
          <a:bodyPr>
            <a:normAutofit lnSpcReduction="10000"/>
          </a:bodyPr>
          <a:lstStyle/>
          <a:p>
            <a:pPr algn="just"/>
            <a:r>
              <a:rPr lang="en-US" sz="2800" b="1" dirty="0" smtClean="0"/>
              <a:t>Science is the systematic observation of the regularities of the natural things, particles and objects.</a:t>
            </a:r>
          </a:p>
          <a:p>
            <a:pPr algn="just"/>
            <a:r>
              <a:rPr lang="en-US" sz="2800" b="1" dirty="0" smtClean="0"/>
              <a:t>Science: Universal law  and Statistical law</a:t>
            </a:r>
          </a:p>
          <a:p>
            <a:pPr algn="just"/>
            <a:r>
              <a:rPr lang="en-US" sz="2800" b="1" i="1" dirty="0" smtClean="0"/>
              <a:t>The Universal Law</a:t>
            </a:r>
            <a:r>
              <a:rPr lang="en-US" sz="2800" dirty="0" smtClean="0"/>
              <a:t>: </a:t>
            </a:r>
            <a:r>
              <a:rPr lang="en-US" sz="2800" b="1" dirty="0" smtClean="0"/>
              <a:t>The laws of Science regularities without exception.</a:t>
            </a:r>
            <a:endParaRPr lang="en-US" sz="2800" dirty="0" smtClean="0"/>
          </a:p>
          <a:p>
            <a:pPr algn="just"/>
            <a:r>
              <a:rPr lang="en-US" sz="2800" b="1" dirty="0" smtClean="0"/>
              <a:t>Example: ‘an ice is cold.’ </a:t>
            </a:r>
          </a:p>
          <a:p>
            <a:pPr algn="just"/>
            <a:r>
              <a:rPr lang="en-US" sz="2800" b="1" dirty="0" smtClean="0"/>
              <a:t>Any piece of ice at any place in the world at any time (present/past/future)is/was/would be cold.</a:t>
            </a:r>
          </a:p>
          <a:p>
            <a:pPr>
              <a:buNone/>
            </a:pPr>
            <a:endParaRPr lang="en-US" dirty="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Speculation of the world</a:t>
            </a:r>
            <a:endParaRPr lang="en-US" b="1" dirty="0"/>
          </a:p>
        </p:txBody>
      </p:sp>
      <p:sp>
        <p:nvSpPr>
          <p:cNvPr id="3" name="Content Placeholder 2"/>
          <p:cNvSpPr>
            <a:spLocks noGrp="1"/>
          </p:cNvSpPr>
          <p:nvPr>
            <p:ph idx="1"/>
          </p:nvPr>
        </p:nvSpPr>
        <p:spPr>
          <a:xfrm>
            <a:off x="457200" y="990600"/>
            <a:ext cx="8229600" cy="5715000"/>
          </a:xfrm>
        </p:spPr>
        <p:txBody>
          <a:bodyPr>
            <a:normAutofit fontScale="85000" lnSpcReduction="20000"/>
          </a:bodyPr>
          <a:lstStyle/>
          <a:p>
            <a:pPr algn="just"/>
            <a:r>
              <a:rPr lang="en-US" b="1" dirty="0" smtClean="0"/>
              <a:t>Science and philosophy aim to speculate the world to understand the structure of the world and its component entities and its change or </a:t>
            </a:r>
            <a:r>
              <a:rPr lang="en-US" b="1" dirty="0" err="1" smtClean="0"/>
              <a:t>behaviour</a:t>
            </a:r>
            <a:r>
              <a:rPr lang="en-US" b="1" dirty="0" smtClean="0"/>
              <a:t>. </a:t>
            </a:r>
          </a:p>
          <a:p>
            <a:pPr algn="just"/>
            <a:r>
              <a:rPr lang="en-US" b="1" dirty="0" smtClean="0"/>
              <a:t>In philosophy, the world is represented to our mind, but the content of the representation locates independently in the world. </a:t>
            </a:r>
          </a:p>
          <a:p>
            <a:pPr algn="just"/>
            <a:r>
              <a:rPr lang="en-US" b="1" dirty="0" smtClean="0"/>
              <a:t>Philosophy is concerned with the world generally, but a particular science is concerned with a specific feature of the world. Physics, for instance, frame metaphysical hypotheses regarding the structure and constitution of atoms, nature of light, etc., to explain different aspects of physical phenomena while biology did something else.</a:t>
            </a:r>
          </a:p>
          <a:p>
            <a:pPr algn="just"/>
            <a:r>
              <a:rPr lang="en-US" b="1" dirty="0" smtClean="0"/>
              <a:t>Two ways of doing philosophy:</a:t>
            </a:r>
          </a:p>
          <a:p>
            <a:pPr algn="just"/>
            <a:r>
              <a:rPr lang="en-US" b="1" dirty="0" smtClean="0"/>
              <a:t>a) To develop a philosophical position by suspending all metaphysical speculations about the world and reducing the world into the contents of our sense experience. </a:t>
            </a:r>
          </a:p>
          <a:p>
            <a:pPr algn="just"/>
            <a:r>
              <a:rPr lang="en-US" b="1" dirty="0" smtClean="0"/>
              <a:t> b) The other one aims at intuition and transcendental argument to go beyond the external phenomenon by emphasizing self, mind, god, time, causality etc.</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a:bodyPr>
          <a:lstStyle/>
          <a:p>
            <a:r>
              <a:rPr lang="en-US" sz="3600" b="1" dirty="0" smtClean="0"/>
              <a:t>Scientific methods: promote questioning </a:t>
            </a:r>
            <a:endParaRPr lang="en-US" sz="3600" dirty="0"/>
          </a:p>
        </p:txBody>
      </p:sp>
      <p:sp>
        <p:nvSpPr>
          <p:cNvPr id="3" name="Content Placeholder 2"/>
          <p:cNvSpPr>
            <a:spLocks noGrp="1"/>
          </p:cNvSpPr>
          <p:nvPr>
            <p:ph idx="1"/>
          </p:nvPr>
        </p:nvSpPr>
        <p:spPr>
          <a:xfrm>
            <a:off x="457200" y="914400"/>
            <a:ext cx="8229600" cy="5638800"/>
          </a:xfrm>
        </p:spPr>
        <p:txBody>
          <a:bodyPr>
            <a:normAutofit fontScale="70000" lnSpcReduction="20000"/>
          </a:bodyPr>
          <a:lstStyle/>
          <a:p>
            <a:pPr algn="just"/>
            <a:r>
              <a:rPr lang="en-US" sz="2900" b="1" dirty="0" smtClean="0"/>
              <a:t>Thomas Kuhn, in his book </a:t>
            </a:r>
            <a:r>
              <a:rPr lang="en-US" sz="2900" b="1" i="1" dirty="0" smtClean="0"/>
              <a:t>The Structure of Scientific </a:t>
            </a:r>
            <a:r>
              <a:rPr lang="en-US" sz="2900" b="1" dirty="0" smtClean="0"/>
              <a:t>Revolutions,</a:t>
            </a:r>
            <a:r>
              <a:rPr lang="en-US" sz="2900" b="1" i="1" dirty="0" smtClean="0"/>
              <a:t> </a:t>
            </a:r>
            <a:r>
              <a:rPr lang="en-US" sz="2900" b="1" dirty="0" smtClean="0"/>
              <a:t>depicts that the foundation of scientific achievements is based on experiments and observation. </a:t>
            </a:r>
          </a:p>
          <a:p>
            <a:pPr algn="just"/>
            <a:r>
              <a:rPr lang="en-US" sz="2900" b="1" dirty="0" smtClean="0"/>
              <a:t>Arthur Eddington, in his book </a:t>
            </a:r>
            <a:r>
              <a:rPr lang="en-US" sz="2900" b="1" i="1" dirty="0" smtClean="0"/>
              <a:t>The Nature of the Physical World</a:t>
            </a:r>
            <a:r>
              <a:rPr lang="en-US" sz="2900" b="1" dirty="0" smtClean="0"/>
              <a:t>, talks about a paradox regarding the common sensible table where he was writing for a long time and the same table that science describes as the combination of the particles like electrons and protons etc., where </a:t>
            </a:r>
            <a:r>
              <a:rPr lang="en-US" sz="2900" b="1" dirty="0" err="1" smtClean="0"/>
              <a:t>colour</a:t>
            </a:r>
            <a:r>
              <a:rPr lang="en-US" sz="2900" b="1" dirty="0" smtClean="0"/>
              <a:t> could not meaningfully prescribed.  </a:t>
            </a:r>
          </a:p>
          <a:p>
            <a:pPr algn="just"/>
            <a:r>
              <a:rPr lang="en-US" sz="2900" b="1" dirty="0" smtClean="0"/>
              <a:t/>
            </a:r>
            <a:br>
              <a:rPr lang="en-US" sz="2900" b="1" dirty="0" smtClean="0"/>
            </a:br>
            <a:r>
              <a:rPr lang="en-US" sz="2900" b="1" dirty="0" smtClean="0"/>
              <a:t>•The structure of knowing articulates the </a:t>
            </a:r>
            <a:r>
              <a:rPr lang="en-US" sz="2900" b="1" dirty="0" err="1" smtClean="0"/>
              <a:t>foundationalism</a:t>
            </a:r>
            <a:r>
              <a:rPr lang="en-US" sz="2900" b="1" dirty="0" smtClean="0"/>
              <a:t> claim like to find out justification from the aspect of inferential and non-inferential.</a:t>
            </a:r>
          </a:p>
          <a:p>
            <a:pPr algn="just">
              <a:buNone/>
            </a:pPr>
            <a:r>
              <a:rPr lang="en-US" sz="2900" b="1" dirty="0" smtClean="0"/>
              <a:t>	•The statement has an empirical meaning if and only if it is verifiable.</a:t>
            </a:r>
          </a:p>
          <a:p>
            <a:pPr algn="just">
              <a:buNone/>
            </a:pPr>
            <a:r>
              <a:rPr lang="en-US" sz="2900" b="1" dirty="0" smtClean="0"/>
              <a:t>	• X knows the meaning of P </a:t>
            </a:r>
            <a:r>
              <a:rPr lang="en-US" sz="2900" b="1" dirty="0" err="1" smtClean="0"/>
              <a:t>iff</a:t>
            </a:r>
            <a:r>
              <a:rPr lang="en-US" sz="2900" b="1" dirty="0" smtClean="0"/>
              <a:t> X knows how to verify P (No entity without identity)</a:t>
            </a:r>
          </a:p>
          <a:p>
            <a:pPr algn="just">
              <a:buNone/>
            </a:pPr>
            <a:r>
              <a:rPr lang="en-US" sz="2900" b="1" dirty="0" smtClean="0"/>
              <a:t>	• Logical empiricist (A J Ayer, 1946) talks about the strong </a:t>
            </a:r>
            <a:r>
              <a:rPr lang="en-US" sz="2900" b="1" dirty="0" err="1" smtClean="0"/>
              <a:t>verificationist</a:t>
            </a:r>
            <a:r>
              <a:rPr lang="en-US" sz="2900" b="1" dirty="0" smtClean="0"/>
              <a:t> account while some philosophers also appreciate weak </a:t>
            </a:r>
            <a:r>
              <a:rPr lang="en-US" sz="2900" b="1" dirty="0" err="1" smtClean="0"/>
              <a:t>verificationist</a:t>
            </a:r>
            <a:r>
              <a:rPr lang="en-US" sz="2900" b="1" dirty="0" smtClean="0"/>
              <a:t> account too. </a:t>
            </a:r>
          </a:p>
          <a:p>
            <a:pPr algn="just">
              <a:buNone/>
            </a:pPr>
            <a:r>
              <a:rPr lang="en-US" sz="2900" b="1" dirty="0" smtClean="0"/>
              <a:t>	• Strong </a:t>
            </a:r>
            <a:r>
              <a:rPr lang="en-US" sz="2900" b="1" dirty="0" err="1" smtClean="0"/>
              <a:t>verificationist</a:t>
            </a:r>
            <a:r>
              <a:rPr lang="en-US" sz="2900" b="1" dirty="0" smtClean="0"/>
              <a:t> account – observational statement</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229600" cy="76200"/>
          </a:xfrm>
        </p:spPr>
        <p:txBody>
          <a:bodyPr>
            <a:normAutofit fontScale="90000"/>
          </a:bodyPr>
          <a:lstStyle/>
          <a:p>
            <a:endParaRPr lang="en-US" dirty="0"/>
          </a:p>
        </p:txBody>
      </p:sp>
      <p:sp>
        <p:nvSpPr>
          <p:cNvPr id="3" name="Content Placeholder 2"/>
          <p:cNvSpPr>
            <a:spLocks noGrp="1"/>
          </p:cNvSpPr>
          <p:nvPr>
            <p:ph idx="1"/>
          </p:nvPr>
        </p:nvSpPr>
        <p:spPr>
          <a:xfrm>
            <a:off x="457200" y="838200"/>
            <a:ext cx="8229600" cy="5287963"/>
          </a:xfrm>
        </p:spPr>
        <p:txBody>
          <a:bodyPr/>
          <a:lstStyle/>
          <a:p>
            <a:pPr algn="just"/>
            <a:r>
              <a:rPr lang="en-US" b="1" dirty="0" smtClean="0"/>
              <a:t>Scientific truth is the truth of general scientific consensus. For instance</a:t>
            </a:r>
            <a:r>
              <a:rPr lang="en-US" dirty="0" smtClean="0"/>
              <a:t>,</a:t>
            </a:r>
            <a:r>
              <a:rPr lang="en-US" b="1" dirty="0" smtClean="0"/>
              <a:t> Water = H2O</a:t>
            </a:r>
            <a:endParaRPr lang="en-US" dirty="0" smtClean="0"/>
          </a:p>
          <a:p>
            <a:pPr algn="just"/>
            <a:r>
              <a:rPr lang="en-US" b="1" dirty="0" smtClean="0"/>
              <a:t>There is no Know alls in science. Scientists are yet to know the origin of the universe, consciousness, the function of the brain and memory etc.</a:t>
            </a:r>
            <a:endParaRPr lang="en-US" dirty="0" smtClean="0"/>
          </a:p>
          <a:p>
            <a:pPr algn="just"/>
            <a:r>
              <a:rPr lang="en-US" b="1" dirty="0" smtClean="0"/>
              <a:t>Science talks about the </a:t>
            </a:r>
            <a:r>
              <a:rPr lang="en-US" dirty="0" smtClean="0"/>
              <a:t>verifiability</a:t>
            </a:r>
            <a:r>
              <a:rPr lang="en-US" b="1" dirty="0" smtClean="0"/>
              <a:t> principles. </a:t>
            </a:r>
            <a:endParaRPr lang="en-US" dirty="0" smtClean="0"/>
          </a:p>
          <a:p>
            <a:pPr algn="just"/>
            <a:r>
              <a:rPr lang="en-US" b="1" smtClean="0"/>
              <a:t>Science </a:t>
            </a:r>
            <a:r>
              <a:rPr lang="en-US" b="1" dirty="0" smtClean="0"/>
              <a:t>is fundamentally international.</a:t>
            </a:r>
            <a:endParaRPr lang="en-US" dirty="0" smtClean="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dirty="0" smtClean="0"/>
              <a:t>Statistical laws</a:t>
            </a:r>
            <a:endParaRPr lang="en-US" dirty="0"/>
          </a:p>
        </p:txBody>
      </p:sp>
      <p:sp>
        <p:nvSpPr>
          <p:cNvPr id="3" name="Content Placeholder 2"/>
          <p:cNvSpPr>
            <a:spLocks noGrp="1"/>
          </p:cNvSpPr>
          <p:nvPr>
            <p:ph idx="1"/>
          </p:nvPr>
        </p:nvSpPr>
        <p:spPr>
          <a:xfrm>
            <a:off x="457200" y="1143000"/>
            <a:ext cx="8382000" cy="5562600"/>
          </a:xfrm>
        </p:spPr>
        <p:txBody>
          <a:bodyPr>
            <a:normAutofit fontScale="25000" lnSpcReduction="20000"/>
          </a:bodyPr>
          <a:lstStyle/>
          <a:p>
            <a:pPr>
              <a:lnSpc>
                <a:spcPct val="120000"/>
              </a:lnSpc>
            </a:pPr>
            <a:r>
              <a:rPr lang="en-US" sz="9200" b="1" dirty="0" smtClean="0"/>
              <a:t>Not all scientific laws are universal laws. A few laws that rely on quantitative statements are called statistical laws.</a:t>
            </a:r>
            <a:br>
              <a:rPr lang="en-US" sz="9200" b="1" dirty="0" smtClean="0"/>
            </a:br>
            <a:r>
              <a:rPr lang="en-US" sz="9200" b="1" dirty="0" smtClean="0"/>
              <a:t>•Example: Approximately 10 % of newborn babies die every year at Kolkata.</a:t>
            </a:r>
            <a:br>
              <a:rPr lang="en-US" sz="9200" b="1" dirty="0" smtClean="0"/>
            </a:br>
            <a:r>
              <a:rPr lang="en-US" sz="9200" b="1" dirty="0" smtClean="0"/>
              <a:t>•So, the scientific venture nourishes the two laws (universal and statistical) together.</a:t>
            </a:r>
            <a:br>
              <a:rPr lang="en-US" sz="9200" b="1" dirty="0" smtClean="0"/>
            </a:br>
            <a:r>
              <a:rPr lang="en-US" sz="9200" b="1" dirty="0" smtClean="0"/>
              <a:t>***Universal laws sound logically more straightforward since the quantifier is nothing but the universal paradigm here.</a:t>
            </a:r>
            <a:br>
              <a:rPr lang="en-US" sz="9200" b="1" dirty="0" smtClean="0"/>
            </a:br>
            <a:r>
              <a:rPr lang="en-US" sz="9200" b="1" dirty="0" smtClean="0"/>
              <a:t>(X) (</a:t>
            </a:r>
            <a:r>
              <a:rPr lang="en-US" sz="9200" b="1" dirty="0" err="1" smtClean="0"/>
              <a:t>Px</a:t>
            </a:r>
            <a:r>
              <a:rPr lang="en-US" sz="9200" b="1" dirty="0" smtClean="0"/>
              <a:t>&gt;</a:t>
            </a:r>
            <a:r>
              <a:rPr lang="en-US" sz="9200" b="1" dirty="0" err="1" smtClean="0"/>
              <a:t>Qx</a:t>
            </a:r>
            <a:r>
              <a:rPr lang="en-US" sz="9200" b="1" dirty="0" smtClean="0"/>
              <a:t>)</a:t>
            </a:r>
            <a:br>
              <a:rPr lang="en-US" sz="9200" b="1" dirty="0" smtClean="0"/>
            </a:br>
            <a:r>
              <a:rPr lang="en-US" sz="9200" b="1" dirty="0" smtClean="0"/>
              <a:t>Whatever may be the case, if x is P, then x is certainly Q.</a:t>
            </a:r>
            <a:br>
              <a:rPr lang="en-US" sz="9200" b="1" dirty="0" smtClean="0"/>
            </a:br>
            <a:r>
              <a:rPr lang="en-US" sz="9200" b="1" dirty="0" smtClean="0"/>
              <a:t>Physics: for everything x, if that x is heated, then the thing x would expand its size.</a:t>
            </a:r>
            <a:br>
              <a:rPr lang="en-US" sz="9200" b="1" dirty="0" smtClean="0"/>
            </a:br>
            <a:r>
              <a:rPr lang="en-US" sz="9200" b="1" dirty="0" smtClean="0">
                <a:solidFill>
                  <a:srgbClr val="0070C0"/>
                </a:solidFill>
              </a:rPr>
              <a:t>This is called the ‘thermal expansion of the non-quantitative laws’.</a:t>
            </a:r>
            <a:r>
              <a:rPr lang="en-US" sz="9200" b="1" dirty="0" smtClean="0"/>
              <a:t/>
            </a:r>
            <a:br>
              <a:rPr lang="en-US" sz="9200" b="1" dirty="0" smtClean="0"/>
            </a:br>
            <a:endParaRPr lang="en-US" sz="9200" b="1"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4000" b="1" dirty="0" smtClean="0"/>
              <a:t>Logic</a:t>
            </a:r>
            <a:endParaRPr lang="en-US" sz="4000" b="1" dirty="0"/>
          </a:p>
        </p:txBody>
      </p:sp>
      <p:sp>
        <p:nvSpPr>
          <p:cNvPr id="3" name="Content Placeholder 2"/>
          <p:cNvSpPr>
            <a:spLocks noGrp="1"/>
          </p:cNvSpPr>
          <p:nvPr>
            <p:ph idx="1"/>
          </p:nvPr>
        </p:nvSpPr>
        <p:spPr>
          <a:xfrm>
            <a:off x="457200" y="1447800"/>
            <a:ext cx="8229600" cy="4953000"/>
          </a:xfrm>
        </p:spPr>
        <p:txBody>
          <a:bodyPr>
            <a:normAutofit fontScale="92500" lnSpcReduction="10000"/>
          </a:bodyPr>
          <a:lstStyle/>
          <a:p>
            <a:r>
              <a:rPr lang="en-US" b="1" dirty="0" smtClean="0"/>
              <a:t>Logic talks about the bi-conditional statements:</a:t>
            </a:r>
            <a:br>
              <a:rPr lang="en-US" b="1" dirty="0" smtClean="0"/>
            </a:br>
            <a:r>
              <a:rPr lang="en-US" b="1" dirty="0" err="1" smtClean="0"/>
              <a:t>Px</a:t>
            </a:r>
            <a:r>
              <a:rPr lang="en-US" b="1" dirty="0" smtClean="0"/>
              <a:t>         </a:t>
            </a:r>
            <a:r>
              <a:rPr lang="en-US" b="1" dirty="0" err="1" smtClean="0"/>
              <a:t>Qx</a:t>
            </a:r>
            <a:endParaRPr lang="en-US" b="1" dirty="0" smtClean="0"/>
          </a:p>
          <a:p>
            <a:pPr>
              <a:buNone/>
            </a:pPr>
            <a:r>
              <a:rPr lang="en-US" b="1" dirty="0" smtClean="0"/>
              <a:t/>
            </a:r>
            <a:br>
              <a:rPr lang="en-US" b="1" dirty="0" smtClean="0"/>
            </a:br>
            <a:r>
              <a:rPr lang="en-US" b="1" dirty="0" err="1" smtClean="0"/>
              <a:t>Qx</a:t>
            </a:r>
            <a:r>
              <a:rPr lang="en-US" b="1" dirty="0" smtClean="0"/>
              <a:t>        </a:t>
            </a:r>
            <a:r>
              <a:rPr lang="en-US" b="1" dirty="0" err="1" smtClean="0"/>
              <a:t>Px</a:t>
            </a:r>
            <a:r>
              <a:rPr lang="en-US" b="1" dirty="0" smtClean="0"/>
              <a:t/>
            </a:r>
            <a:br>
              <a:rPr lang="en-US" b="1" dirty="0" smtClean="0"/>
            </a:br>
            <a:endParaRPr lang="en-US" b="1" dirty="0" smtClean="0"/>
          </a:p>
          <a:p>
            <a:r>
              <a:rPr lang="en-US" b="1" dirty="0" smtClean="0"/>
              <a:t>Bi-condition is the conjecture of two different conditions. A statement that looks conditional in both ways.</a:t>
            </a:r>
            <a:br>
              <a:rPr lang="en-US" b="1" dirty="0" smtClean="0"/>
            </a:br>
            <a:r>
              <a:rPr lang="en-US" b="1" dirty="0" smtClean="0"/>
              <a:t>            Water –H2O</a:t>
            </a:r>
          </a:p>
          <a:p>
            <a:r>
              <a:rPr lang="en-US" b="1" dirty="0" smtClean="0"/>
              <a:t>All scientific statements don’t have a logical form.</a:t>
            </a:r>
            <a:br>
              <a:rPr lang="en-US" b="1" dirty="0" smtClean="0"/>
            </a:br>
            <a:r>
              <a:rPr lang="en-US" b="1" dirty="0" smtClean="0"/>
              <a:t>‘Yesterday in Brazil, the scientist M discovered a new species of butterfly’.</a:t>
            </a:r>
            <a:br>
              <a:rPr lang="en-US" b="1" dirty="0" smtClean="0"/>
            </a:br>
            <a:r>
              <a:rPr lang="en-US" b="1" dirty="0" smtClean="0"/>
              <a:t>This particular fact could not turn out as a universal law.</a:t>
            </a:r>
            <a:endParaRPr lang="en-US" b="1" dirty="0"/>
          </a:p>
        </p:txBody>
      </p:sp>
      <p:sp>
        <p:nvSpPr>
          <p:cNvPr id="4" name="Right Arrow 3"/>
          <p:cNvSpPr/>
          <p:nvPr/>
        </p:nvSpPr>
        <p:spPr>
          <a:xfrm>
            <a:off x="1371600" y="1981200"/>
            <a:ext cx="3810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1371600" y="2667000"/>
            <a:ext cx="3810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90600"/>
          </a:xfrm>
        </p:spPr>
        <p:txBody>
          <a:bodyPr>
            <a:normAutofit/>
          </a:bodyPr>
          <a:lstStyle/>
          <a:p>
            <a:r>
              <a:rPr lang="en-US" sz="4000" b="1" dirty="0" smtClean="0"/>
              <a:t>The problem of ordinary language</a:t>
            </a:r>
            <a:endParaRPr lang="en-US" sz="4000" b="1" dirty="0"/>
          </a:p>
        </p:txBody>
      </p:sp>
      <p:sp>
        <p:nvSpPr>
          <p:cNvPr id="3" name="Content Placeholder 2"/>
          <p:cNvSpPr>
            <a:spLocks noGrp="1"/>
          </p:cNvSpPr>
          <p:nvPr>
            <p:ph idx="1"/>
          </p:nvPr>
        </p:nvSpPr>
        <p:spPr>
          <a:xfrm>
            <a:off x="457200" y="1447800"/>
            <a:ext cx="8229600" cy="5181600"/>
          </a:xfrm>
        </p:spPr>
        <p:txBody>
          <a:bodyPr>
            <a:noAutofit/>
          </a:bodyPr>
          <a:lstStyle/>
          <a:p>
            <a:pPr algn="just"/>
            <a:r>
              <a:rPr lang="en-US" sz="2400" b="1" dirty="0" smtClean="0"/>
              <a:t>Sometimes, the scientific statements hardly maintain the symbolic logic format rather than the ordinary language.</a:t>
            </a:r>
          </a:p>
          <a:p>
            <a:pPr algn="just">
              <a:buNone/>
            </a:pPr>
            <a:r>
              <a:rPr lang="en-US" sz="2400" dirty="0" smtClean="0"/>
              <a:t/>
            </a:r>
            <a:br>
              <a:rPr lang="en-US" sz="2400" dirty="0" smtClean="0"/>
            </a:br>
            <a:r>
              <a:rPr lang="en-US" sz="2400" dirty="0" smtClean="0"/>
              <a:t>*</a:t>
            </a:r>
            <a:r>
              <a:rPr lang="en-US" sz="2400" b="1" dirty="0" smtClean="0"/>
              <a:t>For instance: ‘The dog is an excellent swimmer.</a:t>
            </a:r>
            <a:br>
              <a:rPr lang="en-US" sz="2400" b="1" dirty="0" smtClean="0"/>
            </a:br>
            <a:r>
              <a:rPr lang="en-US" sz="2400" b="1" dirty="0" smtClean="0"/>
              <a:t>‘the dog’ in our ordinary language indicates to the particular dog. But the statement would be for the whole class of the species according to the Aristotelian dictum. </a:t>
            </a:r>
          </a:p>
          <a:p>
            <a:pPr algn="just">
              <a:buNone/>
            </a:pPr>
            <a:r>
              <a:rPr lang="en-US" sz="2400" b="1" dirty="0" smtClean="0"/>
              <a:t>	* All European languages are inherited from Greek. The Greek language has a pattern to speak in a singular way when it vindicates the class or whole group like ‘Man is a social animal’.</a:t>
            </a:r>
            <a:endParaRPr lang="en-US" sz="24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4000" b="1" dirty="0" smtClean="0"/>
              <a:t>Fact </a:t>
            </a:r>
            <a:r>
              <a:rPr lang="en-US" sz="4000" b="1" dirty="0" err="1" smtClean="0"/>
              <a:t>vs</a:t>
            </a:r>
            <a:r>
              <a:rPr lang="en-US" sz="4000" b="1" dirty="0" smtClean="0"/>
              <a:t> Universal Law</a:t>
            </a:r>
            <a:endParaRPr lang="en-US" sz="4000" b="1" dirty="0"/>
          </a:p>
        </p:txBody>
      </p:sp>
      <p:sp>
        <p:nvSpPr>
          <p:cNvPr id="3" name="Content Placeholder 2"/>
          <p:cNvSpPr>
            <a:spLocks noGrp="1"/>
          </p:cNvSpPr>
          <p:nvPr>
            <p:ph idx="1"/>
          </p:nvPr>
        </p:nvSpPr>
        <p:spPr/>
        <p:txBody>
          <a:bodyPr/>
          <a:lstStyle/>
          <a:p>
            <a:pPr algn="just"/>
            <a:r>
              <a:rPr lang="en-US" b="1" dirty="0" smtClean="0"/>
              <a:t>Fact is singular, but universal law implies plural sense.</a:t>
            </a:r>
          </a:p>
          <a:p>
            <a:pPr algn="just"/>
            <a:r>
              <a:rPr lang="en-US" b="1" dirty="0" smtClean="0"/>
              <a:t>Fact-  I purchased a piano.</a:t>
            </a:r>
          </a:p>
          <a:p>
            <a:pPr algn="just">
              <a:buNone/>
            </a:pPr>
            <a:endParaRPr lang="en-US" b="1" dirty="0" smtClean="0"/>
          </a:p>
          <a:p>
            <a:pPr algn="just"/>
            <a:r>
              <a:rPr lang="en-US" b="1" dirty="0" smtClean="0"/>
              <a:t>Universal law: All ravens are black. (Zoology)</a:t>
            </a:r>
          </a:p>
          <a:p>
            <a:pPr algn="just"/>
            <a:endParaRPr lang="en-US"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4000" b="1" dirty="0" smtClean="0"/>
              <a:t>Scientific Laws</a:t>
            </a:r>
            <a:endParaRPr lang="en-US" sz="4000" b="1" dirty="0"/>
          </a:p>
        </p:txBody>
      </p:sp>
      <p:sp>
        <p:nvSpPr>
          <p:cNvPr id="3" name="Content Placeholder 2"/>
          <p:cNvSpPr>
            <a:spLocks noGrp="1"/>
          </p:cNvSpPr>
          <p:nvPr>
            <p:ph idx="1"/>
          </p:nvPr>
        </p:nvSpPr>
        <p:spPr/>
        <p:txBody>
          <a:bodyPr>
            <a:normAutofit fontScale="92500"/>
          </a:bodyPr>
          <a:lstStyle/>
          <a:p>
            <a:pPr marL="514350" indent="-514350" algn="just">
              <a:buAutoNum type="alphaUcPeriod"/>
            </a:pPr>
            <a:r>
              <a:rPr lang="en-US" b="1" dirty="0" smtClean="0"/>
              <a:t>Empirical laws: The empirical generalization hinges on the properties of the objects like </a:t>
            </a:r>
            <a:r>
              <a:rPr lang="en-US" b="1" dirty="0" err="1" smtClean="0"/>
              <a:t>colour</a:t>
            </a:r>
            <a:r>
              <a:rPr lang="en-US" b="1" dirty="0" smtClean="0"/>
              <a:t>, magnitude, smell, etc</a:t>
            </a:r>
          </a:p>
          <a:p>
            <a:pPr marL="514350" indent="-514350" algn="just">
              <a:buAutoNum type="alphaUcPeriod"/>
            </a:pPr>
            <a:r>
              <a:rPr lang="en-US" b="1" dirty="0" smtClean="0"/>
              <a:t>Theoretical laws: Unobservable laws that depend on the fundamental ground like electromagnetic field, elementary particles, gravitation etc.</a:t>
            </a:r>
          </a:p>
          <a:p>
            <a:pPr marL="514350" indent="-514350" algn="just">
              <a:buAutoNum type="alphaUcPeriod"/>
            </a:pPr>
            <a:r>
              <a:rPr lang="en-US" b="1" dirty="0" smtClean="0"/>
              <a:t>The utility of scientific laws:</a:t>
            </a:r>
            <a:br>
              <a:rPr lang="en-US" b="1" dirty="0" smtClean="0"/>
            </a:br>
            <a:r>
              <a:rPr lang="en-US" b="1" dirty="0" smtClean="0"/>
              <a:t>* explain the facts that are observable and known</a:t>
            </a:r>
            <a:br>
              <a:rPr lang="en-US" b="1" dirty="0" smtClean="0"/>
            </a:br>
            <a:r>
              <a:rPr lang="en-US" b="1" dirty="0" smtClean="0"/>
              <a:t>*explain the facts that are unobservable and unknown.</a:t>
            </a:r>
            <a:endParaRPr lang="en-US"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dirty="0" smtClean="0"/>
              <a:t>Explanation and Science</a:t>
            </a:r>
            <a:endParaRPr lang="en-US" dirty="0"/>
          </a:p>
        </p:txBody>
      </p:sp>
      <p:sp>
        <p:nvSpPr>
          <p:cNvPr id="3" name="Content Placeholder 2"/>
          <p:cNvSpPr>
            <a:spLocks noGrp="1"/>
          </p:cNvSpPr>
          <p:nvPr>
            <p:ph idx="1"/>
          </p:nvPr>
        </p:nvSpPr>
        <p:spPr>
          <a:xfrm>
            <a:off x="457200" y="1371600"/>
            <a:ext cx="8229600" cy="4754563"/>
          </a:xfrm>
        </p:spPr>
        <p:txBody>
          <a:bodyPr>
            <a:normAutofit fontScale="77500" lnSpcReduction="20000"/>
          </a:bodyPr>
          <a:lstStyle/>
          <a:p>
            <a:pPr>
              <a:buNone/>
            </a:pPr>
            <a:r>
              <a:rPr lang="en-US" b="1" dirty="0" smtClean="0"/>
              <a:t>Whether does fact explanation hold the law explanation of science?</a:t>
            </a:r>
          </a:p>
          <a:p>
            <a:pPr>
              <a:buNone/>
            </a:pPr>
            <a:r>
              <a:rPr lang="en-US" b="1" dirty="0" smtClean="0"/>
              <a:t>1. Common sense based general psychology:</a:t>
            </a:r>
          </a:p>
          <a:p>
            <a:pPr>
              <a:buNone/>
            </a:pPr>
            <a:r>
              <a:rPr lang="en-US" b="1" dirty="0" smtClean="0"/>
              <a:t>		X is crying as Y hits X. (Pain –Crying)</a:t>
            </a:r>
          </a:p>
          <a:p>
            <a:endParaRPr lang="en-US" b="1" dirty="0" smtClean="0"/>
          </a:p>
          <a:p>
            <a:pPr>
              <a:buNone/>
            </a:pPr>
            <a:r>
              <a:rPr lang="en-US" b="1" dirty="0" smtClean="0"/>
              <a:t>2. Statistical medical law:</a:t>
            </a:r>
          </a:p>
          <a:p>
            <a:pPr>
              <a:buNone/>
            </a:pPr>
            <a:r>
              <a:rPr lang="en-US" b="1" dirty="0" smtClean="0"/>
              <a:t>		5% patients who took the medicine X felt drowsiness.</a:t>
            </a:r>
          </a:p>
          <a:p>
            <a:pPr>
              <a:buNone/>
            </a:pPr>
            <a:r>
              <a:rPr lang="en-US" b="1" dirty="0" smtClean="0"/>
              <a:t>	Here the explanation does not so accurate. </a:t>
            </a:r>
          </a:p>
          <a:p>
            <a:pPr>
              <a:buNone/>
            </a:pPr>
            <a:endParaRPr lang="en-US" b="1" dirty="0" smtClean="0"/>
          </a:p>
          <a:p>
            <a:pPr>
              <a:buNone/>
            </a:pPr>
            <a:r>
              <a:rPr lang="en-US" b="1" dirty="0" smtClean="0"/>
              <a:t>3. Logical possibilities of truth values:</a:t>
            </a:r>
          </a:p>
          <a:p>
            <a:r>
              <a:rPr lang="en-US" b="1" dirty="0" smtClean="0"/>
              <a:t>p q p v q </a:t>
            </a:r>
            <a:r>
              <a:rPr lang="en-US" b="1" dirty="0" err="1" smtClean="0"/>
              <a:t>p.q</a:t>
            </a:r>
            <a:r>
              <a:rPr lang="en-US" b="1" dirty="0" smtClean="0"/>
              <a:t>  p&gt;q   p -p </a:t>
            </a:r>
          </a:p>
          <a:p>
            <a:r>
              <a:rPr lang="en-US" b="1" dirty="0" smtClean="0"/>
              <a:t>T  F</a:t>
            </a:r>
          </a:p>
          <a:p>
            <a:r>
              <a:rPr lang="en-US" b="1" dirty="0" smtClean="0"/>
              <a:t>F  T</a:t>
            </a:r>
          </a:p>
          <a:p>
            <a:r>
              <a:rPr lang="en-US" b="1" dirty="0" smtClean="0"/>
              <a:t>T  </a:t>
            </a:r>
            <a:r>
              <a:rPr lang="en-US" b="1" dirty="0" err="1" smtClean="0"/>
              <a:t>T</a:t>
            </a:r>
            <a:endParaRPr lang="en-US" b="1" dirty="0" smtClean="0"/>
          </a:p>
          <a:p>
            <a:r>
              <a:rPr lang="en-US" b="1" dirty="0" smtClean="0"/>
              <a:t>F  </a:t>
            </a:r>
            <a:r>
              <a:rPr lang="en-US" b="1" dirty="0" err="1" smtClean="0"/>
              <a:t>F</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4000" b="1" dirty="0" smtClean="0"/>
              <a:t>Science and Experience </a:t>
            </a:r>
            <a:endParaRPr lang="en-US" sz="4000" b="1" dirty="0"/>
          </a:p>
        </p:txBody>
      </p:sp>
      <p:sp>
        <p:nvSpPr>
          <p:cNvPr id="3" name="Content Placeholder 2"/>
          <p:cNvSpPr>
            <a:spLocks noGrp="1"/>
          </p:cNvSpPr>
          <p:nvPr>
            <p:ph idx="1"/>
          </p:nvPr>
        </p:nvSpPr>
        <p:spPr>
          <a:xfrm>
            <a:off x="457200" y="1295400"/>
            <a:ext cx="8229600" cy="4830763"/>
          </a:xfrm>
        </p:spPr>
        <p:txBody>
          <a:bodyPr>
            <a:normAutofit fontScale="92500"/>
          </a:bodyPr>
          <a:lstStyle/>
          <a:p>
            <a:pPr algn="just"/>
            <a:r>
              <a:rPr lang="en-US" sz="2400" b="1" dirty="0" smtClean="0"/>
              <a:t>Science copes with the experimental laws, but there is a limitation of applying the laws in every discipline of science. For instance, astronomy.</a:t>
            </a:r>
          </a:p>
          <a:p>
            <a:pPr algn="just"/>
            <a:r>
              <a:rPr lang="en-US" sz="2400" b="1" dirty="0" smtClean="0"/>
              <a:t>The astronomical objects are out of reach, so in a laboratory the astronomers set certain artifacts conditions such as solar system, the surfaces of sun and moon, galaxy etc.   </a:t>
            </a:r>
          </a:p>
          <a:p>
            <a:pPr algn="just"/>
            <a:r>
              <a:rPr lang="en-US" sz="2400" b="1" dirty="0" smtClean="0"/>
              <a:t>This laboratory experience becomes much more physical instead of astronomical.</a:t>
            </a:r>
          </a:p>
          <a:p>
            <a:pPr algn="just"/>
            <a:r>
              <a:rPr lang="en-US" sz="2400" b="1" dirty="0" smtClean="0"/>
              <a:t>The growth of science does not depend on the subject’s mind. It is indeed objective-based external knowledge that could be comprehended through experience. </a:t>
            </a:r>
            <a:br>
              <a:rPr lang="en-US" sz="2400" b="1" dirty="0" smtClean="0"/>
            </a:br>
            <a:endParaRPr lang="en-US" sz="2400" b="1" dirty="0" smtClean="0"/>
          </a:p>
          <a:p>
            <a:endParaRPr lang="en-US" sz="2000"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6362"/>
          </a:xfrm>
        </p:spPr>
        <p:txBody>
          <a:bodyPr>
            <a:normAutofit fontScale="90000"/>
          </a:bodyPr>
          <a:lstStyle/>
          <a:p>
            <a:endParaRPr lang="en-US" dirty="0"/>
          </a:p>
        </p:txBody>
      </p:sp>
      <p:sp>
        <p:nvSpPr>
          <p:cNvPr id="3" name="Content Placeholder 2"/>
          <p:cNvSpPr>
            <a:spLocks noGrp="1"/>
          </p:cNvSpPr>
          <p:nvPr>
            <p:ph idx="1"/>
          </p:nvPr>
        </p:nvSpPr>
        <p:spPr>
          <a:xfrm>
            <a:off x="457200" y="685800"/>
            <a:ext cx="8229600" cy="5440363"/>
          </a:xfrm>
        </p:spPr>
        <p:txBody>
          <a:bodyPr>
            <a:normAutofit/>
          </a:bodyPr>
          <a:lstStyle/>
          <a:p>
            <a:pPr algn="just"/>
            <a:r>
              <a:rPr lang="en-US" sz="2800" b="1" dirty="0" smtClean="0"/>
              <a:t>According to Hilary Putnam (</a:t>
            </a:r>
            <a:r>
              <a:rPr lang="en-US" sz="2800" b="1" i="1" dirty="0" smtClean="0"/>
              <a:t>Mathematics, Matter and Method, 1979</a:t>
            </a:r>
            <a:r>
              <a:rPr lang="en-US" sz="2800" b="1" dirty="0" smtClean="0"/>
              <a:t>), Karl Popper had taken two alternative attitudes:</a:t>
            </a:r>
          </a:p>
          <a:p>
            <a:pPr algn="just">
              <a:buNone/>
            </a:pPr>
            <a:r>
              <a:rPr lang="en-US" sz="2800" b="1" dirty="0" smtClean="0"/>
              <a:t>	a)There is no particular method in philosophy.</a:t>
            </a:r>
          </a:p>
          <a:p>
            <a:pPr algn="just">
              <a:buNone/>
            </a:pPr>
            <a:r>
              <a:rPr lang="en-US" sz="2800" b="1" dirty="0" smtClean="0"/>
              <a:t>	b) The growth of scientific knowledge can best study the growth of knowledge.</a:t>
            </a:r>
          </a:p>
          <a:p>
            <a:pPr algn="just">
              <a:buNone/>
            </a:pPr>
            <a:r>
              <a:rPr lang="en-US" sz="2800" b="1" dirty="0" smtClean="0"/>
              <a:t>	</a:t>
            </a:r>
          </a:p>
          <a:p>
            <a:pPr algn="just">
              <a:buNone/>
            </a:pPr>
            <a:r>
              <a:rPr lang="en-US" sz="2800" b="1" dirty="0" smtClean="0"/>
              <a:t>	*The growth of science does not depend on the subject’s mind. It is indeed objective-based verified </a:t>
            </a:r>
            <a:r>
              <a:rPr lang="en-US" sz="2800" b="1" dirty="0" smtClean="0"/>
              <a:t>knowledge.</a:t>
            </a:r>
            <a:endParaRPr lang="en-US" sz="28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227</TotalTime>
  <Words>547</Words>
  <Application>Microsoft Office PowerPoint</Application>
  <PresentationFormat>On-screen Show (4:3)</PresentationFormat>
  <Paragraphs>70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Flow</vt:lpstr>
      <vt:lpstr>Science and Philosophy Sanjit Chakraborty</vt:lpstr>
      <vt:lpstr>Statistical laws</vt:lpstr>
      <vt:lpstr>Logic</vt:lpstr>
      <vt:lpstr>The problem of ordinary language</vt:lpstr>
      <vt:lpstr>Fact vs Universal Law</vt:lpstr>
      <vt:lpstr>Scientific Laws</vt:lpstr>
      <vt:lpstr>Explanation and Science</vt:lpstr>
      <vt:lpstr>Science and Experience </vt:lpstr>
      <vt:lpstr>Slide 9</vt:lpstr>
      <vt:lpstr>Speculation of the world</vt:lpstr>
      <vt:lpstr>Scientific methods: promote questioning </vt:lpstr>
      <vt:lpstr>Slide 12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Science and Philosophy Sanjit Chakraborty</dc:title>
  <dc:creator>SANJIT</dc:creator>
  <cp:lastModifiedBy>user</cp:lastModifiedBy>
  <cp:revision>21</cp:revision>
  <dcterms:created xsi:type="dcterms:W3CDTF">2006-08-16T00:00:00Z</dcterms:created>
  <dcterms:modified xsi:type="dcterms:W3CDTF">2022-03-09T06:30:48Z</dcterms:modified>
</cp:coreProperties>
</file>