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321" r:id="rId2"/>
    <p:sldId id="257" r:id="rId3"/>
    <p:sldId id="316" r:id="rId4"/>
    <p:sldId id="258" r:id="rId5"/>
    <p:sldId id="259" r:id="rId6"/>
    <p:sldId id="260" r:id="rId7"/>
    <p:sldId id="315" r:id="rId8"/>
    <p:sldId id="317" r:id="rId9"/>
    <p:sldId id="318" r:id="rId10"/>
    <p:sldId id="265" r:id="rId11"/>
    <p:sldId id="320" r:id="rId12"/>
    <p:sldId id="263" r:id="rId13"/>
    <p:sldId id="261" r:id="rId14"/>
    <p:sldId id="26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Lst>
  <p:custDataLst>
    <p:tags r:id="rId25"/>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3AEB2A-1AF5-433F-ABC0-6EDBEEBAD519}">
          <p14:sldIdLst>
            <p14:sldId id="321"/>
            <p14:sldId id="257"/>
            <p14:sldId id="316"/>
            <p14:sldId id="258"/>
            <p14:sldId id="259"/>
            <p14:sldId id="260"/>
            <p14:sldId id="315"/>
            <p14:sldId id="317"/>
            <p14:sldId id="318"/>
            <p14:sldId id="265"/>
            <p14:sldId id="320"/>
            <p14:sldId id="263"/>
            <p14:sldId id="261"/>
            <p14:sldId id="262"/>
          </p14:sldIdLst>
        </p14:section>
        <p14:section name="Untitled Section" id="{90014A30-05C2-44A5-9E3B-C9FF71FFB9B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08" d="100"/>
          <a:sy n="108" d="100"/>
        </p:scale>
        <p:origin x="912" y="72"/>
      </p:cViewPr>
      <p:guideLst>
        <p:guide orient="horz" pos="162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extLst>
      <p:ext uri="{BB962C8B-B14F-4D97-AF65-F5344CB8AC3E}">
        <p14:creationId xmlns:p14="http://schemas.microsoft.com/office/powerpoint/2010/main" val="2217300042"/>
      </p:ext>
    </p:extLst>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5ff9b5f014_1_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42" name="Google Shape;142;g15ff9b5f01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ff9b5f014_1_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48" name="Google Shape;148;g15ff9b5f01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60285c8bcd_0_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54" name="Google Shape;154;g160285c8b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60285c8bcd_0_1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60" name="Google Shape;160;g160285c8b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ct val="0"/>
              </a:spcBef>
              <a:spcAft>
                <a:spcPct val="0"/>
              </a:spcAft>
              <a:buClr>
                <a:schemeClr val="lt1"/>
              </a:buClr>
              <a:buSzPts val="1600"/>
              <a:buNone/>
              <a:defRPr sz="1600">
                <a:solidFill>
                  <a:schemeClr val="lt1"/>
                </a:solidFill>
              </a:defRPr>
            </a:lvl1pPr>
            <a:lvl2pPr lvl="1">
              <a:lnSpc>
                <a:spcPct val="100000"/>
              </a:lnSpc>
              <a:spcBef>
                <a:spcPct val="0"/>
              </a:spcBef>
              <a:spcAft>
                <a:spcPct val="0"/>
              </a:spcAft>
              <a:buClr>
                <a:schemeClr val="lt1"/>
              </a:buClr>
              <a:buSzPts val="1600"/>
              <a:buNone/>
              <a:defRPr sz="1600">
                <a:solidFill>
                  <a:schemeClr val="lt1"/>
                </a:solidFill>
              </a:defRPr>
            </a:lvl2pPr>
            <a:lvl3pPr lvl="2">
              <a:lnSpc>
                <a:spcPct val="100000"/>
              </a:lnSpc>
              <a:spcBef>
                <a:spcPct val="0"/>
              </a:spcBef>
              <a:spcAft>
                <a:spcPct val="0"/>
              </a:spcAft>
              <a:buClr>
                <a:schemeClr val="lt1"/>
              </a:buClr>
              <a:buSzPts val="1600"/>
              <a:buNone/>
              <a:defRPr sz="1600">
                <a:solidFill>
                  <a:schemeClr val="lt1"/>
                </a:solidFill>
              </a:defRPr>
            </a:lvl3pPr>
            <a:lvl4pPr lvl="3">
              <a:lnSpc>
                <a:spcPct val="100000"/>
              </a:lnSpc>
              <a:spcBef>
                <a:spcPct val="0"/>
              </a:spcBef>
              <a:spcAft>
                <a:spcPct val="0"/>
              </a:spcAft>
              <a:buClr>
                <a:schemeClr val="lt1"/>
              </a:buClr>
              <a:buSzPts val="1600"/>
              <a:buNone/>
              <a:defRPr sz="1600">
                <a:solidFill>
                  <a:schemeClr val="lt1"/>
                </a:solidFill>
              </a:defRPr>
            </a:lvl4pPr>
            <a:lvl5pPr lvl="4">
              <a:lnSpc>
                <a:spcPct val="100000"/>
              </a:lnSpc>
              <a:spcBef>
                <a:spcPct val="0"/>
              </a:spcBef>
              <a:spcAft>
                <a:spcPct val="0"/>
              </a:spcAft>
              <a:buClr>
                <a:schemeClr val="lt1"/>
              </a:buClr>
              <a:buSzPts val="1600"/>
              <a:buNone/>
              <a:defRPr sz="1600">
                <a:solidFill>
                  <a:schemeClr val="lt1"/>
                </a:solidFill>
              </a:defRPr>
            </a:lvl5pPr>
            <a:lvl6pPr lvl="5">
              <a:lnSpc>
                <a:spcPct val="100000"/>
              </a:lnSpc>
              <a:spcBef>
                <a:spcPct val="0"/>
              </a:spcBef>
              <a:spcAft>
                <a:spcPct val="0"/>
              </a:spcAft>
              <a:buClr>
                <a:schemeClr val="lt1"/>
              </a:buClr>
              <a:buSzPts val="1600"/>
              <a:buNone/>
              <a:defRPr sz="1600">
                <a:solidFill>
                  <a:schemeClr val="lt1"/>
                </a:solidFill>
              </a:defRPr>
            </a:lvl6pPr>
            <a:lvl7pPr lvl="6">
              <a:lnSpc>
                <a:spcPct val="100000"/>
              </a:lnSpc>
              <a:spcBef>
                <a:spcPct val="0"/>
              </a:spcBef>
              <a:spcAft>
                <a:spcPct val="0"/>
              </a:spcAft>
              <a:buClr>
                <a:schemeClr val="lt1"/>
              </a:buClr>
              <a:buSzPts val="1600"/>
              <a:buNone/>
              <a:defRPr sz="1600">
                <a:solidFill>
                  <a:schemeClr val="lt1"/>
                </a:solidFill>
              </a:defRPr>
            </a:lvl7pPr>
            <a:lvl8pPr lvl="7">
              <a:lnSpc>
                <a:spcPct val="100000"/>
              </a:lnSpc>
              <a:spcBef>
                <a:spcPct val="0"/>
              </a:spcBef>
              <a:spcAft>
                <a:spcPct val="0"/>
              </a:spcAft>
              <a:buClr>
                <a:schemeClr val="lt1"/>
              </a:buClr>
              <a:buSzPts val="1600"/>
              <a:buNone/>
              <a:defRPr sz="1600">
                <a:solidFill>
                  <a:schemeClr val="lt1"/>
                </a:solidFill>
              </a:defRPr>
            </a:lvl8pPr>
            <a:lvl9pPr lvl="8">
              <a:lnSpc>
                <a:spcPct val="100000"/>
              </a:lnSpc>
              <a:spcBef>
                <a:spcPct val="0"/>
              </a:spcBef>
              <a:spcAft>
                <a:spcPct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ct val="0"/>
              </a:spcBef>
              <a:spcAft>
                <a:spcPct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ct val="0"/>
              </a:spcBef>
              <a:spcAft>
                <a:spcPct val="0"/>
              </a:spcAft>
              <a:buClr>
                <a:schemeClr val="dk2"/>
              </a:buClr>
              <a:buSzPts val="8600"/>
              <a:buNone/>
              <a:defRPr sz="8600">
                <a:solidFill>
                  <a:schemeClr val="dk2"/>
                </a:solidFill>
              </a:defRPr>
            </a:lvl1pPr>
            <a:lvl2pPr lvl="1" algn="ctr">
              <a:spcBef>
                <a:spcPct val="0"/>
              </a:spcBef>
              <a:spcAft>
                <a:spcPct val="0"/>
              </a:spcAft>
              <a:buClr>
                <a:schemeClr val="dk2"/>
              </a:buClr>
              <a:buSzPts val="8600"/>
              <a:buNone/>
              <a:defRPr sz="8600">
                <a:solidFill>
                  <a:schemeClr val="dk2"/>
                </a:solidFill>
              </a:defRPr>
            </a:lvl2pPr>
            <a:lvl3pPr lvl="2" algn="ctr">
              <a:spcBef>
                <a:spcPct val="0"/>
              </a:spcBef>
              <a:spcAft>
                <a:spcPct val="0"/>
              </a:spcAft>
              <a:buClr>
                <a:schemeClr val="dk2"/>
              </a:buClr>
              <a:buSzPts val="8600"/>
              <a:buNone/>
              <a:defRPr sz="8600">
                <a:solidFill>
                  <a:schemeClr val="dk2"/>
                </a:solidFill>
              </a:defRPr>
            </a:lvl3pPr>
            <a:lvl4pPr lvl="3" algn="ctr">
              <a:spcBef>
                <a:spcPct val="0"/>
              </a:spcBef>
              <a:spcAft>
                <a:spcPct val="0"/>
              </a:spcAft>
              <a:buClr>
                <a:schemeClr val="dk2"/>
              </a:buClr>
              <a:buSzPts val="8600"/>
              <a:buNone/>
              <a:defRPr sz="8600">
                <a:solidFill>
                  <a:schemeClr val="dk2"/>
                </a:solidFill>
              </a:defRPr>
            </a:lvl4pPr>
            <a:lvl5pPr lvl="4" algn="ctr">
              <a:spcBef>
                <a:spcPct val="0"/>
              </a:spcBef>
              <a:spcAft>
                <a:spcPct val="0"/>
              </a:spcAft>
              <a:buClr>
                <a:schemeClr val="dk2"/>
              </a:buClr>
              <a:buSzPts val="8600"/>
              <a:buNone/>
              <a:defRPr sz="8600">
                <a:solidFill>
                  <a:schemeClr val="dk2"/>
                </a:solidFill>
              </a:defRPr>
            </a:lvl5pPr>
            <a:lvl6pPr lvl="5" algn="ctr">
              <a:spcBef>
                <a:spcPct val="0"/>
              </a:spcBef>
              <a:spcAft>
                <a:spcPct val="0"/>
              </a:spcAft>
              <a:buClr>
                <a:schemeClr val="dk2"/>
              </a:buClr>
              <a:buSzPts val="8600"/>
              <a:buNone/>
              <a:defRPr sz="8600">
                <a:solidFill>
                  <a:schemeClr val="dk2"/>
                </a:solidFill>
              </a:defRPr>
            </a:lvl6pPr>
            <a:lvl7pPr lvl="6" algn="ctr">
              <a:spcBef>
                <a:spcPct val="0"/>
              </a:spcBef>
              <a:spcAft>
                <a:spcPct val="0"/>
              </a:spcAft>
              <a:buClr>
                <a:schemeClr val="dk2"/>
              </a:buClr>
              <a:buSzPts val="8600"/>
              <a:buNone/>
              <a:defRPr sz="8600">
                <a:solidFill>
                  <a:schemeClr val="dk2"/>
                </a:solidFill>
              </a:defRPr>
            </a:lvl7pPr>
            <a:lvl8pPr lvl="7" algn="ctr">
              <a:spcBef>
                <a:spcPct val="0"/>
              </a:spcBef>
              <a:spcAft>
                <a:spcPct val="0"/>
              </a:spcAft>
              <a:buClr>
                <a:schemeClr val="dk2"/>
              </a:buClr>
              <a:buSzPts val="8600"/>
              <a:buNone/>
              <a:defRPr sz="8600">
                <a:solidFill>
                  <a:schemeClr val="dk2"/>
                </a:solidFill>
              </a:defRPr>
            </a:lvl8pPr>
            <a:lvl9pPr lvl="8" algn="ctr">
              <a:spcBef>
                <a:spcPct val="0"/>
              </a:spcBef>
              <a:spcAft>
                <a:spcPct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ct val="0"/>
              </a:spcBef>
              <a:spcAft>
                <a:spcPct val="0"/>
              </a:spcAft>
              <a:buSzPts val="13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1pPr>
            <a:lvl2pPr lvl="1">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2pPr>
            <a:lvl3pPr lvl="2">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3pPr>
            <a:lvl4pPr lvl="3">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4pPr>
            <a:lvl5pPr lvl="4">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5pPr>
            <a:lvl6pPr lvl="5">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6pPr>
            <a:lvl7pPr lvl="6">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7pPr>
            <a:lvl8pPr lvl="7">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8pPr>
            <a:lvl9pPr lvl="8">
              <a:spcBef>
                <a:spcPct val="0"/>
              </a:spcBef>
              <a:spcAft>
                <a:spcPct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ct val="0"/>
              </a:spcBef>
              <a:spcAft>
                <a:spcPct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ct val="0"/>
              </a:spcBef>
              <a:spcAft>
                <a:spcPct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58" r:id="rId8"/>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13">
            <a:extLst>
              <a:ext uri="{FF2B5EF4-FFF2-40B4-BE49-F238E27FC236}">
                <a16:creationId xmlns:a16="http://schemas.microsoft.com/office/drawing/2014/main" id="{E116681E-EF3E-ECA7-FDBE-9F1CF52BB98E}"/>
              </a:ext>
            </a:extLst>
          </p:cNvPr>
          <p:cNvPicPr preferRelativeResize="0"/>
          <p:nvPr/>
        </p:nvPicPr>
        <p:blipFill>
          <a:blip r:embed="rId2">
            <a:alphaModFix/>
          </a:blip>
          <a:stretch>
            <a:fillRect/>
          </a:stretch>
        </p:blipFill>
        <p:spPr>
          <a:xfrm>
            <a:off x="1162032" y="711101"/>
            <a:ext cx="1155918" cy="1152132"/>
          </a:xfrm>
          <a:prstGeom prst="rect">
            <a:avLst/>
          </a:prstGeom>
          <a:noFill/>
          <a:ln>
            <a:noFill/>
          </a:ln>
        </p:spPr>
      </p:pic>
      <p:sp>
        <p:nvSpPr>
          <p:cNvPr id="6" name="Google Shape;129;p13">
            <a:extLst>
              <a:ext uri="{FF2B5EF4-FFF2-40B4-BE49-F238E27FC236}">
                <a16:creationId xmlns:a16="http://schemas.microsoft.com/office/drawing/2014/main" id="{746B7FC8-C10F-3A18-9079-4A25A44FCB42}"/>
              </a:ext>
            </a:extLst>
          </p:cNvPr>
          <p:cNvSpPr txBox="1"/>
          <p:nvPr/>
        </p:nvSpPr>
        <p:spPr>
          <a:xfrm>
            <a:off x="355538" y="1885651"/>
            <a:ext cx="86190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900"/>
              <a:buFont typeface="Arial"/>
              <a:buNone/>
            </a:pPr>
            <a:r>
              <a:rPr lang="en-US" sz="2800" dirty="0">
                <a:latin typeface="Times New Roman" pitchFamily="18" charset="0"/>
                <a:ea typeface="Montserrat SemiBold"/>
                <a:cs typeface="Times New Roman" pitchFamily="18" charset="0"/>
                <a:sym typeface="Montserrat SemiBold"/>
              </a:rPr>
              <a:t>A Data Analysis on Netflix using Python</a:t>
            </a:r>
            <a:endParaRPr lang="en-US" sz="2800" b="0" i="0" u="none" strike="noStrike" cap="none" dirty="0">
              <a:solidFill>
                <a:srgbClr val="000000"/>
              </a:solidFill>
              <a:latin typeface="Times New Roman" pitchFamily="18" charset="0"/>
              <a:ea typeface="Montserrat SemiBold"/>
              <a:cs typeface="Times New Roman" panose="02020603050405020304" pitchFamily="18" charset="0"/>
              <a:sym typeface="Montserrat SemiBold"/>
            </a:endParaRPr>
          </a:p>
          <a:p>
            <a:pPr marL="0" marR="0" lvl="0" indent="0" algn="ctr" rtl="0">
              <a:lnSpc>
                <a:spcPct val="100000"/>
              </a:lnSpc>
              <a:spcBef>
                <a:spcPct val="0"/>
              </a:spcBef>
              <a:spcAft>
                <a:spcPct val="0"/>
              </a:spcAft>
              <a:buClr>
                <a:srgbClr val="000000"/>
              </a:buClr>
              <a:buSzPts val="1400"/>
              <a:buFont typeface="Arial"/>
              <a:buNone/>
            </a:pPr>
            <a:r>
              <a:rPr lang="en" sz="1400" b="1" i="0" u="none" strike="noStrike" cap="none" dirty="0">
                <a:solidFill>
                  <a:srgbClr val="000000"/>
                </a:solidFill>
                <a:latin typeface="Times New Roman" pitchFamily="18" charset="0"/>
                <a:ea typeface="Calibri"/>
                <a:cs typeface="Times New Roman" pitchFamily="18" charset="0"/>
                <a:sym typeface="Calibri"/>
              </a:rPr>
              <a:t> </a:t>
            </a:r>
            <a:r>
              <a:rPr lang="en" sz="1500" b="1" i="0" u="none" strike="noStrike" cap="none" dirty="0">
                <a:solidFill>
                  <a:srgbClr val="000000"/>
                </a:solidFill>
                <a:latin typeface="Times New Roman" pitchFamily="18" charset="0"/>
                <a:ea typeface="Calibri"/>
                <a:cs typeface="Times New Roman" pitchFamily="18" charset="0"/>
                <a:sym typeface="Calibri"/>
              </a:rPr>
              <a:t>PROJECT ID -</a:t>
            </a:r>
            <a:r>
              <a:rPr lang="en" sz="1500" b="1" dirty="0">
                <a:latin typeface="Times New Roman" pitchFamily="18" charset="0"/>
                <a:ea typeface="Calibri"/>
                <a:cs typeface="Times New Roman" pitchFamily="18" charset="0"/>
                <a:sym typeface="Calibri"/>
              </a:rPr>
              <a:t> 2020CSEPID10</a:t>
            </a:r>
            <a:endParaRPr sz="1500" b="1" i="0" u="none" strike="noStrike" cap="none" dirty="0">
              <a:solidFill>
                <a:srgbClr val="000000"/>
              </a:solidFill>
              <a:latin typeface="Times New Roman" pitchFamily="18" charset="0"/>
              <a:ea typeface="Calibri"/>
              <a:cs typeface="Times New Roman" panose="02020603050405020304" pitchFamily="18" charset="0"/>
              <a:sym typeface="Calibri"/>
            </a:endParaRPr>
          </a:p>
        </p:txBody>
      </p:sp>
      <p:sp>
        <p:nvSpPr>
          <p:cNvPr id="8" name="Google Shape;130;p13">
            <a:extLst>
              <a:ext uri="{FF2B5EF4-FFF2-40B4-BE49-F238E27FC236}">
                <a16:creationId xmlns:a16="http://schemas.microsoft.com/office/drawing/2014/main" id="{5C291AD0-2E0C-DCA3-C2D9-4E0EC8686E96}"/>
              </a:ext>
            </a:extLst>
          </p:cNvPr>
          <p:cNvSpPr txBox="1"/>
          <p:nvPr/>
        </p:nvSpPr>
        <p:spPr>
          <a:xfrm>
            <a:off x="1484275" y="2785825"/>
            <a:ext cx="3772500" cy="1646574"/>
          </a:xfrm>
          <a:prstGeom prst="rect">
            <a:avLst/>
          </a:prstGeom>
          <a:solidFill>
            <a:schemeClr val="dk1"/>
          </a:solidFill>
          <a:ln>
            <a:noFill/>
          </a:ln>
        </p:spPr>
        <p:txBody>
          <a:bodyPr spcFirstLastPara="1" wrap="square" lIns="91425" tIns="91425" rIns="91425" bIns="91425" anchor="t" anchorCtr="0">
            <a:spAutoFit/>
          </a:bodyPr>
          <a:lstStyle/>
          <a:p>
            <a:pPr marL="0" marR="0" lvl="0" indent="0" algn="just" rtl="0">
              <a:lnSpc>
                <a:spcPct val="100000"/>
              </a:lnSpc>
              <a:spcBef>
                <a:spcPct val="0"/>
              </a:spcBef>
              <a:spcAft>
                <a:spcPct val="0"/>
              </a:spcAft>
              <a:buClr>
                <a:srgbClr val="000000"/>
              </a:buClr>
              <a:buSzPts val="1500"/>
              <a:buFont typeface="Arial"/>
              <a:buNone/>
            </a:pPr>
            <a:r>
              <a:rPr lang="en" sz="1500" b="1" dirty="0">
                <a:latin typeface="Times New Roman"/>
                <a:ea typeface="Times New Roman"/>
                <a:cs typeface="Times New Roman"/>
                <a:sym typeface="Times New Roman"/>
              </a:rPr>
              <a:t>PRESENTED BY</a:t>
            </a:r>
            <a:endParaRPr sz="1500" b="0" i="0" u="none" strike="noStrike" cap="none" dirty="0">
              <a:solidFill>
                <a:srgbClr val="000000"/>
              </a:solidFill>
              <a:latin typeface="Calibri"/>
              <a:ea typeface="Calibri"/>
              <a:cs typeface="Calibri"/>
              <a:sym typeface="Calibri"/>
            </a:endParaRPr>
          </a:p>
          <a:p>
            <a:pPr marL="0" marR="0" lvl="0" indent="0" algn="just" rtl="0">
              <a:lnSpc>
                <a:spcPct val="100000"/>
              </a:lnSpc>
              <a:spcBef>
                <a:spcPct val="0"/>
              </a:spcBef>
              <a:spcAft>
                <a:spcPct val="0"/>
              </a:spcAft>
              <a:buClr>
                <a:srgbClr val="000000"/>
              </a:buClr>
              <a:buSzPts val="1600"/>
              <a:buFont typeface="Arial"/>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ct val="0"/>
              </a:spcBef>
              <a:spcAft>
                <a:spcPct val="0"/>
              </a:spcAft>
              <a:buClr>
                <a:srgbClr val="000000"/>
              </a:buClr>
              <a:buSzPts val="1600"/>
              <a:buFont typeface="Arial"/>
              <a:buNone/>
            </a:pPr>
            <a:r>
              <a:rPr lang="en-US" sz="1600" b="0" i="0" u="none" strike="noStrike" cap="none" dirty="0">
                <a:latin typeface="Times New Roman" pitchFamily="18" charset="0"/>
                <a:ea typeface="Calibri"/>
                <a:cs typeface="Times New Roman" pitchFamily="18" charset="0"/>
                <a:sym typeface="Calibri"/>
              </a:rPr>
              <a:t>Abhinav Gupta - 2002900100003</a:t>
            </a:r>
          </a:p>
          <a:p>
            <a:pPr algn="just">
              <a:buSzPts val="1600"/>
            </a:pPr>
            <a:r>
              <a:rPr lang="en-US" sz="1600" dirty="0">
                <a:latin typeface="Times New Roman" pitchFamily="18" charset="0"/>
                <a:ea typeface="Calibri"/>
                <a:cs typeface="Times New Roman" pitchFamily="18" charset="0"/>
                <a:sym typeface="Calibri"/>
              </a:rPr>
              <a:t>3</a:t>
            </a:r>
            <a:r>
              <a:rPr lang="en-US" sz="1600" b="0" i="0" u="none" strike="noStrike" cap="none" dirty="0">
                <a:solidFill>
                  <a:srgbClr val="000000"/>
                </a:solidFill>
                <a:latin typeface="Times New Roman" pitchFamily="18" charset="0"/>
                <a:ea typeface="Calibri"/>
                <a:cs typeface="Times New Roman" pitchFamily="18" charset="0"/>
                <a:sym typeface="Calibri"/>
              </a:rPr>
              <a:t>CSE-A ,</a:t>
            </a:r>
            <a:r>
              <a:rPr lang="en-US" sz="1600" dirty="0">
                <a:latin typeface="Times New Roman" pitchFamily="18" charset="0"/>
                <a:ea typeface="Calibri"/>
                <a:cs typeface="Times New Roman" pitchFamily="18" charset="0"/>
                <a:sym typeface="Calibri"/>
              </a:rPr>
              <a:t> November 2022</a:t>
            </a:r>
            <a:endParaRPr lang="en-US" sz="1600" b="0" i="0" u="none" strike="noStrike" cap="none" dirty="0">
              <a:solidFill>
                <a:srgbClr val="000000"/>
              </a:solidFill>
              <a:latin typeface="Times New Roman" pitchFamily="18" charset="0"/>
              <a:ea typeface="Calibri"/>
              <a:cs typeface="Times New Roman" panose="02020603050405020304" pitchFamily="18" charset="0"/>
              <a:sym typeface="Calibri"/>
            </a:endParaRPr>
          </a:p>
          <a:p>
            <a:pPr marL="0" marR="0" lvl="0" indent="0" algn="just" rtl="0">
              <a:lnSpc>
                <a:spcPct val="100000"/>
              </a:lnSpc>
              <a:spcBef>
                <a:spcPct val="0"/>
              </a:spcBef>
              <a:spcAft>
                <a:spcPct val="0"/>
              </a:spcAft>
              <a:buClr>
                <a:srgbClr val="000000"/>
              </a:buClr>
              <a:buSzPts val="1600"/>
              <a:buFont typeface="Arial"/>
              <a:buNone/>
            </a:pPr>
            <a:endParaRPr lang="en-US" sz="1600" b="0" i="0" u="none" strike="noStrike" cap="none" dirty="0">
              <a:latin typeface="Times New Roman" pitchFamily="18" charset="0"/>
              <a:ea typeface="Calibri"/>
              <a:cs typeface="Times New Roman" panose="02020603050405020304" pitchFamily="18" charset="0"/>
              <a:sym typeface="Calibri"/>
            </a:endParaRPr>
          </a:p>
          <a:p>
            <a:pPr marL="0" marR="0" lvl="0" indent="0" algn="just" rtl="0">
              <a:lnSpc>
                <a:spcPct val="100000"/>
              </a:lnSpc>
              <a:spcBef>
                <a:spcPct val="0"/>
              </a:spcBef>
              <a:spcAft>
                <a:spcPct val="0"/>
              </a:spcAft>
              <a:buClr>
                <a:srgbClr val="000000"/>
              </a:buClr>
              <a:buSzPts val="1600"/>
              <a:buFont typeface="Arial"/>
              <a:buNone/>
            </a:pPr>
            <a:endParaRPr sz="1600" b="0" i="0" u="none" strike="noStrike" cap="none" dirty="0">
              <a:solidFill>
                <a:srgbClr val="000000"/>
              </a:solidFill>
              <a:latin typeface="Times New Roman" pitchFamily="18" charset="0"/>
              <a:ea typeface="Calibri"/>
              <a:cs typeface="Times New Roman" panose="02020603050405020304" pitchFamily="18" charset="0"/>
              <a:sym typeface="Calibri"/>
            </a:endParaRPr>
          </a:p>
        </p:txBody>
      </p:sp>
      <p:cxnSp>
        <p:nvCxnSpPr>
          <p:cNvPr id="9" name="Google Shape;131;p13">
            <a:extLst>
              <a:ext uri="{FF2B5EF4-FFF2-40B4-BE49-F238E27FC236}">
                <a16:creationId xmlns:a16="http://schemas.microsoft.com/office/drawing/2014/main" id="{5DCF13B0-0376-F370-2F89-DA633C862376}"/>
              </a:ext>
            </a:extLst>
          </p:cNvPr>
          <p:cNvCxnSpPr/>
          <p:nvPr/>
        </p:nvCxnSpPr>
        <p:spPr>
          <a:xfrm>
            <a:off x="4699150" y="2850625"/>
            <a:ext cx="15600" cy="1702200"/>
          </a:xfrm>
          <a:prstGeom prst="straightConnector1">
            <a:avLst/>
          </a:prstGeom>
          <a:noFill/>
          <a:ln w="9525" cap="flat" cmpd="sng">
            <a:solidFill>
              <a:schemeClr val="dk2"/>
            </a:solidFill>
            <a:prstDash val="solid"/>
            <a:round/>
            <a:headEnd type="none" w="sm" len="sm"/>
            <a:tailEnd type="none" w="sm" len="sm"/>
          </a:ln>
        </p:spPr>
      </p:cxnSp>
      <p:sp>
        <p:nvSpPr>
          <p:cNvPr id="10" name="Google Shape;132;p13">
            <a:extLst>
              <a:ext uri="{FF2B5EF4-FFF2-40B4-BE49-F238E27FC236}">
                <a16:creationId xmlns:a16="http://schemas.microsoft.com/office/drawing/2014/main" id="{2E49DD2D-9553-6588-93EA-0052E5BEFBA2}"/>
              </a:ext>
            </a:extLst>
          </p:cNvPr>
          <p:cNvSpPr txBox="1"/>
          <p:nvPr/>
        </p:nvSpPr>
        <p:spPr>
          <a:xfrm>
            <a:off x="4883775" y="2785825"/>
            <a:ext cx="3918300" cy="153885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500"/>
              <a:buFont typeface="Arial"/>
              <a:buNone/>
            </a:pPr>
            <a:r>
              <a:rPr lang="en" sz="1500" b="1" i="0" u="none" strike="noStrike" cap="none" dirty="0">
                <a:solidFill>
                  <a:srgbClr val="000000"/>
                </a:solidFill>
                <a:latin typeface="Times New Roman"/>
                <a:ea typeface="Times New Roman"/>
                <a:cs typeface="Times New Roman"/>
                <a:sym typeface="Times New Roman"/>
              </a:rPr>
              <a:t>UNDER THE GUIDANCE OF</a:t>
            </a:r>
            <a:endParaRPr sz="15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ct val="0"/>
              </a:spcBef>
              <a:spcAft>
                <a:spcPct val="0"/>
              </a:spcAft>
              <a:buClr>
                <a:srgbClr val="000000"/>
              </a:buClr>
              <a:buSzPts val="1800"/>
              <a:buFont typeface="Arial"/>
              <a:buNone/>
            </a:pPr>
            <a:r>
              <a:rPr lang="en-US" sz="1800" dirty="0">
                <a:latin typeface="Times New Roman" pitchFamily="18" charset="0"/>
                <a:ea typeface="Calibri"/>
                <a:cs typeface="Times New Roman" pitchFamily="18" charset="0"/>
                <a:sym typeface="Calibri"/>
              </a:rPr>
              <a:t>Dr. Shipra Saraswat</a:t>
            </a:r>
            <a:endParaRPr lang="en-US" sz="1800" b="0" i="0" u="none" strike="noStrike" cap="none" dirty="0">
              <a:solidFill>
                <a:srgbClr val="000000"/>
              </a:solidFill>
              <a:latin typeface="Times New Roman" pitchFamily="18" charset="0"/>
              <a:ea typeface="Calibri"/>
              <a:cs typeface="Times New Roman" panose="02020603050405020304" pitchFamily="18" charset="0"/>
              <a:sym typeface="Calibri"/>
            </a:endParaRPr>
          </a:p>
          <a:p>
            <a:pPr marL="0" marR="0" lvl="0" indent="0" algn="l" rtl="0">
              <a:lnSpc>
                <a:spcPct val="100000"/>
              </a:lnSpc>
              <a:spcBef>
                <a:spcPct val="0"/>
              </a:spcBef>
              <a:spcAft>
                <a:spcPct val="0"/>
              </a:spcAft>
              <a:buClr>
                <a:srgbClr val="000000"/>
              </a:buClr>
              <a:buSzPts val="1300"/>
              <a:buFont typeface="Arial"/>
              <a:buNone/>
            </a:pPr>
            <a:r>
              <a:rPr lang="en-US" sz="1300" b="0" i="0" u="none" strike="noStrike" baseline="0" dirty="0">
                <a:solidFill>
                  <a:srgbClr val="000000"/>
                </a:solidFill>
                <a:latin typeface="Times New Roman" pitchFamily="18" charset="0"/>
                <a:cs typeface="Times New Roman" pitchFamily="18" charset="0"/>
              </a:rPr>
              <a:t>Associate</a:t>
            </a:r>
            <a:r>
              <a:rPr lang="en" sz="1300" b="0" i="0" u="none" strike="noStrike" cap="none" dirty="0">
                <a:solidFill>
                  <a:srgbClr val="000000"/>
                </a:solidFill>
                <a:latin typeface="Times New Roman" pitchFamily="18" charset="0"/>
                <a:ea typeface="Calibri"/>
                <a:cs typeface="Times New Roman" pitchFamily="18" charset="0"/>
                <a:sym typeface="Calibri"/>
              </a:rPr>
              <a:t> Professor</a:t>
            </a:r>
            <a:endParaRPr sz="1300" b="0" i="0" u="none" strike="noStrike" cap="none" dirty="0">
              <a:solidFill>
                <a:srgbClr val="000000"/>
              </a:solidFill>
              <a:latin typeface="Times New Roman" pitchFamily="18" charset="0"/>
              <a:ea typeface="Calibri"/>
              <a:cs typeface="Times New Roman" panose="02020603050405020304" pitchFamily="18" charset="0"/>
              <a:sym typeface="Calibri"/>
            </a:endParaRPr>
          </a:p>
          <a:p>
            <a:pPr marL="0" marR="0" lvl="0" indent="0" algn="l" rtl="0">
              <a:lnSpc>
                <a:spcPct val="100000"/>
              </a:lnSpc>
              <a:spcBef>
                <a:spcPct val="0"/>
              </a:spcBef>
              <a:spcAft>
                <a:spcPct val="0"/>
              </a:spcAft>
              <a:buClr>
                <a:srgbClr val="000000"/>
              </a:buClr>
              <a:buSzPts val="1300"/>
              <a:buFont typeface="Arial"/>
              <a:buNone/>
            </a:pPr>
            <a:r>
              <a:rPr lang="en" sz="1300" b="0" i="0" u="none" strike="noStrike" cap="none" dirty="0">
                <a:solidFill>
                  <a:srgbClr val="000000"/>
                </a:solidFill>
                <a:latin typeface="Times New Roman" pitchFamily="18" charset="0"/>
                <a:ea typeface="Calibri"/>
                <a:cs typeface="Times New Roman" pitchFamily="18" charset="0"/>
                <a:sym typeface="Calibri"/>
              </a:rPr>
              <a:t>Department of Computer Science and Engineering</a:t>
            </a:r>
            <a:endParaRPr sz="1300" b="0" i="0" u="none" strike="noStrike" cap="none" dirty="0">
              <a:solidFill>
                <a:srgbClr val="000000"/>
              </a:solidFill>
              <a:latin typeface="Times New Roman" pitchFamily="18" charset="0"/>
              <a:ea typeface="Calibri"/>
              <a:cs typeface="Times New Roman" pitchFamily="18" charset="0"/>
              <a:sym typeface="Calibri"/>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01E1971A-C946-8150-11E6-19B85C5BBA9D}"/>
              </a:ext>
            </a:extLst>
          </p:cNvPr>
          <p:cNvPicPr>
            <a:picLocks noChangeAspect="1"/>
          </p:cNvPicPr>
          <p:nvPr/>
        </p:nvPicPr>
        <p:blipFill>
          <a:blip r:embed="rId3"/>
          <a:stretch>
            <a:fillRect/>
          </a:stretch>
        </p:blipFill>
        <p:spPr>
          <a:xfrm>
            <a:off x="5256774" y="740662"/>
            <a:ext cx="2597141" cy="1161499"/>
          </a:xfrm>
          <a:prstGeom prst="rect">
            <a:avLst/>
          </a:prstGeom>
        </p:spPr>
      </p:pic>
    </p:spTree>
    <p:extLst>
      <p:ext uri="{BB962C8B-B14F-4D97-AF65-F5344CB8AC3E}">
        <p14:creationId xmlns:p14="http://schemas.microsoft.com/office/powerpoint/2010/main" val="32636945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4775"/>
            <a:ext cx="7505700" cy="954600"/>
          </a:xfrm>
        </p:spPr>
        <p:txBody>
          <a:bodyPr>
            <a:normAutofit/>
          </a:bodyPr>
          <a:lstStyle/>
          <a:p>
            <a:pPr algn="ctr"/>
            <a:r>
              <a:rPr lang="en" sz="3100" b="1" u="sng" dirty="0">
                <a:solidFill>
                  <a:srgbClr val="000000"/>
                </a:solidFill>
                <a:latin typeface="Times New Roman"/>
                <a:cs typeface="Times New Roman"/>
                <a:sym typeface="Times New Roman"/>
              </a:rPr>
              <a:t>RESULTS</a:t>
            </a:r>
            <a:endParaRPr lang="en-IN" u="sng" dirty="0"/>
          </a:p>
        </p:txBody>
      </p:sp>
      <p:sp>
        <p:nvSpPr>
          <p:cNvPr id="9" name="Text Placeholder 8">
            <a:extLst>
              <a:ext uri="{FF2B5EF4-FFF2-40B4-BE49-F238E27FC236}">
                <a16:creationId xmlns:a16="http://schemas.microsoft.com/office/drawing/2014/main" id="{89D83101-94C5-EB95-9793-EAE01688C076}"/>
              </a:ext>
            </a:extLst>
          </p:cNvPr>
          <p:cNvSpPr>
            <a:spLocks noGrp="1"/>
          </p:cNvSpPr>
          <p:nvPr>
            <p:ph type="body" idx="1"/>
          </p:nvPr>
        </p:nvSpPr>
        <p:spPr>
          <a:xfrm>
            <a:off x="807107" y="1651379"/>
            <a:ext cx="2002022" cy="2448000"/>
          </a:xfrm>
        </p:spPr>
        <p:txBody>
          <a:bodyPr>
            <a:normAutofit fontScale="92500" lnSpcReduction="20000"/>
          </a:bodyPr>
          <a:lstStyle/>
          <a:p>
            <a:pPr marL="146050" indent="0" algn="just">
              <a:buNone/>
            </a:pPr>
            <a:r>
              <a:rPr lang="en-US" dirty="0">
                <a:latin typeface="Times New Roman" panose="02020603050405020304" pitchFamily="18" charset="0"/>
                <a:cs typeface="Times New Roman" panose="02020603050405020304" pitchFamily="18" charset="0"/>
              </a:rPr>
              <a:t>When Analyzing the data , we can identify , get to know the data in past, present , and data helps to predict the future. As Netflix is already running its business successfully. We can predict, how the business is successful in past years and help to run the business successful and predictable.</a:t>
            </a:r>
          </a:p>
        </p:txBody>
      </p:sp>
      <p:pic>
        <p:nvPicPr>
          <p:cNvPr id="8" name="Picture 7">
            <a:extLst>
              <a:ext uri="{FF2B5EF4-FFF2-40B4-BE49-F238E27FC236}">
                <a16:creationId xmlns:a16="http://schemas.microsoft.com/office/drawing/2014/main" id="{5C850A5A-F612-5B8C-5719-364781EF73B0}"/>
              </a:ext>
            </a:extLst>
          </p:cNvPr>
          <p:cNvPicPr>
            <a:picLocks noChangeAspect="1"/>
          </p:cNvPicPr>
          <p:nvPr/>
        </p:nvPicPr>
        <p:blipFill>
          <a:blip r:embed="rId2"/>
          <a:stretch>
            <a:fillRect/>
          </a:stretch>
        </p:blipFill>
        <p:spPr>
          <a:xfrm>
            <a:off x="3096296" y="1502735"/>
            <a:ext cx="5515721" cy="3097619"/>
          </a:xfrm>
          <a:prstGeom prst="rect">
            <a:avLst/>
          </a:prstGeom>
        </p:spPr>
      </p:pic>
      <p:sp>
        <p:nvSpPr>
          <p:cNvPr id="10" name="TextBox 9">
            <a:extLst>
              <a:ext uri="{FF2B5EF4-FFF2-40B4-BE49-F238E27FC236}">
                <a16:creationId xmlns:a16="http://schemas.microsoft.com/office/drawing/2014/main" id="{D4CCF98E-4758-3455-93CC-FF942EC8EA4E}"/>
              </a:ext>
            </a:extLst>
          </p:cNvPr>
          <p:cNvSpPr txBox="1"/>
          <p:nvPr/>
        </p:nvSpPr>
        <p:spPr>
          <a:xfrm>
            <a:off x="4678326" y="4600354"/>
            <a:ext cx="2955851" cy="246221"/>
          </a:xfrm>
          <a:prstGeom prst="rect">
            <a:avLst/>
          </a:prstGeom>
          <a:noFill/>
        </p:spPr>
        <p:txBody>
          <a:bodyPr wrap="square" rtlCol="0">
            <a:spAutoFit/>
          </a:bodyPr>
          <a:lstStyle/>
          <a:p>
            <a:r>
              <a:rPr lang="en-US" sz="1000" b="0" i="0" u="none" strike="noStrike" baseline="0" dirty="0">
                <a:solidFill>
                  <a:srgbClr val="000000"/>
                </a:solidFill>
                <a:latin typeface="Times New Roman" panose="02020603050405020304" pitchFamily="18" charset="0"/>
              </a:rPr>
              <a:t>Figure : GUI Output of Program </a:t>
            </a:r>
            <a:endParaRPr lang="en-US" sz="1000" dirty="0"/>
          </a:p>
        </p:txBody>
      </p:sp>
    </p:spTree>
    <p:extLst>
      <p:ext uri="{BB962C8B-B14F-4D97-AF65-F5344CB8AC3E}">
        <p14:creationId xmlns:p14="http://schemas.microsoft.com/office/powerpoint/2010/main" val="4832743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7C21-8894-DE70-89E5-D019498B341A}"/>
              </a:ext>
            </a:extLst>
          </p:cNvPr>
          <p:cNvSpPr>
            <a:spLocks noGrp="1"/>
          </p:cNvSpPr>
          <p:nvPr>
            <p:ph type="title"/>
          </p:nvPr>
        </p:nvSpPr>
        <p:spPr>
          <a:xfrm>
            <a:off x="752400" y="313972"/>
            <a:ext cx="7505700" cy="954600"/>
          </a:xfrm>
        </p:spPr>
        <p:txBody>
          <a:bodyPr>
            <a:normAutofit/>
          </a:bodyPr>
          <a:lstStyle/>
          <a:p>
            <a:r>
              <a:rPr lang="en-US" sz="2800" dirty="0">
                <a:solidFill>
                  <a:schemeClr val="bg2"/>
                </a:solidFill>
                <a:latin typeface="Times New Roman" panose="02020603050405020304" pitchFamily="18" charset="0"/>
                <a:cs typeface="Times New Roman" panose="02020603050405020304" pitchFamily="18" charset="0"/>
              </a:rPr>
              <a:t>Results of Analysis of Netflix Content</a:t>
            </a:r>
            <a:endParaRPr lang="en-US" sz="2800" dirty="0"/>
          </a:p>
        </p:txBody>
      </p:sp>
      <p:pic>
        <p:nvPicPr>
          <p:cNvPr id="6" name="Picture 5">
            <a:extLst>
              <a:ext uri="{FF2B5EF4-FFF2-40B4-BE49-F238E27FC236}">
                <a16:creationId xmlns:a16="http://schemas.microsoft.com/office/drawing/2014/main" id="{19E3F29B-B544-5CBC-B0E2-F06C52625071}"/>
              </a:ext>
            </a:extLst>
          </p:cNvPr>
          <p:cNvPicPr>
            <a:picLocks noChangeAspect="1"/>
          </p:cNvPicPr>
          <p:nvPr/>
        </p:nvPicPr>
        <p:blipFill>
          <a:blip r:embed="rId2"/>
          <a:stretch>
            <a:fillRect/>
          </a:stretch>
        </p:blipFill>
        <p:spPr>
          <a:xfrm>
            <a:off x="752400" y="906979"/>
            <a:ext cx="3755348" cy="1758249"/>
          </a:xfrm>
          <a:prstGeom prst="rect">
            <a:avLst/>
          </a:prstGeom>
        </p:spPr>
      </p:pic>
      <p:pic>
        <p:nvPicPr>
          <p:cNvPr id="8" name="Picture 7">
            <a:extLst>
              <a:ext uri="{FF2B5EF4-FFF2-40B4-BE49-F238E27FC236}">
                <a16:creationId xmlns:a16="http://schemas.microsoft.com/office/drawing/2014/main" id="{DA6B04FD-7424-6D47-134B-B382A75F5ED5}"/>
              </a:ext>
            </a:extLst>
          </p:cNvPr>
          <p:cNvPicPr>
            <a:picLocks noChangeAspect="1"/>
          </p:cNvPicPr>
          <p:nvPr/>
        </p:nvPicPr>
        <p:blipFill>
          <a:blip r:embed="rId3"/>
          <a:stretch>
            <a:fillRect/>
          </a:stretch>
        </p:blipFill>
        <p:spPr>
          <a:xfrm>
            <a:off x="474922" y="2817971"/>
            <a:ext cx="4557884" cy="2015065"/>
          </a:xfrm>
          <a:prstGeom prst="rect">
            <a:avLst/>
          </a:prstGeom>
        </p:spPr>
      </p:pic>
      <p:pic>
        <p:nvPicPr>
          <p:cNvPr id="10" name="Picture 9">
            <a:extLst>
              <a:ext uri="{FF2B5EF4-FFF2-40B4-BE49-F238E27FC236}">
                <a16:creationId xmlns:a16="http://schemas.microsoft.com/office/drawing/2014/main" id="{B1D79F5E-C30E-3EE2-F3FB-D506D101CA56}"/>
              </a:ext>
            </a:extLst>
          </p:cNvPr>
          <p:cNvPicPr>
            <a:picLocks noChangeAspect="1"/>
          </p:cNvPicPr>
          <p:nvPr/>
        </p:nvPicPr>
        <p:blipFill>
          <a:blip r:embed="rId4"/>
          <a:stretch>
            <a:fillRect/>
          </a:stretch>
        </p:blipFill>
        <p:spPr>
          <a:xfrm>
            <a:off x="4638674" y="906979"/>
            <a:ext cx="4145206" cy="1832618"/>
          </a:xfrm>
          <a:prstGeom prst="rect">
            <a:avLst/>
          </a:prstGeom>
        </p:spPr>
      </p:pic>
      <p:pic>
        <p:nvPicPr>
          <p:cNvPr id="12" name="Picture 11">
            <a:extLst>
              <a:ext uri="{FF2B5EF4-FFF2-40B4-BE49-F238E27FC236}">
                <a16:creationId xmlns:a16="http://schemas.microsoft.com/office/drawing/2014/main" id="{C3FA3D53-793A-4B45-9727-FC2C809AC1D4}"/>
              </a:ext>
            </a:extLst>
          </p:cNvPr>
          <p:cNvPicPr>
            <a:picLocks noChangeAspect="1"/>
          </p:cNvPicPr>
          <p:nvPr/>
        </p:nvPicPr>
        <p:blipFill>
          <a:blip r:embed="rId5"/>
          <a:stretch>
            <a:fillRect/>
          </a:stretch>
        </p:blipFill>
        <p:spPr>
          <a:xfrm>
            <a:off x="5139132" y="2979653"/>
            <a:ext cx="3385899" cy="1496924"/>
          </a:xfrm>
          <a:prstGeom prst="rect">
            <a:avLst/>
          </a:prstGeom>
        </p:spPr>
      </p:pic>
      <p:sp>
        <p:nvSpPr>
          <p:cNvPr id="13" name="TextBox 12">
            <a:extLst>
              <a:ext uri="{FF2B5EF4-FFF2-40B4-BE49-F238E27FC236}">
                <a16:creationId xmlns:a16="http://schemas.microsoft.com/office/drawing/2014/main" id="{F41B560D-E23D-4E97-396D-8EC4D9D2966F}"/>
              </a:ext>
            </a:extLst>
          </p:cNvPr>
          <p:cNvSpPr txBox="1"/>
          <p:nvPr/>
        </p:nvSpPr>
        <p:spPr>
          <a:xfrm>
            <a:off x="1127051" y="2726528"/>
            <a:ext cx="2984144" cy="307777"/>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5F65E79C-D8B6-32AA-EAF5-C290555B5D8E}"/>
              </a:ext>
            </a:extLst>
          </p:cNvPr>
          <p:cNvSpPr txBox="1"/>
          <p:nvPr/>
        </p:nvSpPr>
        <p:spPr>
          <a:xfrm>
            <a:off x="1127051" y="2571750"/>
            <a:ext cx="2984144" cy="246221"/>
          </a:xfrm>
          <a:prstGeom prst="rect">
            <a:avLst/>
          </a:prstGeom>
          <a:noFill/>
        </p:spPr>
        <p:txBody>
          <a:bodyPr wrap="square" rtlCol="0">
            <a:spAutoFit/>
          </a:bodyPr>
          <a:lstStyle/>
          <a:p>
            <a:r>
              <a:rPr lang="en-US" sz="1000" b="0" i="0" u="none" strike="noStrike" baseline="0" dirty="0">
                <a:solidFill>
                  <a:srgbClr val="000000"/>
                </a:solidFill>
                <a:latin typeface="Times New Roman" panose="02020603050405020304" pitchFamily="18" charset="0"/>
              </a:rPr>
              <a:t>Figure 1 : Graph Representation of Netflix Content </a:t>
            </a:r>
            <a:endParaRPr lang="en-US" sz="1000" dirty="0"/>
          </a:p>
        </p:txBody>
      </p:sp>
      <p:sp>
        <p:nvSpPr>
          <p:cNvPr id="15" name="TextBox 14">
            <a:extLst>
              <a:ext uri="{FF2B5EF4-FFF2-40B4-BE49-F238E27FC236}">
                <a16:creationId xmlns:a16="http://schemas.microsoft.com/office/drawing/2014/main" id="{78B2467D-1D5F-47B7-4B15-43D35CFEE6B3}"/>
              </a:ext>
            </a:extLst>
          </p:cNvPr>
          <p:cNvSpPr txBox="1"/>
          <p:nvPr/>
        </p:nvSpPr>
        <p:spPr>
          <a:xfrm>
            <a:off x="1282995" y="4735033"/>
            <a:ext cx="3494568" cy="246221"/>
          </a:xfrm>
          <a:prstGeom prst="rect">
            <a:avLst/>
          </a:prstGeom>
          <a:noFill/>
        </p:spPr>
        <p:txBody>
          <a:bodyPr wrap="square" rtlCol="0">
            <a:spAutoFit/>
          </a:bodyPr>
          <a:lstStyle/>
          <a:p>
            <a:r>
              <a:rPr lang="en-US" sz="1000" b="0" i="0" u="none" strike="noStrike" baseline="0" dirty="0">
                <a:solidFill>
                  <a:srgbClr val="000000"/>
                </a:solidFill>
                <a:latin typeface="Times New Roman" panose="02020603050405020304" pitchFamily="18" charset="0"/>
              </a:rPr>
              <a:t>Figure 2: Trend of content produced over the years on Netflix </a:t>
            </a:r>
            <a:endParaRPr lang="en-US" sz="1000" dirty="0"/>
          </a:p>
        </p:txBody>
      </p:sp>
      <p:sp>
        <p:nvSpPr>
          <p:cNvPr id="16" name="TextBox 15">
            <a:extLst>
              <a:ext uri="{FF2B5EF4-FFF2-40B4-BE49-F238E27FC236}">
                <a16:creationId xmlns:a16="http://schemas.microsoft.com/office/drawing/2014/main" id="{FEDC51B7-AE54-7B34-BA12-6D5865C95FE8}"/>
              </a:ext>
            </a:extLst>
          </p:cNvPr>
          <p:cNvSpPr txBox="1"/>
          <p:nvPr/>
        </p:nvSpPr>
        <p:spPr>
          <a:xfrm>
            <a:off x="5032806" y="2694860"/>
            <a:ext cx="3636272" cy="246221"/>
          </a:xfrm>
          <a:prstGeom prst="rect">
            <a:avLst/>
          </a:prstGeom>
          <a:noFill/>
        </p:spPr>
        <p:txBody>
          <a:bodyPr wrap="square" rtlCol="0">
            <a:spAutoFit/>
          </a:bodyPr>
          <a:lstStyle/>
          <a:p>
            <a:r>
              <a:rPr lang="en-US" sz="1000" b="0" i="0" u="none" strike="noStrike" baseline="0" dirty="0">
                <a:solidFill>
                  <a:srgbClr val="000000"/>
                </a:solidFill>
                <a:latin typeface="Times New Roman" panose="02020603050405020304" pitchFamily="18" charset="0"/>
              </a:rPr>
              <a:t>Figure 3: Bar representation of the graph on Directors on Netflix </a:t>
            </a:r>
            <a:endParaRPr lang="en-US" sz="1000" dirty="0"/>
          </a:p>
        </p:txBody>
      </p:sp>
      <p:sp>
        <p:nvSpPr>
          <p:cNvPr id="17" name="TextBox 16">
            <a:extLst>
              <a:ext uri="{FF2B5EF4-FFF2-40B4-BE49-F238E27FC236}">
                <a16:creationId xmlns:a16="http://schemas.microsoft.com/office/drawing/2014/main" id="{1047C56C-73FF-2D90-3DB8-013C4217C134}"/>
              </a:ext>
            </a:extLst>
          </p:cNvPr>
          <p:cNvSpPr txBox="1"/>
          <p:nvPr/>
        </p:nvSpPr>
        <p:spPr>
          <a:xfrm>
            <a:off x="5252484" y="4579088"/>
            <a:ext cx="3331535" cy="246221"/>
          </a:xfrm>
          <a:prstGeom prst="rect">
            <a:avLst/>
          </a:prstGeom>
          <a:noFill/>
        </p:spPr>
        <p:txBody>
          <a:bodyPr wrap="square" rtlCol="0">
            <a:spAutoFit/>
          </a:bodyPr>
          <a:lstStyle/>
          <a:p>
            <a:r>
              <a:rPr lang="en-US" sz="1000" b="0" i="0" u="none" strike="noStrike" baseline="0" dirty="0">
                <a:solidFill>
                  <a:srgbClr val="000000"/>
                </a:solidFill>
                <a:latin typeface="Times New Roman" panose="02020603050405020304" pitchFamily="18" charset="0"/>
              </a:rPr>
              <a:t>Figure 4: Sentiment of content on Netflix </a:t>
            </a:r>
            <a:endParaRPr lang="en-US" sz="1000" dirty="0"/>
          </a:p>
        </p:txBody>
      </p:sp>
    </p:spTree>
    <p:extLst>
      <p:ext uri="{BB962C8B-B14F-4D97-AF65-F5344CB8AC3E}">
        <p14:creationId xmlns:p14="http://schemas.microsoft.com/office/powerpoint/2010/main" val="14520407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bg2"/>
                </a:solidFill>
                <a:latin typeface="Times New Roman" pitchFamily="18" charset="0"/>
                <a:cs typeface="Times New Roman" pitchFamily="18" charset="0"/>
              </a:rPr>
              <a:t>CONCLUSION</a:t>
            </a:r>
          </a:p>
        </p:txBody>
      </p:sp>
      <p:sp>
        <p:nvSpPr>
          <p:cNvPr id="3" name="Text Placeholder 2"/>
          <p:cNvSpPr>
            <a:spLocks noGrp="1"/>
          </p:cNvSpPr>
          <p:nvPr>
            <p:ph type="body" idx="1"/>
          </p:nvPr>
        </p:nvSpPr>
        <p:spPr>
          <a:xfrm>
            <a:off x="819150" y="1734965"/>
            <a:ext cx="7505700" cy="2448000"/>
          </a:xfrm>
        </p:spPr>
        <p:txBody>
          <a:bodyPr>
            <a:normAutofit/>
          </a:bodyPr>
          <a:lstStyle/>
          <a:p>
            <a:pPr algn="just"/>
            <a:r>
              <a:rPr lang="en-US" sz="1400" dirty="0">
                <a:latin typeface="Times New Roman" pitchFamily="18" charset="0"/>
                <a:cs typeface="Times New Roman" pitchFamily="18" charset="0"/>
              </a:rPr>
              <a:t>Our work distinguishes the type of content that is available on Netflix, the similarities between the content and what the ultimate of goal of Netflix is and could be planning. </a:t>
            </a:r>
          </a:p>
          <a:p>
            <a:pPr algn="just"/>
            <a:r>
              <a:rPr lang="en-US" sz="1400" dirty="0">
                <a:latin typeface="Times New Roman" pitchFamily="18" charset="0"/>
                <a:cs typeface="Times New Roman" pitchFamily="18" charset="0"/>
              </a:rPr>
              <a:t>Not only that, but also gives new content creators and filmmakers the opportunity to experiment with the users to give them a better experience altogether.</a:t>
            </a:r>
          </a:p>
          <a:p>
            <a:pPr algn="just"/>
            <a:r>
              <a:rPr lang="en-US" sz="1400" dirty="0">
                <a:latin typeface="Times New Roman" pitchFamily="18" charset="0"/>
                <a:cs typeface="Times New Roman" pitchFamily="18" charset="0"/>
              </a:rPr>
              <a:t> Sentiment analysis, also referred to as opinion mining. Through this organizations can determine and categorize opinions about a product, service, or idea. In turn helping the end users get a better watching experience.</a:t>
            </a:r>
          </a:p>
          <a:p>
            <a:pPr algn="just"/>
            <a:r>
              <a:rPr lang="en-US" sz="1400" dirty="0">
                <a:latin typeface="Times New Roman" pitchFamily="18" charset="0"/>
                <a:cs typeface="Times New Roman" pitchFamily="18" charset="0"/>
              </a:rPr>
              <a:t> This gives a clear idea on how data analysis can aid in the prediction and development of various industries</a:t>
            </a:r>
          </a:p>
        </p:txBody>
      </p:sp>
    </p:spTree>
    <p:extLst>
      <p:ext uri="{BB962C8B-B14F-4D97-AF65-F5344CB8AC3E}">
        <p14:creationId xmlns:p14="http://schemas.microsoft.com/office/powerpoint/2010/main" val="13881893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89629"/>
            <a:ext cx="7505700" cy="954600"/>
          </a:xfrm>
        </p:spPr>
        <p:txBody>
          <a:bodyPr/>
          <a:lstStyle/>
          <a:p>
            <a:pPr algn="ctr"/>
            <a:r>
              <a:rPr lang="en-IN" b="1" dirty="0">
                <a:solidFill>
                  <a:schemeClr val="bg2"/>
                </a:solidFill>
                <a:latin typeface="Times New Roman" pitchFamily="18" charset="0"/>
                <a:cs typeface="Times New Roman" pitchFamily="18" charset="0"/>
              </a:rPr>
              <a:t>REFRENCES</a:t>
            </a:r>
          </a:p>
        </p:txBody>
      </p:sp>
      <p:sp>
        <p:nvSpPr>
          <p:cNvPr id="3" name="Text Placeholder 2"/>
          <p:cNvSpPr>
            <a:spLocks noGrp="1"/>
          </p:cNvSpPr>
          <p:nvPr>
            <p:ph type="body" idx="1"/>
          </p:nvPr>
        </p:nvSpPr>
        <p:spPr>
          <a:xfrm>
            <a:off x="826238" y="1175678"/>
            <a:ext cx="7505700" cy="2448000"/>
          </a:xfrm>
        </p:spPr>
        <p:txBody>
          <a:bodyPr>
            <a:noAutofit/>
          </a:bodyPr>
          <a:lstStyle/>
          <a:p>
            <a:pPr algn="just">
              <a:lnSpc>
                <a:spcPct val="150000"/>
              </a:lnSpc>
            </a:pPr>
            <a:r>
              <a:rPr lang="en-IN" sz="1000" dirty="0">
                <a:latin typeface="Times New Roman" pitchFamily="18" charset="0"/>
                <a:cs typeface="Times New Roman" panose="02020603050405020304" pitchFamily="18" charset="0"/>
              </a:rPr>
              <a:t>Fernández-Manzano, E. P., </a:t>
            </a:r>
            <a:r>
              <a:rPr lang="en-IN" sz="1000" dirty="0" err="1">
                <a:latin typeface="Times New Roman" pitchFamily="18" charset="0"/>
                <a:cs typeface="Times New Roman" panose="02020603050405020304" pitchFamily="18" charset="0"/>
              </a:rPr>
              <a:t>Neira</a:t>
            </a:r>
            <a:r>
              <a:rPr lang="en-IN" sz="1000" dirty="0">
                <a:latin typeface="Times New Roman" pitchFamily="18" charset="0"/>
                <a:cs typeface="Times New Roman" panose="02020603050405020304" pitchFamily="18" charset="0"/>
              </a:rPr>
              <a:t>, E., &amp; </a:t>
            </a:r>
            <a:r>
              <a:rPr lang="en-IN" sz="1000" dirty="0" err="1">
                <a:latin typeface="Times New Roman" pitchFamily="18" charset="0"/>
                <a:cs typeface="Times New Roman" panose="02020603050405020304" pitchFamily="18" charset="0"/>
              </a:rPr>
              <a:t>Clares-Gavilán</a:t>
            </a:r>
            <a:r>
              <a:rPr lang="en-IN" sz="1000" dirty="0">
                <a:latin typeface="Times New Roman" pitchFamily="18" charset="0"/>
                <a:cs typeface="Times New Roman" panose="02020603050405020304" pitchFamily="18" charset="0"/>
              </a:rPr>
              <a:t>, J. (2016). Data management in </a:t>
            </a:r>
            <a:r>
              <a:rPr lang="en-IN" sz="1000" dirty="0" err="1">
                <a:latin typeface="Times New Roman" pitchFamily="18" charset="0"/>
                <a:cs typeface="Times New Roman" panose="02020603050405020304" pitchFamily="18" charset="0"/>
              </a:rPr>
              <a:t>audiovisual</a:t>
            </a:r>
            <a:r>
              <a:rPr lang="en-IN" sz="1000" dirty="0">
                <a:latin typeface="Times New Roman" pitchFamily="18" charset="0"/>
                <a:cs typeface="Times New Roman" panose="02020603050405020304" pitchFamily="18" charset="0"/>
              </a:rPr>
              <a:t> business: Netflix as a case study. El </a:t>
            </a:r>
            <a:r>
              <a:rPr lang="en-IN" sz="1000" dirty="0" err="1">
                <a:latin typeface="Times New Roman" pitchFamily="18" charset="0"/>
                <a:cs typeface="Times New Roman" panose="02020603050405020304" pitchFamily="18" charset="0"/>
              </a:rPr>
              <a:t>profesional</a:t>
            </a:r>
            <a:r>
              <a:rPr lang="en-IN" sz="1000" dirty="0">
                <a:latin typeface="Times New Roman" pitchFamily="18" charset="0"/>
                <a:cs typeface="Times New Roman" panose="02020603050405020304" pitchFamily="18" charset="0"/>
              </a:rPr>
              <a:t> de la </a:t>
            </a:r>
            <a:r>
              <a:rPr lang="en-IN" sz="1000" dirty="0" err="1">
                <a:latin typeface="Times New Roman" pitchFamily="18" charset="0"/>
                <a:cs typeface="Times New Roman" panose="02020603050405020304" pitchFamily="18" charset="0"/>
              </a:rPr>
              <a:t>información</a:t>
            </a:r>
            <a:r>
              <a:rPr lang="en-IN" sz="1000" dirty="0">
                <a:latin typeface="Times New Roman" pitchFamily="18" charset="0"/>
                <a:cs typeface="Times New Roman" panose="02020603050405020304" pitchFamily="18" charset="0"/>
              </a:rPr>
              <a:t> (EPI), 25(4), 568-576.</a:t>
            </a:r>
          </a:p>
          <a:p>
            <a:pPr algn="just">
              <a:lnSpc>
                <a:spcPct val="150000"/>
              </a:lnSpc>
            </a:pPr>
            <a:r>
              <a:rPr lang="en-IN" sz="1000" dirty="0">
                <a:latin typeface="Times New Roman" pitchFamily="18" charset="0"/>
                <a:cs typeface="Times New Roman" panose="02020603050405020304" pitchFamily="18" charset="0"/>
              </a:rPr>
              <a:t>BAGKAR, P., BORUDE, A., &amp; AGA, Z. (2021). Sentiment Analysis on Netflix.</a:t>
            </a:r>
          </a:p>
          <a:p>
            <a:pPr algn="just">
              <a:lnSpc>
                <a:spcPct val="150000"/>
              </a:lnSpc>
            </a:pPr>
            <a:r>
              <a:rPr lang="en-IN" sz="1000" dirty="0">
                <a:latin typeface="Times New Roman" pitchFamily="18" charset="0"/>
                <a:cs typeface="Times New Roman" panose="02020603050405020304" pitchFamily="18" charset="0"/>
              </a:rPr>
              <a:t>BAGKAR, PRITI, AISHWARYA BORUDE, and ZARRIN AGA. "Sentiment Analysis on Netflix." (2021).</a:t>
            </a:r>
          </a:p>
          <a:p>
            <a:pPr algn="just">
              <a:lnSpc>
                <a:spcPct val="150000"/>
              </a:lnSpc>
            </a:pPr>
            <a:r>
              <a:rPr lang="en-IN" sz="1000" dirty="0">
                <a:latin typeface="Times New Roman" pitchFamily="18" charset="0"/>
                <a:cs typeface="Times New Roman" panose="02020603050405020304" pitchFamily="18" charset="0"/>
              </a:rPr>
              <a:t>Fernández-Manzano, E.P., </a:t>
            </a:r>
            <a:r>
              <a:rPr lang="en-IN" sz="1000" dirty="0" err="1">
                <a:latin typeface="Times New Roman" pitchFamily="18" charset="0"/>
                <a:cs typeface="Times New Roman" panose="02020603050405020304" pitchFamily="18" charset="0"/>
              </a:rPr>
              <a:t>Neira</a:t>
            </a:r>
            <a:r>
              <a:rPr lang="en-IN" sz="1000" dirty="0">
                <a:latin typeface="Times New Roman" pitchFamily="18" charset="0"/>
                <a:cs typeface="Times New Roman" panose="02020603050405020304" pitchFamily="18" charset="0"/>
              </a:rPr>
              <a:t>, E. and </a:t>
            </a:r>
            <a:r>
              <a:rPr lang="en-IN" sz="1000" dirty="0" err="1">
                <a:latin typeface="Times New Roman" pitchFamily="18" charset="0"/>
                <a:cs typeface="Times New Roman" panose="02020603050405020304" pitchFamily="18" charset="0"/>
              </a:rPr>
              <a:t>Clares-Gavilán</a:t>
            </a:r>
            <a:r>
              <a:rPr lang="en-IN" sz="1000" dirty="0">
                <a:latin typeface="Times New Roman" pitchFamily="18" charset="0"/>
                <a:cs typeface="Times New Roman" panose="02020603050405020304" pitchFamily="18" charset="0"/>
              </a:rPr>
              <a:t>, J., 2016. Data management in </a:t>
            </a:r>
            <a:r>
              <a:rPr lang="en-IN" sz="1000" dirty="0" err="1">
                <a:latin typeface="Times New Roman" pitchFamily="18" charset="0"/>
                <a:cs typeface="Times New Roman" panose="02020603050405020304" pitchFamily="18" charset="0"/>
              </a:rPr>
              <a:t>audiovisual</a:t>
            </a:r>
            <a:r>
              <a:rPr lang="en-IN" sz="1000" dirty="0">
                <a:latin typeface="Times New Roman" pitchFamily="18" charset="0"/>
                <a:cs typeface="Times New Roman" panose="02020603050405020304" pitchFamily="18" charset="0"/>
              </a:rPr>
              <a:t> business: Netflix as a case study. El </a:t>
            </a:r>
            <a:r>
              <a:rPr lang="en-IN" sz="1000" dirty="0" err="1">
                <a:latin typeface="Times New Roman" pitchFamily="18" charset="0"/>
                <a:cs typeface="Times New Roman" panose="02020603050405020304" pitchFamily="18" charset="0"/>
              </a:rPr>
              <a:t>profesional</a:t>
            </a:r>
            <a:r>
              <a:rPr lang="en-IN" sz="1000" dirty="0">
                <a:latin typeface="Times New Roman" pitchFamily="18" charset="0"/>
                <a:cs typeface="Times New Roman" panose="02020603050405020304" pitchFamily="18" charset="0"/>
              </a:rPr>
              <a:t> de la </a:t>
            </a:r>
            <a:r>
              <a:rPr lang="en-IN" sz="1000" dirty="0" err="1">
                <a:latin typeface="Times New Roman" pitchFamily="18" charset="0"/>
                <a:cs typeface="Times New Roman" panose="02020603050405020304" pitchFamily="18" charset="0"/>
              </a:rPr>
              <a:t>información</a:t>
            </a:r>
            <a:r>
              <a:rPr lang="en-IN" sz="1000" dirty="0">
                <a:latin typeface="Times New Roman" pitchFamily="18" charset="0"/>
                <a:cs typeface="Times New Roman" panose="02020603050405020304" pitchFamily="18" charset="0"/>
              </a:rPr>
              <a:t> (EPI), 25(4), pp.568-576.</a:t>
            </a:r>
          </a:p>
          <a:p>
            <a:pPr algn="just">
              <a:lnSpc>
                <a:spcPct val="150000"/>
              </a:lnSpc>
            </a:pPr>
            <a:r>
              <a:rPr lang="en-IN" sz="1000" dirty="0" err="1">
                <a:latin typeface="Times New Roman" pitchFamily="18" charset="0"/>
                <a:cs typeface="Times New Roman" panose="02020603050405020304" pitchFamily="18" charset="0"/>
              </a:rPr>
              <a:t>Novendri</a:t>
            </a:r>
            <a:r>
              <a:rPr lang="en-IN" sz="1000" dirty="0">
                <a:latin typeface="Times New Roman" pitchFamily="18" charset="0"/>
                <a:cs typeface="Times New Roman" panose="02020603050405020304" pitchFamily="18" charset="0"/>
              </a:rPr>
              <a:t>, Risky, et al. "Sentiment analysis of YouTube movie trailer comments using naïve bayes." Bulletin of Computer Science and Electrical Engineering 1.1 (2020): 26-32.</a:t>
            </a:r>
          </a:p>
          <a:p>
            <a:pPr algn="just">
              <a:lnSpc>
                <a:spcPct val="150000"/>
              </a:lnSpc>
            </a:pPr>
            <a:r>
              <a:rPr lang="en-IN" sz="1000" dirty="0" err="1">
                <a:latin typeface="Times New Roman" pitchFamily="18" charset="0"/>
                <a:cs typeface="Times New Roman" panose="02020603050405020304" pitchFamily="18" charset="0"/>
              </a:rPr>
              <a:t>Novendri</a:t>
            </a:r>
            <a:r>
              <a:rPr lang="en-IN" sz="1000" dirty="0">
                <a:latin typeface="Times New Roman" pitchFamily="18" charset="0"/>
                <a:cs typeface="Times New Roman" panose="02020603050405020304" pitchFamily="18" charset="0"/>
              </a:rPr>
              <a:t>, R., Callista, A. S., </a:t>
            </a:r>
            <a:r>
              <a:rPr lang="en-IN" sz="1000" dirty="0" err="1">
                <a:latin typeface="Times New Roman" pitchFamily="18" charset="0"/>
                <a:cs typeface="Times New Roman" panose="02020603050405020304" pitchFamily="18" charset="0"/>
              </a:rPr>
              <a:t>Pratama</a:t>
            </a:r>
            <a:r>
              <a:rPr lang="en-IN" sz="1000" dirty="0">
                <a:latin typeface="Times New Roman" pitchFamily="18" charset="0"/>
                <a:cs typeface="Times New Roman" panose="02020603050405020304" pitchFamily="18" charset="0"/>
              </a:rPr>
              <a:t>, D. N., &amp; </a:t>
            </a:r>
            <a:r>
              <a:rPr lang="en-IN" sz="1000" dirty="0" err="1">
                <a:latin typeface="Times New Roman" pitchFamily="18" charset="0"/>
                <a:cs typeface="Times New Roman" panose="02020603050405020304" pitchFamily="18" charset="0"/>
              </a:rPr>
              <a:t>Puspita</a:t>
            </a:r>
            <a:r>
              <a:rPr lang="en-IN" sz="1000" dirty="0">
                <a:latin typeface="Times New Roman" pitchFamily="18" charset="0"/>
                <a:cs typeface="Times New Roman" panose="02020603050405020304" pitchFamily="18" charset="0"/>
              </a:rPr>
              <a:t>, C. E. (2020). Sentiment analysis of YouTube movie trailer comments using naïve bayes. Bulletin of Computer Science and Electrical Engineering, 1(1), 26-32.</a:t>
            </a:r>
          </a:p>
          <a:p>
            <a:pPr algn="just">
              <a:lnSpc>
                <a:spcPct val="150000"/>
              </a:lnSpc>
            </a:pPr>
            <a:r>
              <a:rPr lang="en-IN" sz="1000" dirty="0" err="1">
                <a:latin typeface="Times New Roman" pitchFamily="18" charset="0"/>
                <a:cs typeface="Times New Roman" panose="02020603050405020304" pitchFamily="18" charset="0"/>
              </a:rPr>
              <a:t>Novendri</a:t>
            </a:r>
            <a:r>
              <a:rPr lang="en-IN" sz="1000" dirty="0">
                <a:latin typeface="Times New Roman" pitchFamily="18" charset="0"/>
                <a:cs typeface="Times New Roman" panose="02020603050405020304" pitchFamily="18" charset="0"/>
              </a:rPr>
              <a:t>, Risky, </a:t>
            </a:r>
            <a:r>
              <a:rPr lang="en-IN" sz="1000" dirty="0" err="1">
                <a:latin typeface="Times New Roman" pitchFamily="18" charset="0"/>
                <a:cs typeface="Times New Roman" panose="02020603050405020304" pitchFamily="18" charset="0"/>
              </a:rPr>
              <a:t>Annisa</a:t>
            </a:r>
            <a:r>
              <a:rPr lang="en-IN" sz="1000" dirty="0">
                <a:latin typeface="Times New Roman" pitchFamily="18" charset="0"/>
                <a:cs typeface="Times New Roman" panose="02020603050405020304" pitchFamily="18" charset="0"/>
              </a:rPr>
              <a:t> </a:t>
            </a:r>
            <a:r>
              <a:rPr lang="en-IN" sz="1000" dirty="0" err="1">
                <a:latin typeface="Times New Roman" pitchFamily="18" charset="0"/>
                <a:cs typeface="Times New Roman" panose="02020603050405020304" pitchFamily="18" charset="0"/>
              </a:rPr>
              <a:t>Syafarani</a:t>
            </a:r>
            <a:r>
              <a:rPr lang="en-IN" sz="1000" dirty="0">
                <a:latin typeface="Times New Roman" pitchFamily="18" charset="0"/>
                <a:cs typeface="Times New Roman" panose="02020603050405020304" pitchFamily="18" charset="0"/>
              </a:rPr>
              <a:t> Callista, Danny Naufal </a:t>
            </a:r>
            <a:r>
              <a:rPr lang="en-IN" sz="1000" dirty="0" err="1">
                <a:latin typeface="Times New Roman" pitchFamily="18" charset="0"/>
                <a:cs typeface="Times New Roman" panose="02020603050405020304" pitchFamily="18" charset="0"/>
              </a:rPr>
              <a:t>Pratama</a:t>
            </a:r>
            <a:r>
              <a:rPr lang="en-IN" sz="1000" dirty="0">
                <a:latin typeface="Times New Roman" pitchFamily="18" charset="0"/>
                <a:cs typeface="Times New Roman" panose="02020603050405020304" pitchFamily="18" charset="0"/>
              </a:rPr>
              <a:t>, and Chika </a:t>
            </a:r>
            <a:r>
              <a:rPr lang="en-IN" sz="1000" dirty="0" err="1">
                <a:latin typeface="Times New Roman" pitchFamily="18" charset="0"/>
                <a:cs typeface="Times New Roman" panose="02020603050405020304" pitchFamily="18" charset="0"/>
              </a:rPr>
              <a:t>Enggar</a:t>
            </a:r>
            <a:r>
              <a:rPr lang="en-IN" sz="1000" dirty="0">
                <a:latin typeface="Times New Roman" pitchFamily="18" charset="0"/>
                <a:cs typeface="Times New Roman" panose="02020603050405020304" pitchFamily="18" charset="0"/>
              </a:rPr>
              <a:t> </a:t>
            </a:r>
            <a:r>
              <a:rPr lang="en-IN" sz="1000" dirty="0" err="1">
                <a:latin typeface="Times New Roman" pitchFamily="18" charset="0"/>
                <a:cs typeface="Times New Roman" panose="02020603050405020304" pitchFamily="18" charset="0"/>
              </a:rPr>
              <a:t>Puspita</a:t>
            </a:r>
            <a:r>
              <a:rPr lang="en-IN" sz="1000" dirty="0">
                <a:latin typeface="Times New Roman" pitchFamily="18" charset="0"/>
                <a:cs typeface="Times New Roman" panose="02020603050405020304" pitchFamily="18" charset="0"/>
              </a:rPr>
              <a:t>. "Sentiment analysis of YouTube movie trailer comments using naïve bayes." Bulletin of Computer Science and Electrical Engineering 1, no. 1 (2020): 26-32.</a:t>
            </a:r>
          </a:p>
          <a:p>
            <a:pPr algn="just">
              <a:lnSpc>
                <a:spcPct val="150000"/>
              </a:lnSpc>
            </a:pPr>
            <a:r>
              <a:rPr lang="en-IN" sz="1000" dirty="0">
                <a:latin typeface="Times New Roman" pitchFamily="18" charset="0"/>
                <a:cs typeface="Times New Roman" panose="02020603050405020304" pitchFamily="18" charset="0"/>
              </a:rPr>
              <a:t>Fernández-Manzano EP, </a:t>
            </a:r>
            <a:r>
              <a:rPr lang="en-IN" sz="1000" dirty="0" err="1">
                <a:latin typeface="Times New Roman" pitchFamily="18" charset="0"/>
                <a:cs typeface="Times New Roman" panose="02020603050405020304" pitchFamily="18" charset="0"/>
              </a:rPr>
              <a:t>Neira</a:t>
            </a:r>
            <a:r>
              <a:rPr lang="en-IN" sz="1000" dirty="0">
                <a:latin typeface="Times New Roman" pitchFamily="18" charset="0"/>
                <a:cs typeface="Times New Roman" panose="02020603050405020304" pitchFamily="18" charset="0"/>
              </a:rPr>
              <a:t> E, </a:t>
            </a:r>
            <a:r>
              <a:rPr lang="en-IN" sz="1000" dirty="0" err="1">
                <a:latin typeface="Times New Roman" pitchFamily="18" charset="0"/>
                <a:cs typeface="Times New Roman" panose="02020603050405020304" pitchFamily="18" charset="0"/>
              </a:rPr>
              <a:t>Clares-Gavilán</a:t>
            </a:r>
            <a:r>
              <a:rPr lang="en-IN" sz="1000" dirty="0">
                <a:latin typeface="Times New Roman" pitchFamily="18" charset="0"/>
                <a:cs typeface="Times New Roman" panose="02020603050405020304" pitchFamily="18" charset="0"/>
              </a:rPr>
              <a:t> J. Data management in </a:t>
            </a:r>
            <a:r>
              <a:rPr lang="en-IN" sz="1000" dirty="0" err="1">
                <a:latin typeface="Times New Roman" pitchFamily="18" charset="0"/>
                <a:cs typeface="Times New Roman" panose="02020603050405020304" pitchFamily="18" charset="0"/>
              </a:rPr>
              <a:t>audiovisual</a:t>
            </a:r>
            <a:r>
              <a:rPr lang="en-IN" sz="1000" dirty="0">
                <a:latin typeface="Times New Roman" pitchFamily="18" charset="0"/>
                <a:cs typeface="Times New Roman" panose="02020603050405020304" pitchFamily="18" charset="0"/>
              </a:rPr>
              <a:t> business: Netflix as a case study. El </a:t>
            </a:r>
            <a:r>
              <a:rPr lang="en-IN" sz="1000" dirty="0" err="1">
                <a:latin typeface="Times New Roman" pitchFamily="18" charset="0"/>
                <a:cs typeface="Times New Roman" panose="02020603050405020304" pitchFamily="18" charset="0"/>
              </a:rPr>
              <a:t>profesional</a:t>
            </a:r>
            <a:r>
              <a:rPr lang="en-IN" sz="1000" dirty="0">
                <a:latin typeface="Times New Roman" pitchFamily="18" charset="0"/>
                <a:cs typeface="Times New Roman" panose="02020603050405020304" pitchFamily="18" charset="0"/>
              </a:rPr>
              <a:t> de la </a:t>
            </a:r>
            <a:r>
              <a:rPr lang="en-IN" sz="1000" dirty="0" err="1">
                <a:latin typeface="Times New Roman" pitchFamily="18" charset="0"/>
                <a:cs typeface="Times New Roman" panose="02020603050405020304" pitchFamily="18" charset="0"/>
              </a:rPr>
              <a:t>información</a:t>
            </a:r>
            <a:r>
              <a:rPr lang="en-IN" sz="1000" dirty="0">
                <a:latin typeface="Times New Roman" pitchFamily="18" charset="0"/>
                <a:cs typeface="Times New Roman" panose="02020603050405020304" pitchFamily="18" charset="0"/>
              </a:rPr>
              <a:t> (EPI). 2016;25(4):568-76.</a:t>
            </a:r>
          </a:p>
        </p:txBody>
      </p:sp>
    </p:spTree>
    <p:extLst>
      <p:ext uri="{BB962C8B-B14F-4D97-AF65-F5344CB8AC3E}">
        <p14:creationId xmlns:p14="http://schemas.microsoft.com/office/powerpoint/2010/main" val="35771326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37977" y="961178"/>
            <a:ext cx="5053330" cy="1842982"/>
          </a:xfrm>
        </p:spPr>
        <p:txBody>
          <a:bodyPr>
            <a:normAutofit fontScale="85000" lnSpcReduction="20000"/>
          </a:bodyPr>
          <a:lstStyle/>
          <a:p>
            <a:pPr marL="146050" indent="0">
              <a:buNone/>
            </a:pPr>
            <a:endParaRPr lang="en-IN" sz="4400" dirty="0">
              <a:latin typeface="Times New Roman" pitchFamily="18" charset="0"/>
              <a:cs typeface="Times New Roman" panose="02020603050405020304" pitchFamily="18" charset="0"/>
            </a:endParaRPr>
          </a:p>
          <a:p>
            <a:pPr marL="146050" indent="0">
              <a:buNone/>
            </a:pPr>
            <a:r>
              <a:rPr lang="en-IN" sz="4400" dirty="0">
                <a:latin typeface="Times New Roman" pitchFamily="18" charset="0"/>
                <a:cs typeface="Times New Roman" panose="02020603050405020304" pitchFamily="18" charset="0"/>
              </a:rPr>
              <a:t>				THANK YOU</a:t>
            </a:r>
          </a:p>
          <a:p>
            <a:pPr marL="146050" indent="0">
              <a:buNone/>
            </a:pPr>
            <a:endParaRPr lang="en-IN" sz="1600" dirty="0"/>
          </a:p>
        </p:txBody>
      </p:sp>
    </p:spTree>
    <p:extLst>
      <p:ext uri="{BB962C8B-B14F-4D97-AF65-F5344CB8AC3E}">
        <p14:creationId xmlns:p14="http://schemas.microsoft.com/office/powerpoint/2010/main" val="32340971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None/>
            </a:pPr>
            <a:r>
              <a:rPr lang="en" b="1" dirty="0">
                <a:solidFill>
                  <a:srgbClr val="000000"/>
                </a:solidFill>
                <a:latin typeface="Times New Roman"/>
                <a:ea typeface="Times New Roman"/>
                <a:cs typeface="Times New Roman"/>
                <a:sym typeface="Times New Roman"/>
              </a:rPr>
              <a:t>CONTENTS</a:t>
            </a:r>
            <a:endParaRPr b="1" dirty="0">
              <a:solidFill>
                <a:srgbClr val="000000"/>
              </a:solidFill>
              <a:latin typeface="Times New Roman"/>
              <a:ea typeface="Times New Roman"/>
              <a:cs typeface="Times New Roman"/>
              <a:sym typeface="Times New Roman"/>
            </a:endParaRPr>
          </a:p>
        </p:txBody>
      </p:sp>
      <p:sp>
        <p:nvSpPr>
          <p:cNvPr id="145" name="Google Shape;145;p14"/>
          <p:cNvSpPr txBox="1">
            <a:spLocks noGrp="1"/>
          </p:cNvSpPr>
          <p:nvPr>
            <p:ph type="body" idx="1"/>
          </p:nvPr>
        </p:nvSpPr>
        <p:spPr>
          <a:xfrm>
            <a:off x="819150" y="1060725"/>
            <a:ext cx="7505700" cy="4401600"/>
          </a:xfrm>
          <a:prstGeom prst="rect">
            <a:avLst/>
          </a:prstGeom>
        </p:spPr>
        <p:txBody>
          <a:bodyPr spcFirstLastPara="1" wrap="square" lIns="91425" tIns="91425" rIns="91425" bIns="91425" anchor="t" anchorCtr="0">
            <a:normAutofit/>
          </a:bodyPr>
          <a:lstStyle/>
          <a:p>
            <a:pPr marL="98425" indent="0">
              <a:buClr>
                <a:srgbClr val="000000"/>
              </a:buClr>
              <a:buSzPts val="1550"/>
              <a:buNone/>
            </a:pPr>
            <a:endParaRPr sz="1550" dirty="0">
              <a:solidFill>
                <a:srgbClr val="000000"/>
              </a:solidFill>
              <a:highlight>
                <a:schemeClr val="dk1"/>
              </a:highlight>
              <a:latin typeface="Arial"/>
              <a:ea typeface="Arial"/>
              <a:cs typeface="Arial"/>
              <a:sym typeface="Arial"/>
            </a:endParaRPr>
          </a:p>
          <a:p>
            <a:pPr marL="285750" lvl="0" indent="-285750" algn="l" rtl="0">
              <a:lnSpc>
                <a:spcPct val="115000"/>
              </a:lnSpc>
              <a:spcBef>
                <a:spcPct val="0"/>
              </a:spcBef>
              <a:spcAft>
                <a:spcPct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Abstract</a:t>
            </a:r>
          </a:p>
          <a:p>
            <a:pPr marL="285750" lvl="0" indent="-285750" algn="l" rtl="0">
              <a:lnSpc>
                <a:spcPct val="115000"/>
              </a:lnSpc>
              <a:spcBef>
                <a:spcPct val="0"/>
              </a:spcBef>
              <a:spcAft>
                <a:spcPct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Introduction</a:t>
            </a:r>
            <a:endParaRPr sz="2000" dirty="0">
              <a:solidFill>
                <a:srgbClr val="000000"/>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Problem Statement and Goals</a:t>
            </a:r>
          </a:p>
          <a:p>
            <a:pPr marL="285750" indent="-285750">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Proposed Solution</a:t>
            </a:r>
            <a:endParaRPr lang="en-IN" sz="2000" dirty="0">
              <a:solidFill>
                <a:srgbClr val="000000"/>
              </a:solidFill>
              <a:latin typeface="Times New Roman"/>
              <a:ea typeface="Times New Roman"/>
              <a:cs typeface="Times New Roman"/>
              <a:sym typeface="Times New Roman"/>
            </a:endParaRPr>
          </a:p>
          <a:p>
            <a:pPr marL="285750" indent="-285750">
              <a:buClr>
                <a:srgbClr val="000000"/>
              </a:buClr>
              <a:buSzPts val="2000"/>
              <a:buFont typeface="Times New Roman"/>
              <a:buChar char="•"/>
            </a:pPr>
            <a:r>
              <a:rPr kumimoji="0" lang="en-US" sz="20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Proposed System Architecture</a:t>
            </a:r>
            <a:endParaRPr sz="2000" dirty="0">
              <a:solidFill>
                <a:srgbClr val="000000"/>
              </a:solidFill>
              <a:latin typeface="Times New Roman"/>
              <a:ea typeface="Times New Roman"/>
              <a:cs typeface="Times New Roman"/>
              <a:sym typeface="Times New Roman"/>
            </a:endParaRPr>
          </a:p>
          <a:p>
            <a:pPr marL="285750" lvl="0" indent="-285750">
              <a:buClr>
                <a:srgbClr val="000000"/>
              </a:buClr>
              <a:buSzPts val="2000"/>
              <a:buFont typeface="Times New Roman"/>
              <a:buChar char="•"/>
            </a:pPr>
            <a:r>
              <a:rPr kumimoji="0" lang="en-US" sz="20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Modules</a:t>
            </a:r>
            <a:endParaRPr lang="en-IN" sz="2000" dirty="0">
              <a:solidFill>
                <a:srgbClr val="000000"/>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Results</a:t>
            </a:r>
            <a:endParaRPr sz="1400" dirty="0">
              <a:solidFill>
                <a:srgbClr val="000000"/>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Conclusion</a:t>
            </a:r>
            <a:endParaRPr sz="2000" dirty="0">
              <a:solidFill>
                <a:srgbClr val="000000"/>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References</a:t>
            </a:r>
            <a:endParaRPr sz="2000" dirty="0">
              <a:solidFill>
                <a:srgbClr val="000000"/>
              </a:solidFill>
              <a:latin typeface="Times New Roman"/>
              <a:ea typeface="Times New Roman"/>
              <a:cs typeface="Times New Roman"/>
              <a:sym typeface="Times New Roman"/>
            </a:endParaRPr>
          </a:p>
          <a:p>
            <a:pPr marL="285750" lvl="0" indent="-196850" algn="l" rtl="0">
              <a:lnSpc>
                <a:spcPct val="115000"/>
              </a:lnSpc>
              <a:spcBef>
                <a:spcPct val="0"/>
              </a:spcBef>
              <a:spcAft>
                <a:spcPct val="0"/>
              </a:spcAft>
              <a:buClr>
                <a:srgbClr val="000000"/>
              </a:buClr>
              <a:buSzPts val="1400"/>
              <a:buFont typeface="Arial"/>
              <a:buNone/>
            </a:pPr>
            <a:endParaRPr sz="1400" dirty="0">
              <a:solidFill>
                <a:srgbClr val="000000"/>
              </a:solidFill>
            </a:endParaRPr>
          </a:p>
          <a:p>
            <a:pPr marL="285750" lvl="0" indent="-196850" algn="l" rtl="0">
              <a:lnSpc>
                <a:spcPct val="115000"/>
              </a:lnSpc>
              <a:spcBef>
                <a:spcPct val="0"/>
              </a:spcBef>
              <a:spcAft>
                <a:spcPct val="0"/>
              </a:spcAft>
              <a:buClr>
                <a:srgbClr val="000000"/>
              </a:buClr>
              <a:buSzPts val="1400"/>
              <a:buFont typeface="Arial"/>
              <a:buNone/>
            </a:pPr>
            <a:endParaRPr sz="1400" dirty="0">
              <a:solidFill>
                <a:srgbClr val="000000"/>
              </a:solidFill>
            </a:endParaRPr>
          </a:p>
          <a:p>
            <a:pPr marL="0" lvl="0" indent="0" algn="l" rtl="0">
              <a:lnSpc>
                <a:spcPct val="115000"/>
              </a:lnSpc>
              <a:spcBef>
                <a:spcPct val="0"/>
              </a:spcBef>
              <a:spcAft>
                <a:spcPts val="1200"/>
              </a:spcAft>
              <a:buNone/>
            </a:pPr>
            <a:endParaRPr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6BDF-BDD1-C39A-B26A-6A1084D3A6A2}"/>
              </a:ext>
            </a:extLst>
          </p:cNvPr>
          <p:cNvSpPr>
            <a:spLocks noGrp="1"/>
          </p:cNvSpPr>
          <p:nvPr>
            <p:ph type="title"/>
          </p:nvPr>
        </p:nvSpPr>
        <p:spPr/>
        <p:txBody>
          <a:bodyPr>
            <a:normAutofit/>
          </a:bodyPr>
          <a:lstStyle/>
          <a:p>
            <a:pPr algn="ctr"/>
            <a:r>
              <a:rPr kumimoji="0" lang="en-US" b="1" i="0" u="sng"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Abstract</a:t>
            </a:r>
            <a:endParaRPr lang="en-US" dirty="0"/>
          </a:p>
        </p:txBody>
      </p:sp>
      <p:sp>
        <p:nvSpPr>
          <p:cNvPr id="3" name="Text Placeholder 2">
            <a:extLst>
              <a:ext uri="{FF2B5EF4-FFF2-40B4-BE49-F238E27FC236}">
                <a16:creationId xmlns:a16="http://schemas.microsoft.com/office/drawing/2014/main" id="{E9CE9062-8732-77BE-4EC7-D30521AB1C65}"/>
              </a:ext>
            </a:extLst>
          </p:cNvPr>
          <p:cNvSpPr>
            <a:spLocks noGrp="1"/>
          </p:cNvSpPr>
          <p:nvPr>
            <p:ph type="body" idx="1"/>
          </p:nvPr>
        </p:nvSpPr>
        <p:spPr>
          <a:xfrm>
            <a:off x="819149" y="1708298"/>
            <a:ext cx="7448993" cy="2475245"/>
          </a:xfrm>
        </p:spPr>
        <p:txBody>
          <a:bodyPr>
            <a:noAutofit/>
          </a:bodyPr>
          <a:lstStyle/>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Analytics is all about solving problems and Data analytics is the soul of the internet of things (IoT) technology.</a:t>
            </a:r>
          </a:p>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endParaRPr>
          </a:p>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Analytics is everywhere, this could be working in a variety of different industries such as aviation, industries or government.</a:t>
            </a:r>
          </a:p>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endParaRPr>
          </a:p>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With so many organizations looking to capitalize on data to improve their processes, it's a hugely exciting time to start a career in analytics</a:t>
            </a:r>
          </a:p>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endParaRPr>
          </a:p>
          <a:p>
            <a:pPr marL="285750" indent="-285750" algn="just" defTabSz="514350">
              <a:lnSpc>
                <a:spcPct val="90000"/>
              </a:lnSpc>
              <a:spcBef>
                <a:spcPts val="562"/>
              </a:spcBef>
              <a:buSzTx/>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endParaRP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600" dirty="0">
              <a:latin typeface="Times New Roman" pitchFamily="18" charset="0"/>
              <a:cs typeface="Times New Roman" panose="02020603050405020304" pitchFamily="18" charset="0"/>
            </a:endParaRP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600" dirty="0">
              <a:latin typeface="Times New Roman" pitchFamily="18" charset="0"/>
              <a:cs typeface="Times New Roman" pitchFamily="18" charset="0"/>
            </a:endParaRP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600" dirty="0">
              <a:latin typeface="Times New Roman" pitchFamily="18" charset="0"/>
              <a:cs typeface="Times New Roman" pitchFamily="18" charset="0"/>
            </a:endParaRPr>
          </a:p>
          <a:p>
            <a:pPr algn="just"/>
            <a:endParaRPr lang="en-US" sz="1600" dirty="0"/>
          </a:p>
        </p:txBody>
      </p:sp>
    </p:spTree>
    <p:extLst>
      <p:ext uri="{BB962C8B-B14F-4D97-AF65-F5344CB8AC3E}">
        <p14:creationId xmlns:p14="http://schemas.microsoft.com/office/powerpoint/2010/main" val="2484792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None/>
            </a:pPr>
            <a:r>
              <a:rPr lang="en" b="1" u="sng" dirty="0">
                <a:solidFill>
                  <a:srgbClr val="000000"/>
                </a:solidFill>
                <a:latin typeface="Times New Roman"/>
                <a:ea typeface="Times New Roman"/>
                <a:cs typeface="Times New Roman"/>
                <a:sym typeface="Times New Roman"/>
              </a:rPr>
              <a:t>INTRODUCTION</a:t>
            </a:r>
            <a:endParaRPr b="1" u="sng" dirty="0">
              <a:solidFill>
                <a:srgbClr val="000000"/>
              </a:solidFill>
              <a:latin typeface="Times New Roman"/>
              <a:ea typeface="Times New Roman"/>
              <a:cs typeface="Times New Roman"/>
              <a:sym typeface="Times New Roman"/>
            </a:endParaRPr>
          </a:p>
        </p:txBody>
      </p:sp>
      <p:sp>
        <p:nvSpPr>
          <p:cNvPr id="151" name="Google Shape;151;p15"/>
          <p:cNvSpPr txBox="1">
            <a:spLocks noGrp="1"/>
          </p:cNvSpPr>
          <p:nvPr>
            <p:ph type="body" idx="1"/>
          </p:nvPr>
        </p:nvSpPr>
        <p:spPr>
          <a:xfrm>
            <a:off x="819150" y="1581897"/>
            <a:ext cx="7505700" cy="3264300"/>
          </a:xfrm>
          <a:prstGeom prst="rect">
            <a:avLst/>
          </a:prstGeom>
        </p:spPr>
        <p:txBody>
          <a:bodyPr spcFirstLastPara="1" wrap="square" lIns="91425" tIns="91425" rIns="91425" bIns="91425" anchor="t" anchorCtr="0">
            <a:normAutofit/>
          </a:bodyPr>
          <a:lstStyle/>
          <a:p>
            <a:pPr lvl="0" indent="-327025" algn="just">
              <a:lnSpc>
                <a:spcPct val="130000"/>
              </a:lnSpc>
              <a:buClr>
                <a:srgbClr val="000000"/>
              </a:buClr>
              <a:buSzPts val="1550"/>
              <a:buFont typeface="Times New Roman"/>
              <a:buChar char="●"/>
            </a:pPr>
            <a:r>
              <a:rPr lang="en-US" sz="1600" dirty="0">
                <a:latin typeface="Times New Roman" pitchFamily="18" charset="0"/>
                <a:cs typeface="Times New Roman" pitchFamily="18" charset="0"/>
              </a:rPr>
              <a:t>This project</a:t>
            </a:r>
            <a:r>
              <a:rPr lang="en-US" sz="1600" dirty="0">
                <a:latin typeface="Times New Roman" pitchFamily="18" charset="0"/>
                <a:ea typeface="Montserrat SemiBold"/>
                <a:cs typeface="Times New Roman" pitchFamily="18" charset="0"/>
                <a:sym typeface="Montserrat SemiBold"/>
              </a:rPr>
              <a:t> Data Analysis on Netflix using Python</a:t>
            </a:r>
            <a:r>
              <a:rPr lang="en-US" sz="1600" dirty="0">
                <a:latin typeface="Times New Roman" pitchFamily="18" charset="0"/>
                <a:cs typeface="Times New Roman" pitchFamily="18" charset="0"/>
              </a:rPr>
              <a:t> has been developed for </a:t>
            </a:r>
            <a:r>
              <a:rPr lang="en-US" sz="1600" b="0" i="0" u="none" strike="noStrike" baseline="0" dirty="0">
                <a:solidFill>
                  <a:srgbClr val="000000"/>
                </a:solidFill>
                <a:latin typeface="Times New Roman" pitchFamily="18" charset="0"/>
              </a:rPr>
              <a:t>help to do an extensive analysis of the data.</a:t>
            </a:r>
            <a:endParaRPr lang="en-US" sz="1600" dirty="0">
              <a:latin typeface="Times New Roman" pitchFamily="18" charset="0"/>
              <a:cs typeface="Times New Roman" panose="02020603050405020304" pitchFamily="18" charset="0"/>
            </a:endParaRPr>
          </a:p>
          <a:p>
            <a:pPr lvl="0" indent="-327025" algn="just">
              <a:lnSpc>
                <a:spcPct val="130000"/>
              </a:lnSpc>
              <a:buClr>
                <a:srgbClr val="000000"/>
              </a:buClr>
              <a:buSzPts val="1550"/>
              <a:buFont typeface="Times New Roman"/>
              <a:buChar char="●"/>
            </a:pPr>
            <a:r>
              <a:rPr lang="en-US" sz="1600" dirty="0">
                <a:solidFill>
                  <a:srgbClr val="000000"/>
                </a:solidFill>
                <a:latin typeface="Times New Roman" pitchFamily="18" charset="0"/>
                <a:ea typeface="Times New Roman"/>
                <a:cs typeface="Times New Roman" pitchFamily="18" charset="0"/>
                <a:sym typeface="Times New Roman"/>
              </a:rPr>
              <a:t>Our project mainly focuses on to have a better recommendation for the subscribers and to add more content in a way so that more subscribers are added.</a:t>
            </a:r>
          </a:p>
          <a:p>
            <a:pPr lvl="0" indent="-327025" algn="just">
              <a:lnSpc>
                <a:spcPct val="130000"/>
              </a:lnSpc>
              <a:buClr>
                <a:srgbClr val="000000"/>
              </a:buClr>
              <a:buSzPts val="1550"/>
              <a:buFont typeface="Times New Roman"/>
              <a:buChar char="●"/>
            </a:pPr>
            <a:r>
              <a:rPr lang="en-US" sz="1600" b="0" i="0" u="none" strike="noStrike" baseline="0" dirty="0">
                <a:solidFill>
                  <a:srgbClr val="000000"/>
                </a:solidFill>
                <a:latin typeface="Times New Roman" pitchFamily="18" charset="0"/>
              </a:rPr>
              <a:t>To learn the common trends of users in a region.</a:t>
            </a:r>
            <a:endParaRPr lang="en-US" sz="1600" dirty="0">
              <a:solidFill>
                <a:srgbClr val="000000"/>
              </a:solidFill>
              <a:latin typeface="Times New Roman" pitchFamily="18" charset="0"/>
              <a:ea typeface="Times New Roman"/>
              <a:cs typeface="Times New Roman" panose="02020603050405020304" pitchFamily="18" charset="0"/>
              <a:sym typeface="Times New Roman"/>
            </a:endParaRPr>
          </a:p>
          <a:p>
            <a:pPr lvl="0" indent="-327025" algn="just">
              <a:lnSpc>
                <a:spcPct val="130000"/>
              </a:lnSpc>
              <a:buClr>
                <a:srgbClr val="000000"/>
              </a:buClr>
              <a:buSzPts val="1550"/>
              <a:buFont typeface="Times New Roman"/>
              <a:buChar char="●"/>
            </a:pPr>
            <a:r>
              <a:rPr lang="en-US" sz="1600" dirty="0">
                <a:latin typeface="Times New Roman" pitchFamily="18" charset="0"/>
                <a:cs typeface="Times New Roman" pitchFamily="18" charset="0"/>
              </a:rPr>
              <a:t>Existing System is not computerized and it is very difficult to manage and inform any details regarding Trends and Analysis of content that are available on Netflix.</a:t>
            </a:r>
          </a:p>
          <a:p>
            <a:pPr lvl="0" indent="-327025" algn="just">
              <a:lnSpc>
                <a:spcPct val="130000"/>
              </a:lnSpc>
              <a:buClr>
                <a:srgbClr val="000000"/>
              </a:buClr>
              <a:buSzPts val="1550"/>
              <a:buFont typeface="Times New Roman"/>
              <a:buChar char="●"/>
            </a:pPr>
            <a:r>
              <a:rPr lang="en-US" sz="1600" dirty="0">
                <a:solidFill>
                  <a:srgbClr val="000000"/>
                </a:solidFill>
                <a:latin typeface="Times New Roman" pitchFamily="18" charset="0"/>
                <a:ea typeface="Times New Roman"/>
                <a:cs typeface="Times New Roman" pitchFamily="18" charset="0"/>
                <a:sym typeface="Times New Roman"/>
              </a:rPr>
              <a:t>Thus, there is an urgent need to develop a solution to this problem.</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None/>
            </a:pPr>
            <a:r>
              <a:rPr lang="en" b="1" u="sng" dirty="0">
                <a:solidFill>
                  <a:srgbClr val="000000"/>
                </a:solidFill>
                <a:latin typeface="Times New Roman"/>
                <a:ea typeface="Times New Roman"/>
                <a:cs typeface="Times New Roman"/>
                <a:sym typeface="Times New Roman"/>
              </a:rPr>
              <a:t>PROBLEM STATEMENT AND GOALS</a:t>
            </a:r>
            <a:endParaRPr b="1" u="sng" dirty="0">
              <a:solidFill>
                <a:srgbClr val="000000"/>
              </a:solidFill>
              <a:latin typeface="Times New Roman"/>
              <a:ea typeface="Times New Roman"/>
              <a:cs typeface="Times New Roman"/>
              <a:sym typeface="Times New Roman"/>
            </a:endParaRPr>
          </a:p>
        </p:txBody>
      </p:sp>
      <p:sp>
        <p:nvSpPr>
          <p:cNvPr id="157" name="Google Shape;157;p16"/>
          <p:cNvSpPr txBox="1">
            <a:spLocks noGrp="1"/>
          </p:cNvSpPr>
          <p:nvPr>
            <p:ph type="body" idx="1"/>
          </p:nvPr>
        </p:nvSpPr>
        <p:spPr>
          <a:xfrm>
            <a:off x="819150" y="1262200"/>
            <a:ext cx="7505700" cy="3264300"/>
          </a:xfrm>
          <a:prstGeom prst="rect">
            <a:avLst/>
          </a:prstGeom>
        </p:spPr>
        <p:txBody>
          <a:bodyPr spcFirstLastPara="1" wrap="square" lIns="91425" tIns="91425" rIns="91425" bIns="91425" anchor="t" anchorCtr="0">
            <a:noAutofit/>
          </a:bodyPr>
          <a:lstStyle/>
          <a:p>
            <a:pPr marL="415925" indent="-285750" algn="just">
              <a:buClr>
                <a:srgbClr val="000000"/>
              </a:buClr>
              <a:buSzPts val="1550"/>
              <a:buFont typeface="Wingdings" panose="05000000000000000000" pitchFamily="2" charset="2"/>
              <a:buChar char="Ø"/>
            </a:pPr>
            <a:r>
              <a:rPr lang="en-US" sz="1400" dirty="0">
                <a:solidFill>
                  <a:srgbClr val="000000"/>
                </a:solidFill>
                <a:latin typeface="Times New Roman"/>
                <a:ea typeface="Times New Roman"/>
                <a:cs typeface="Times New Roman"/>
                <a:sym typeface="Times New Roman"/>
              </a:rPr>
              <a:t>Netflix is one of the largest OTT platforms and new content is added day by day in the Exploratory data analysis, I have analyzed the dataset, and the Data analysis will help to learn the trends, and content analysis.</a:t>
            </a:r>
          </a:p>
          <a:p>
            <a:pPr marL="130175" lvl="0" indent="0" algn="just" rtl="0">
              <a:spcBef>
                <a:spcPct val="0"/>
              </a:spcBef>
              <a:spcAft>
                <a:spcPct val="0"/>
              </a:spcAft>
              <a:buClr>
                <a:srgbClr val="000000"/>
              </a:buClr>
              <a:buSzPts val="1550"/>
              <a:buNone/>
            </a:pPr>
            <a:endParaRPr lang="en-US" sz="1400" dirty="0">
              <a:solidFill>
                <a:srgbClr val="000000"/>
              </a:solidFill>
              <a:latin typeface="Times New Roman"/>
              <a:ea typeface="Times New Roman"/>
              <a:cs typeface="Times New Roman"/>
              <a:sym typeface="Times New Roman"/>
            </a:endParaRPr>
          </a:p>
          <a:p>
            <a:pPr marL="415925" indent="-285750" algn="just">
              <a:buClr>
                <a:srgbClr val="000000"/>
              </a:buClr>
              <a:buSzPts val="1550"/>
              <a:buFont typeface="Wingdings" panose="05000000000000000000" pitchFamily="2" charset="2"/>
              <a:buChar char="Ø"/>
            </a:pPr>
            <a:r>
              <a:rPr lang="en-US" sz="1400" dirty="0">
                <a:solidFill>
                  <a:srgbClr val="000000"/>
                </a:solidFill>
                <a:latin typeface="Times New Roman"/>
                <a:ea typeface="Times New Roman"/>
                <a:cs typeface="Times New Roman"/>
                <a:sym typeface="Times New Roman"/>
              </a:rPr>
              <a:t>This project will help to do an extensive analysis of the data, to have a better recommendation for the subscribers, and to add more content in a way so that more subscribers are added.</a:t>
            </a:r>
          </a:p>
          <a:p>
            <a:pPr marL="415925" indent="-285750" algn="just">
              <a:buClr>
                <a:srgbClr val="000000"/>
              </a:buClr>
              <a:buSzPts val="1550"/>
              <a:buFont typeface="Wingdings" panose="05000000000000000000" pitchFamily="2" charset="2"/>
              <a:buChar char="Ø"/>
            </a:pPr>
            <a:endParaRPr lang="en-US" sz="1400" dirty="0">
              <a:solidFill>
                <a:srgbClr val="000000"/>
              </a:solidFill>
              <a:latin typeface="Times New Roman"/>
              <a:ea typeface="Times New Roman"/>
              <a:cs typeface="Times New Roman"/>
              <a:sym typeface="Times New Roman"/>
            </a:endParaRPr>
          </a:p>
          <a:p>
            <a:pPr marL="415925" lvl="0" indent="-285750" algn="just" rtl="0">
              <a:spcBef>
                <a:spcPct val="0"/>
              </a:spcBef>
              <a:spcAft>
                <a:spcPct val="0"/>
              </a:spcAft>
              <a:buClr>
                <a:srgbClr val="000000"/>
              </a:buClr>
              <a:buSzPts val="1550"/>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Some</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most</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important</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tasks</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can</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analyze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from</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Netflix</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data are:-</a:t>
            </a:r>
          </a:p>
          <a:p>
            <a:pPr marL="130175" lvl="0" indent="0" algn="just" rtl="0">
              <a:spcBef>
                <a:spcPct val="0"/>
              </a:spcBef>
              <a:spcAft>
                <a:spcPct val="0"/>
              </a:spcAft>
              <a:buClr>
                <a:srgbClr val="000000"/>
              </a:buClr>
              <a:buSzPts val="1550"/>
              <a:buNone/>
            </a:pP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a:t>
            </a:r>
            <a:r>
              <a:rPr lang="en-US" sz="1400" kern="1200" dirty="0" err="1">
                <a:ln w="9525" cap="flat" cmpd="sng" algn="ctr">
                  <a:noFill/>
                  <a:prstDash val="solid"/>
                  <a:round/>
                  <a:headEnd type="none" w="med" len="med"/>
                  <a:tailEnd type="none" w="med" len="med"/>
                </a:ln>
                <a:solidFill>
                  <a:srgbClr val="000000"/>
                </a:solidFill>
                <a:latin typeface="Times New Roman" pitchFamily="18" charset="0"/>
                <a:cs typeface="Times New Roman" pitchFamily="18" charset="0"/>
              </a:rPr>
              <a:t>i</a:t>
            </a:r>
            <a:r>
              <a:rPr lang="en-US" sz="1400" kern="1200" dirty="0">
                <a:ln w="9525" cap="flat" cmpd="sng" algn="ctr">
                  <a:noFill/>
                  <a:prstDash val="solid"/>
                  <a:round/>
                  <a:headEnd type="none" w="med" len="med"/>
                  <a:tailEnd type="none" w="med" len="med"/>
                </a:ln>
                <a:solidFill>
                  <a:srgbClr val="000000"/>
                </a:solidFill>
                <a:latin typeface="Times New Roman" pitchFamily="18" charset="0"/>
                <a:cs typeface="Times New Roman" pitchFamily="18" charset="0"/>
              </a:rPr>
              <a:t>)   </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Understand what content is available</a:t>
            </a: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(ii)  Understand the similarities between the content</a:t>
            </a: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(iii) What exactly Netflix is focusing on</a:t>
            </a:r>
          </a:p>
          <a:p>
            <a:pPr marL="0" marR="0" lvl="0" indent="0" algn="just"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(iv)  Do the Sentiment Analysis</a:t>
            </a:r>
          </a:p>
          <a:p>
            <a:pPr marL="415925" indent="-285750" algn="just">
              <a:buClr>
                <a:srgbClr val="000000"/>
              </a:buClr>
              <a:buSzPts val="1550"/>
              <a:buFont typeface="Arial" panose="020B0604020202020204" pitchFamily="34" charset="0"/>
              <a:buChar char="•"/>
            </a:pPr>
            <a:endParaRPr lang="en-US" sz="1400" dirty="0">
              <a:solidFill>
                <a:srgbClr val="000000"/>
              </a:solidFill>
              <a:latin typeface="Times New Roman"/>
              <a:ea typeface="Times New Roman"/>
              <a:cs typeface="Times New Roman"/>
              <a:sym typeface="Times New Roman"/>
            </a:endParaRPr>
          </a:p>
          <a:p>
            <a:pPr marL="415925" indent="-285750" algn="just">
              <a:buClr>
                <a:srgbClr val="000000"/>
              </a:buClr>
              <a:buSzPts val="1550"/>
              <a:buFont typeface="Arial" panose="020B0604020202020204" pitchFamily="34" charset="0"/>
              <a:buChar char="•"/>
            </a:pPr>
            <a:endParaRPr lang="en-US" sz="1400" dirty="0">
              <a:solidFill>
                <a:srgbClr val="000000"/>
              </a:solidFill>
              <a:latin typeface="Times New Roman"/>
              <a:ea typeface="Times New Roman"/>
              <a:cs typeface="Times New Roman"/>
              <a:sym typeface="Times New Roman"/>
            </a:endParaRPr>
          </a:p>
          <a:p>
            <a:pPr marL="415925" indent="-285750" algn="just">
              <a:buClr>
                <a:srgbClr val="000000"/>
              </a:buClr>
              <a:buSzPts val="1550"/>
              <a:buFont typeface="Arial" panose="020B0604020202020204" pitchFamily="34" charset="0"/>
              <a:buChar char="•"/>
            </a:pPr>
            <a:endParaRPr lang="en-US" sz="1400" dirty="0">
              <a:solidFill>
                <a:srgbClr val="000000"/>
              </a:solidFill>
              <a:latin typeface="Times New Roman"/>
              <a:ea typeface="Times New Roman"/>
              <a:cs typeface="Times New Roman"/>
              <a:sym typeface="Times New Roman"/>
            </a:endParaRPr>
          </a:p>
          <a:p>
            <a:pPr marL="415925" lvl="0" indent="-285750" algn="just" rtl="0">
              <a:spcBef>
                <a:spcPct val="0"/>
              </a:spcBef>
              <a:spcAft>
                <a:spcPct val="0"/>
              </a:spcAft>
              <a:buClr>
                <a:srgbClr val="000000"/>
              </a:buClr>
              <a:buSzPts val="1550"/>
              <a:buFont typeface="Arial" panose="020B0604020202020204" pitchFamily="34" charset="0"/>
              <a:buChar char="•"/>
            </a:pPr>
            <a:endParaRPr lang="en-US" sz="1400" dirty="0">
              <a:effectLst/>
              <a:latin typeface="Times New Roman" panose="02020603050405020304" pitchFamily="18" charset="0"/>
              <a:ea typeface="Times New Roman" panose="02020603050405020304" pitchFamily="18" charset="0"/>
            </a:endParaRPr>
          </a:p>
          <a:p>
            <a:pPr marL="130175" lvl="0" indent="0" algn="just" rtl="0">
              <a:spcBef>
                <a:spcPct val="0"/>
              </a:spcBef>
              <a:spcAft>
                <a:spcPct val="0"/>
              </a:spcAft>
              <a:buClr>
                <a:srgbClr val="000000"/>
              </a:buClr>
              <a:buSzPts val="1550"/>
              <a:buNone/>
            </a:pPr>
            <a:endParaRPr lang="en-US" sz="1400" dirty="0">
              <a:solidFill>
                <a:srgbClr val="000000"/>
              </a:solidFill>
              <a:latin typeface="Times New Roman"/>
              <a:ea typeface="Times New Roman"/>
              <a:cs typeface="Times New Roman"/>
              <a:sym typeface="Times New Roman"/>
            </a:endParaRPr>
          </a:p>
          <a:p>
            <a:pPr marL="130175" lvl="0" indent="0" algn="just" rtl="0">
              <a:spcBef>
                <a:spcPct val="0"/>
              </a:spcBef>
              <a:spcAft>
                <a:spcPct val="0"/>
              </a:spcAft>
              <a:buClr>
                <a:srgbClr val="000000"/>
              </a:buClr>
              <a:buSzPts val="1550"/>
              <a:buNone/>
            </a:pPr>
            <a:endParaRPr lang="en-US" sz="1400" dirty="0">
              <a:solidFill>
                <a:srgbClr val="000000"/>
              </a:solidFill>
              <a:latin typeface="Times New Roman"/>
              <a:ea typeface="Times New Roman"/>
              <a:cs typeface="Times New Roman"/>
              <a:sym typeface="Times New Roman"/>
            </a:endParaRPr>
          </a:p>
          <a:p>
            <a:pPr marL="130175" lvl="0" indent="0" algn="just" rtl="0">
              <a:spcBef>
                <a:spcPct val="0"/>
              </a:spcBef>
              <a:spcAft>
                <a:spcPct val="0"/>
              </a:spcAft>
              <a:buClr>
                <a:srgbClr val="000000"/>
              </a:buClr>
              <a:buSzPts val="1550"/>
              <a:buNone/>
            </a:pPr>
            <a:endParaRPr lang="en-US" sz="1400" dirty="0">
              <a:solidFill>
                <a:srgbClr val="000000"/>
              </a:solidFill>
              <a:latin typeface="Times New Roman"/>
              <a:ea typeface="Times New Roman"/>
              <a:cs typeface="Times New Roman"/>
              <a:sym typeface="Times New Roman"/>
            </a:endParaRPr>
          </a:p>
          <a:p>
            <a:pPr marL="130175" lvl="0" indent="0" algn="just" rtl="0">
              <a:spcBef>
                <a:spcPct val="0"/>
              </a:spcBef>
              <a:spcAft>
                <a:spcPct val="0"/>
              </a:spcAft>
              <a:buClr>
                <a:srgbClr val="000000"/>
              </a:buClr>
              <a:buSzPts val="1550"/>
              <a:buNone/>
            </a:pPr>
            <a:endParaRPr sz="1400" dirty="0">
              <a:solidFill>
                <a:srgbClr val="000000"/>
              </a:solidFill>
              <a:latin typeface="Times New Roman"/>
              <a:ea typeface="Times New Roman"/>
              <a:cs typeface="Times New Roman"/>
              <a:sym typeface="Times New Roman"/>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792836" y="547379"/>
            <a:ext cx="7505700" cy="9546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None/>
            </a:pPr>
            <a:r>
              <a:rPr lang="en" b="1" u="sng" dirty="0">
                <a:solidFill>
                  <a:srgbClr val="000000"/>
                </a:solidFill>
                <a:latin typeface="Times New Roman"/>
                <a:ea typeface="Times New Roman"/>
                <a:cs typeface="Times New Roman"/>
                <a:sym typeface="Times New Roman"/>
              </a:rPr>
              <a:t>PROPOSED SOLUTION</a:t>
            </a:r>
            <a:endParaRPr b="1" u="sng" dirty="0">
              <a:solidFill>
                <a:srgbClr val="000000"/>
              </a:solidFill>
              <a:latin typeface="Times New Roman"/>
              <a:ea typeface="Times New Roman"/>
              <a:cs typeface="Times New Roman"/>
              <a:sym typeface="Times New Roman"/>
            </a:endParaRPr>
          </a:p>
        </p:txBody>
      </p:sp>
      <p:sp>
        <p:nvSpPr>
          <p:cNvPr id="163" name="Google Shape;163;p17"/>
          <p:cNvSpPr txBox="1">
            <a:spLocks noGrp="1"/>
          </p:cNvSpPr>
          <p:nvPr>
            <p:ph type="body" idx="1"/>
          </p:nvPr>
        </p:nvSpPr>
        <p:spPr>
          <a:xfrm>
            <a:off x="819150" y="1413275"/>
            <a:ext cx="7505700" cy="3264300"/>
          </a:xfrm>
          <a:prstGeom prst="rect">
            <a:avLst/>
          </a:prstGeom>
        </p:spPr>
        <p:txBody>
          <a:bodyPr spcFirstLastPara="1" wrap="square" lIns="91425" tIns="91425" rIns="91425" bIns="91425" anchor="t" anchorCtr="0">
            <a:normAutofit fontScale="85000" lnSpcReduction="10000"/>
          </a:bodyPr>
          <a:lstStyle/>
          <a:p>
            <a:pPr marL="457200" lvl="0" indent="-327025" algn="just" rtl="0">
              <a:lnSpc>
                <a:spcPct val="115000"/>
              </a:lnSpc>
              <a:spcBef>
                <a:spcPct val="0"/>
              </a:spcBef>
              <a:spcAft>
                <a:spcPct val="0"/>
              </a:spcAft>
              <a:buClr>
                <a:srgbClr val="000000"/>
              </a:buClr>
              <a:buSzPts val="1550"/>
              <a:buFont typeface="Times New Roman"/>
              <a:buChar char="●"/>
            </a:pPr>
            <a:r>
              <a:rPr lang="en-US" sz="1800" b="0" i="0" u="none" strike="noStrike" baseline="0" dirty="0">
                <a:solidFill>
                  <a:srgbClr val="000000"/>
                </a:solidFill>
                <a:latin typeface="Times New Roman" panose="02020603050405020304" pitchFamily="18" charset="0"/>
              </a:rPr>
              <a:t>The report presents a data analysis research and coordination activity one in the Netflix dataset found on Kaggle to establish a new data exploration on the trend of movies on the platform.</a:t>
            </a:r>
          </a:p>
          <a:p>
            <a:pPr marL="457200" lvl="0" indent="-327025" algn="just" rtl="0">
              <a:lnSpc>
                <a:spcPct val="115000"/>
              </a:lnSpc>
              <a:spcBef>
                <a:spcPct val="0"/>
              </a:spcBef>
              <a:spcAft>
                <a:spcPct val="0"/>
              </a:spcAft>
              <a:buClr>
                <a:srgbClr val="000000"/>
              </a:buClr>
              <a:buSzPts val="1550"/>
              <a:buFont typeface="Times New Roman"/>
              <a:buChar char="●"/>
            </a:pPr>
            <a:r>
              <a:rPr lang="en-US" sz="1800" b="0" i="0" u="none" strike="noStrike" baseline="0" dirty="0">
                <a:solidFill>
                  <a:srgbClr val="000000"/>
                </a:solidFill>
                <a:latin typeface="Times New Roman" panose="02020603050405020304" pitchFamily="18" charset="0"/>
              </a:rPr>
              <a:t> When Netflix was first 2 launched, it did not have any data analysis to understand the trend of audience/users using the platform as previously mentioned. </a:t>
            </a:r>
          </a:p>
          <a:p>
            <a:pPr marL="457200" lvl="0" indent="-327025" algn="just" rtl="0">
              <a:lnSpc>
                <a:spcPct val="115000"/>
              </a:lnSpc>
              <a:spcBef>
                <a:spcPct val="0"/>
              </a:spcBef>
              <a:spcAft>
                <a:spcPct val="0"/>
              </a:spcAft>
              <a:buClr>
                <a:srgbClr val="000000"/>
              </a:buClr>
              <a:buSzPts val="1550"/>
              <a:buFont typeface="Times New Roman"/>
              <a:buChar char="●"/>
            </a:pPr>
            <a:r>
              <a:rPr lang="en-US" sz="1800" b="0" i="0" u="none" strike="noStrike" baseline="0" dirty="0">
                <a:solidFill>
                  <a:srgbClr val="000000"/>
                </a:solidFill>
                <a:latin typeface="Times New Roman" panose="02020603050405020304" pitchFamily="18" charset="0"/>
              </a:rPr>
              <a:t>As time passes by, the importance of utilizing data analysis started to emerge, and the biggest hit shows were released on the platform after scrutinizing the data the company collected from the users. </a:t>
            </a:r>
          </a:p>
          <a:p>
            <a:pPr marL="457200" lvl="0" indent="-327025" algn="just" rtl="0">
              <a:lnSpc>
                <a:spcPct val="115000"/>
              </a:lnSpc>
              <a:spcBef>
                <a:spcPct val="0"/>
              </a:spcBef>
              <a:spcAft>
                <a:spcPct val="0"/>
              </a:spcAft>
              <a:buClr>
                <a:srgbClr val="000000"/>
              </a:buClr>
              <a:buSzPts val="1550"/>
              <a:buFont typeface="Times New Roman"/>
              <a:buChar char="●"/>
            </a:pPr>
            <a:r>
              <a:rPr lang="en-US" sz="1800" b="0" i="0" u="none" strike="noStrike" baseline="0" dirty="0">
                <a:solidFill>
                  <a:srgbClr val="000000"/>
                </a:solidFill>
                <a:latin typeface="Times New Roman" panose="02020603050405020304" pitchFamily="18" charset="0"/>
              </a:rPr>
              <a:t>In the project, </a:t>
            </a:r>
            <a:r>
              <a:rPr lang="en-US" sz="1800" dirty="0">
                <a:solidFill>
                  <a:srgbClr val="000000"/>
                </a:solidFill>
                <a:latin typeface="Times New Roman" panose="02020603050405020304" pitchFamily="18" charset="0"/>
              </a:rPr>
              <a:t>we </a:t>
            </a:r>
            <a:r>
              <a:rPr lang="en-US" sz="1800" b="0" i="0" u="none" strike="noStrike" baseline="0" dirty="0">
                <a:solidFill>
                  <a:srgbClr val="000000"/>
                </a:solidFill>
                <a:latin typeface="Times New Roman" panose="02020603050405020304" pitchFamily="18" charset="0"/>
              </a:rPr>
              <a:t>working on a same procedure to understand the trend of the platform and attempt to understand the average time the platform takes to upload the contents, the top ten film directors in top ten countries where the platform is streaming, and the top genres that the top actors/actresses are in.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30-0EA3-D52D-6D86-41E403C5ED3B}"/>
              </a:ext>
            </a:extLst>
          </p:cNvPr>
          <p:cNvSpPr>
            <a:spLocks noGrp="1"/>
          </p:cNvSpPr>
          <p:nvPr>
            <p:ph type="title"/>
          </p:nvPr>
        </p:nvSpPr>
        <p:spPr/>
        <p:txBody>
          <a:bodyPr>
            <a:normAutofit/>
          </a:bodyPr>
          <a:lstStyle/>
          <a:p>
            <a:pPr algn="ctr"/>
            <a:r>
              <a:rPr kumimoji="0" lang="en-US" b="1" i="0" u="sng"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Architecture</a:t>
            </a:r>
            <a:endParaRPr lang="en-US" dirty="0"/>
          </a:p>
        </p:txBody>
      </p:sp>
      <p:pic>
        <p:nvPicPr>
          <p:cNvPr id="6" name="Picture 5">
            <a:extLst>
              <a:ext uri="{FF2B5EF4-FFF2-40B4-BE49-F238E27FC236}">
                <a16:creationId xmlns:a16="http://schemas.microsoft.com/office/drawing/2014/main" id="{99DFC858-8616-6CCC-F236-43681EEB1223}"/>
              </a:ext>
            </a:extLst>
          </p:cNvPr>
          <p:cNvPicPr>
            <a:picLocks noChangeAspect="1"/>
          </p:cNvPicPr>
          <p:nvPr/>
        </p:nvPicPr>
        <p:blipFill>
          <a:blip r:embed="rId2"/>
          <a:stretch>
            <a:fillRect/>
          </a:stretch>
        </p:blipFill>
        <p:spPr>
          <a:xfrm>
            <a:off x="482009" y="2104793"/>
            <a:ext cx="8424088" cy="1063709"/>
          </a:xfrm>
          <a:prstGeom prst="rect">
            <a:avLst/>
          </a:prstGeom>
        </p:spPr>
      </p:pic>
    </p:spTree>
    <p:extLst>
      <p:ext uri="{BB962C8B-B14F-4D97-AF65-F5344CB8AC3E}">
        <p14:creationId xmlns:p14="http://schemas.microsoft.com/office/powerpoint/2010/main" val="31041307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EEAF-4F61-C149-6412-A6D14D261F3B}"/>
              </a:ext>
            </a:extLst>
          </p:cNvPr>
          <p:cNvSpPr>
            <a:spLocks noGrp="1"/>
          </p:cNvSpPr>
          <p:nvPr>
            <p:ph type="title"/>
          </p:nvPr>
        </p:nvSpPr>
        <p:spPr/>
        <p:txBody>
          <a:bodyPr>
            <a:normAutofit/>
          </a:bodyPr>
          <a:lstStyle/>
          <a:p>
            <a:pPr algn="ctr"/>
            <a:r>
              <a:rPr kumimoji="0" lang="en-US" b="1" i="0" u="sng"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MODULES</a:t>
            </a:r>
            <a:endParaRPr lang="en-US" dirty="0"/>
          </a:p>
        </p:txBody>
      </p:sp>
      <p:sp>
        <p:nvSpPr>
          <p:cNvPr id="3" name="Text Placeholder 2">
            <a:extLst>
              <a:ext uri="{FF2B5EF4-FFF2-40B4-BE49-F238E27FC236}">
                <a16:creationId xmlns:a16="http://schemas.microsoft.com/office/drawing/2014/main" id="{D2974E13-8E82-FF25-9215-78FE1731C9DF}"/>
              </a:ext>
            </a:extLst>
          </p:cNvPr>
          <p:cNvSpPr>
            <a:spLocks noGrp="1"/>
          </p:cNvSpPr>
          <p:nvPr>
            <p:ph type="body" idx="1"/>
          </p:nvPr>
        </p:nvSpPr>
        <p:spPr>
          <a:xfrm>
            <a:off x="819150" y="1849900"/>
            <a:ext cx="7505700" cy="2448000"/>
          </a:xfrm>
        </p:spPr>
        <p:txBody>
          <a:bodyPr/>
          <a:lstStyle/>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Numpy</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 Used for making Linear Algebraic Calculation</a:t>
            </a:r>
          </a:p>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Pandas</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Used to read and prepare Data</a:t>
            </a:r>
          </a:p>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Plotly</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Used for Data Visualization</a:t>
            </a:r>
          </a:p>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TextBlob</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For Sentiment Analysis</a:t>
            </a:r>
          </a:p>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Tkinter</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For GUI</a:t>
            </a:r>
          </a:p>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PIL(Pillow): </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Image Processing</a:t>
            </a:r>
          </a:p>
          <a:p>
            <a:pPr marL="257175" marR="0" lvl="0" indent="-257175" algn="just"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1" i="0" u="none" strike="noStrike" kern="1200" cap="none" spc="0" normalizeH="0" baseline="0" noProof="0" dirty="0">
                <a:ln w="9525" cap="flat" cmpd="sng" algn="ctr">
                  <a:noFill/>
                  <a:prstDash val="solid"/>
                  <a:round/>
                  <a:headEnd type="none" w="med" len="med"/>
                  <a:tailEnd type="none" w="med" len="med"/>
                </a:ln>
                <a:solidFill>
                  <a:srgbClr val="C00000"/>
                </a:solidFill>
                <a:uLnTx/>
                <a:uFillTx/>
                <a:latin typeface="Times New Roman" pitchFamily="18" charset="0"/>
                <a:cs typeface="Times New Roman" pitchFamily="18" charset="0"/>
              </a:rPr>
              <a:t>Netflix Data set</a:t>
            </a:r>
            <a:r>
              <a:rPr kumimoji="0" lang="en-US" sz="14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 To read the available Data</a:t>
            </a:r>
          </a:p>
          <a:p>
            <a:pPr marL="257175" marR="0" lvl="0" indent="-257175" algn="l"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257175" marR="0" lvl="0" indent="-257175" algn="l"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257175" marR="0" lvl="0" indent="-257175" algn="l"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257175" marR="0" lvl="0" indent="-257175" algn="l"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257175" marR="0" lvl="0" indent="-257175" algn="l"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257175" marR="0" lvl="0" indent="-257175" algn="l" defTabSz="514350" fontAlgn="auto">
              <a:lnSpc>
                <a:spcPct val="90000"/>
              </a:lnSpc>
              <a:spcBef>
                <a:spcPts val="562"/>
              </a:spcBef>
              <a:spcAft>
                <a:spcPct val="0"/>
              </a:spcAft>
              <a:buSzTx/>
              <a:buFont typeface="Wingdings" panose="05000000000000000000" pitchFamily="2" charset="2"/>
              <a:buChar char="Ø"/>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0" marR="0" lvl="0" indent="0" algn="l"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0" marR="0" lvl="0" indent="0" algn="l"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400" dirty="0">
              <a:latin typeface="Times New Roman" pitchFamily="18" charset="0"/>
              <a:cs typeface="Times New Roman" pitchFamily="18" charset="0"/>
            </a:endParaRPr>
          </a:p>
          <a:p>
            <a:pPr marL="0" marR="0" lvl="0" indent="0" algn="l"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IN" sz="1400" dirty="0">
              <a:latin typeface="Times New Roman"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962212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1D6-638D-5E83-5198-96A651FF49E3}"/>
              </a:ext>
            </a:extLst>
          </p:cNvPr>
          <p:cNvSpPr>
            <a:spLocks noGrp="1"/>
          </p:cNvSpPr>
          <p:nvPr>
            <p:ph type="title"/>
          </p:nvPr>
        </p:nvSpPr>
        <p:spPr/>
        <p:txBody>
          <a:bodyPr/>
          <a:lstStyle/>
          <a:p>
            <a:r>
              <a:rPr kumimoji="0" lang="en-US" sz="3000" b="1" i="0"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Data Analysis on Netflix</a:t>
            </a:r>
            <a:endParaRPr lang="en-US" dirty="0"/>
          </a:p>
        </p:txBody>
      </p:sp>
      <p:sp>
        <p:nvSpPr>
          <p:cNvPr id="3" name="Text Placeholder 2">
            <a:extLst>
              <a:ext uri="{FF2B5EF4-FFF2-40B4-BE49-F238E27FC236}">
                <a16:creationId xmlns:a16="http://schemas.microsoft.com/office/drawing/2014/main" id="{C4F024AE-52FC-4B1C-B097-5DB4B9F02B0B}"/>
              </a:ext>
            </a:extLst>
          </p:cNvPr>
          <p:cNvSpPr>
            <a:spLocks noGrp="1"/>
          </p:cNvSpPr>
          <p:nvPr>
            <p:ph type="body" idx="1"/>
          </p:nvPr>
        </p:nvSpPr>
        <p:spPr>
          <a:xfrm>
            <a:off x="819150" y="1849900"/>
            <a:ext cx="7505700" cy="2448000"/>
          </a:xfrm>
        </p:spPr>
        <p:txBody>
          <a:bodyPr>
            <a:normAutofit/>
          </a:bodyPr>
          <a:lstStyle/>
          <a:p>
            <a:pPr marL="257175" marR="0" lvl="0" indent="-257175" defTabSz="514350" fontAlgn="auto">
              <a:lnSpc>
                <a:spcPct val="90000"/>
              </a:lnSpc>
              <a:spcBef>
                <a:spcPts val="562"/>
              </a:spcBef>
              <a:spcAft>
                <a:spcPct val="0"/>
              </a:spcAft>
              <a:buSzTx/>
              <a:buFont typeface="Arial" panose="020B0604020202020204" pitchFamily="34" charset="0"/>
              <a:buChar char="•"/>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effectLst/>
                <a:uLnTx/>
                <a:uFillTx/>
                <a:latin typeface="Times New Roman" pitchFamily="18" charset="0"/>
                <a:cs typeface="Times New Roman" pitchFamily="18" charset="0"/>
              </a:rPr>
              <a:t>Netflix is one of the largest providers of online streaming services. It collects a huge amount of data because it has a very large subscriber base. </a:t>
            </a:r>
            <a:b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effectLst/>
                <a:uLnTx/>
                <a:uFillTx/>
                <a:latin typeface="Times New Roman" pitchFamily="18" charset="0"/>
                <a:cs typeface="Times New Roman" pitchFamily="18" charset="0"/>
              </a:rPr>
            </a:br>
            <a:endPar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effectLst/>
              <a:uLnTx/>
              <a:uFillTx/>
              <a:latin typeface="Times New Roman" pitchFamily="18" charset="0"/>
              <a:cs typeface="Times New Roman" pitchFamily="18" charset="0"/>
            </a:endParaRPr>
          </a:p>
          <a:p>
            <a:pPr marL="257175" marR="0" lvl="0" indent="-257175" defTabSz="514350" fontAlgn="auto">
              <a:lnSpc>
                <a:spcPct val="90000"/>
              </a:lnSpc>
              <a:spcBef>
                <a:spcPts val="562"/>
              </a:spcBef>
              <a:spcAft>
                <a:spcPct val="0"/>
              </a:spcAft>
              <a:buSzTx/>
              <a:buFont typeface="Arial" panose="020B0604020202020204" pitchFamily="34" charset="0"/>
              <a:buChar char="•"/>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kern="1200" cap="none" spc="0" normalizeH="0" baseline="0" noProof="0" dirty="0">
                <a:ln w="9525" cap="flat" cmpd="sng" algn="ctr">
                  <a:noFill/>
                  <a:prstDash val="solid"/>
                  <a:round/>
                  <a:headEnd type="none" w="med" len="med"/>
                  <a:tailEnd type="none" w="med" len="med"/>
                </a:ln>
                <a:solidFill>
                  <a:srgbClr val="000000"/>
                </a:solidFill>
                <a:uLnTx/>
                <a:uFillTx/>
                <a:latin typeface="Times New Roman" pitchFamily="18" charset="0"/>
                <a:cs typeface="Times New Roman" pitchFamily="18" charset="0"/>
              </a:rPr>
              <a:t>Netflix like many others is a trending platform with many users, with variety of data which makes the analysis more interesting.</a:t>
            </a:r>
            <a:endParaRPr lang="en-IN" sz="1600" dirty="0">
              <a:latin typeface="Times New Roman" pitchFamily="18" charset="0"/>
              <a:cs typeface="Times New Roman" panose="02020603050405020304" pitchFamily="18" charset="0"/>
            </a:endParaRPr>
          </a:p>
          <a:p>
            <a:pPr marL="0" marR="0" lvl="0" indent="0" algn="l" defTabSz="514350" fontAlgn="auto">
              <a:lnSpc>
                <a:spcPct val="90000"/>
              </a:lnSpc>
              <a:spcBef>
                <a:spcPts val="562"/>
              </a:spcBef>
              <a:spcAft>
                <a:spcPct val="0"/>
              </a:spcAft>
              <a:buSzTx/>
              <a:buNone/>
              <a:defRPr kumimoji="0" sz="1575"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endParaRPr lang="en-US" sz="1600" dirty="0">
              <a:latin typeface="Times New Roman"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81108822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ift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1155</Words>
  <Application>Microsoft Office PowerPoint</Application>
  <PresentationFormat>On-screen Show (16:9)</PresentationFormat>
  <Paragraphs>105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Nunito</vt:lpstr>
      <vt:lpstr>Times New Roman</vt:lpstr>
      <vt:lpstr>Wingdings</vt:lpstr>
      <vt:lpstr>Arial</vt:lpstr>
      <vt:lpstr>Shift</vt:lpstr>
      <vt:lpstr>PowerPoint Presentation</vt:lpstr>
      <vt:lpstr>CONTENTS</vt:lpstr>
      <vt:lpstr>Abstract</vt:lpstr>
      <vt:lpstr>INTRODUCTION</vt:lpstr>
      <vt:lpstr>PROBLEM STATEMENT AND GOALS</vt:lpstr>
      <vt:lpstr>PROPOSED SOLUTION</vt:lpstr>
      <vt:lpstr>Architecture</vt:lpstr>
      <vt:lpstr>MODULES</vt:lpstr>
      <vt:lpstr>Data Analysis on Netflix</vt:lpstr>
      <vt:lpstr>RESULTS</vt:lpstr>
      <vt:lpstr>Results of Analysis of Netflix Content</vt:lpstr>
      <vt:lpstr>CONCLUSION</vt:lpstr>
      <vt:lpstr>REFRENCES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Gupta</dc:creator>
  <cp:lastModifiedBy>Abhinav Gupta</cp:lastModifiedBy>
  <cp:revision>55</cp:revision>
  <dcterms:modified xsi:type="dcterms:W3CDTF">2022-11-11T05:46:10Z</dcterms:modified>
</cp:coreProperties>
</file>