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68AD-6718-49B2-855E-BE9D3894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C73B8-BE75-4FB7-B051-5B53492AD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6F51-44E8-486D-AC8F-A2094524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5948-2694-4175-8B0D-DA8565ABC39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60F3-2A04-409E-8197-1436026C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CE583-5258-43E2-A236-37CC95B7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B7A-5AA2-41BF-9115-1DA93A97C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09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729-9B2E-4094-9443-4C7ABB7E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B4974-3C52-476D-B4EA-073F87178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C0BF-4442-4046-9BA1-720693B2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5948-2694-4175-8B0D-DA8565ABC39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35F5-1BD6-4D0E-A1FF-D84994B1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2E27-8599-475D-B654-CD44C542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B7A-5AA2-41BF-9115-1DA93A97C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9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9ACC9-6C3B-47AA-979C-C9EE95BAC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94D47-0BF8-4F1F-8704-278DBE1E9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39F1-9973-42AD-A3E2-89A7BC7D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5948-2694-4175-8B0D-DA8565ABC39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6C4D-9721-412F-BF43-911553B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CBF9-00B7-49B3-814E-83FCAC61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B7A-5AA2-41BF-9115-1DA93A97C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57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F32E-DC39-4ADA-A39B-D1284460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E0D8-1D0B-4BA9-BD60-71EC6EEC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727BC-E47C-4804-A218-BD33D2E1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5948-2694-4175-8B0D-DA8565ABC39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B694-7614-4AA0-8FB0-7E41119F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F0CD-EAA5-4626-91B5-B90551C9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B7A-5AA2-41BF-9115-1DA93A97C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7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CADA-C770-49AF-A1BE-BA66F56A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80A2-ACA8-4986-8E28-860E5DCC9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FC50-E6AB-40B2-81AA-39C96FA2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5948-2694-4175-8B0D-DA8565ABC39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85FE-0D73-45AC-8FCE-CF6E9B69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B018-F5F5-495B-852B-F1F8F2AF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B7A-5AA2-41BF-9115-1DA93A97C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1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D6BC-02E8-4DCC-864D-32DD3CA4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98AC-E11B-4DDA-B026-DBB22AE83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C97FE-591E-4FDC-9B81-A8DB28526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0B652-AA64-42D0-9349-706A94D0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5948-2694-4175-8B0D-DA8565ABC39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7F17-740E-4529-BB97-55171375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B74F0-A3AD-46F5-A63A-73470BA8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B7A-5AA2-41BF-9115-1DA93A97C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99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18BF-15B9-481B-9D17-38E11A6B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30306-AA9E-42D8-8CEB-220F8FB87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91B0-8160-4346-A40F-61A32F0F7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191BD-65C6-43D0-B6A1-0EA82008F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88866-C04F-4D18-95BD-C65AC2906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C735A-8FE2-4588-9397-138AA888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5948-2694-4175-8B0D-DA8565ABC39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624B5-15A0-40E3-AB8C-CFF1A106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B0B7D-FE9A-4844-A682-305CBA96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B7A-5AA2-41BF-9115-1DA93A97C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2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AA72-C274-4643-988F-8957F8D0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8C81D-51A0-412C-A5B3-A209ACB8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5948-2694-4175-8B0D-DA8565ABC39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1EE6D-0938-4713-B54C-87F5E0C1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D0E7B-45FA-436F-8F16-F167FF30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B7A-5AA2-41BF-9115-1DA93A97C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3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A597B-FDC7-44F7-8A25-AFF91833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5948-2694-4175-8B0D-DA8565ABC39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B5C9-F1F8-488E-B64D-666ABC7E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F544-EEEC-430B-93D4-C0B32C1E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B7A-5AA2-41BF-9115-1DA93A97C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51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BCA0-D539-489D-8AD5-DDDE9675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BD81-D710-4BA2-86C3-51902989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77758-242B-474A-ACEC-52D1D0FBC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C9FB4-F40F-49F5-A543-D6F84585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5948-2694-4175-8B0D-DA8565ABC39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4C1AC-17C5-47BF-9203-E882252D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993CE-B070-409A-A7DE-F32FDA5B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B7A-5AA2-41BF-9115-1DA93A97C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4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4CF6-324D-4B0E-AB2E-83CBF873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C0675-26DA-419C-8215-86982A31C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B78A4-6663-4C44-8CA9-1548DEFC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E78C-CACB-4966-B7DB-B0FEB6D9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5948-2694-4175-8B0D-DA8565ABC39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F26D2-9B8F-4824-99F2-46A3A053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21CF7-5B51-40D1-A838-A56BF874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1B7A-5AA2-41BF-9115-1DA93A97C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9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E3980-32B6-49D5-A286-9EC733DF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EC598-23C3-498E-A206-B0AD8DCE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8FE7-8839-41D2-A378-D705D4D3E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5948-2694-4175-8B0D-DA8565ABC39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70716-A3FC-4567-A78D-A4D5DCD52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14D5-AA09-45AE-BEEF-127A81A57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01B7A-5AA2-41BF-9115-1DA93A97C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67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7g02kvfJo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62786C-BA6E-43DF-8466-E56F6A2B8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9869"/>
            <a:ext cx="9144000" cy="840661"/>
          </a:xfrm>
        </p:spPr>
        <p:txBody>
          <a:bodyPr>
            <a:normAutofit/>
          </a:bodyPr>
          <a:lstStyle/>
          <a:p>
            <a:r>
              <a:rPr lang="en-IN" sz="4400" dirty="0"/>
              <a:t>Week-5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E708A-826D-4BB9-AD78-74617D808827}"/>
              </a:ext>
            </a:extLst>
          </p:cNvPr>
          <p:cNvSpPr txBox="1"/>
          <p:nvPr/>
        </p:nvSpPr>
        <p:spPr>
          <a:xfrm>
            <a:off x="1024855" y="2613392"/>
            <a:ext cx="101422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ArduPilot</a:t>
            </a:r>
            <a:r>
              <a:rPr lang="en-US" sz="2000" dirty="0"/>
              <a:t> </a:t>
            </a:r>
            <a:r>
              <a:rPr lang="en-US" sz="2000" dirty="0" err="1"/>
              <a:t>MAVLink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MAVSec</a:t>
            </a:r>
            <a:r>
              <a:rPr lang="en-US" sz="2000" dirty="0"/>
              <a:t>: Securing the </a:t>
            </a:r>
            <a:r>
              <a:rPr lang="en-US" sz="2000" dirty="0" err="1"/>
              <a:t>MAVLink</a:t>
            </a:r>
            <a:r>
              <a:rPr lang="en-US" sz="2000" dirty="0"/>
              <a:t> Protocol for </a:t>
            </a:r>
            <a:r>
              <a:rPr lang="en-US" sz="2000" dirty="0" err="1"/>
              <a:t>Ardupilot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YouTube Videos:</a:t>
            </a:r>
            <a:endParaRPr lang="en-IN" sz="2000" dirty="0"/>
          </a:p>
          <a:p>
            <a:r>
              <a:rPr lang="en-IN" sz="2000" dirty="0"/>
              <a:t>      </a:t>
            </a:r>
            <a:r>
              <a:rPr lang="en-IN" sz="2000" dirty="0">
                <a:hlinkClick r:id="rId2"/>
              </a:rPr>
              <a:t>https://www.youtube.com/watch?v=q7g02kvfJoU</a:t>
            </a:r>
            <a:endParaRPr lang="en-IN" sz="2000" dirty="0"/>
          </a:p>
          <a:p>
            <a:r>
              <a:rPr lang="en-IN" sz="2000" dirty="0"/>
              <a:t>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743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C86A58-F566-46D5-8B42-B4898EF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40" y="511728"/>
            <a:ext cx="10774960" cy="654342"/>
          </a:xfrm>
        </p:spPr>
        <p:txBody>
          <a:bodyPr>
            <a:normAutofit/>
          </a:bodyPr>
          <a:lstStyle/>
          <a:p>
            <a:r>
              <a:rPr lang="en-IN" sz="3200" b="1" dirty="0" err="1"/>
              <a:t>MAVLink</a:t>
            </a:r>
            <a:endParaRPr lang="en-IN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166FF7-BD09-4161-A431-A638C0DB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519"/>
            <a:ext cx="10515600" cy="4655890"/>
          </a:xfrm>
        </p:spPr>
        <p:txBody>
          <a:bodyPr>
            <a:normAutofit/>
          </a:bodyPr>
          <a:lstStyle/>
          <a:p>
            <a:r>
              <a:rPr lang="en-US" dirty="0"/>
              <a:t>It is a very lightweight messaging protocol for communicating with </a:t>
            </a:r>
          </a:p>
          <a:p>
            <a:pPr marL="0" indent="0">
              <a:buNone/>
            </a:pPr>
            <a:r>
              <a:rPr lang="en-US" dirty="0"/>
              <a:t>   drones and between onboard drone components.</a:t>
            </a:r>
            <a:endParaRPr lang="en-IN" dirty="0"/>
          </a:p>
          <a:p>
            <a:r>
              <a:rPr lang="en-US" dirty="0"/>
              <a:t>The protocol defines a large set of messages.</a:t>
            </a:r>
          </a:p>
          <a:p>
            <a:r>
              <a:rPr lang="en-US" dirty="0"/>
              <a:t>The messages are not guaranteed to be delivered which means</a:t>
            </a:r>
          </a:p>
          <a:p>
            <a:pPr marL="0" indent="0">
              <a:buNone/>
            </a:pPr>
            <a:r>
              <a:rPr lang="en-US" dirty="0"/>
              <a:t>   ground stations or companion computers must often check the state </a:t>
            </a:r>
          </a:p>
          <a:p>
            <a:pPr marL="0" indent="0">
              <a:buNone/>
            </a:pPr>
            <a:r>
              <a:rPr lang="en-US" dirty="0"/>
              <a:t>   of the vehicle to determine if a command has been executed.</a:t>
            </a:r>
          </a:p>
          <a:p>
            <a:r>
              <a:rPr lang="en-US" dirty="0"/>
              <a:t>Messages are no more than 263 bytes.</a:t>
            </a:r>
          </a:p>
        </p:txBody>
      </p:sp>
    </p:spTree>
    <p:extLst>
      <p:ext uri="{BB962C8B-B14F-4D97-AF65-F5344CB8AC3E}">
        <p14:creationId xmlns:p14="http://schemas.microsoft.com/office/powerpoint/2010/main" val="406286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9832E0-FF1A-4D66-A27E-D243602F6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15" y="1232969"/>
            <a:ext cx="5437964" cy="511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59D5F40-6CC0-4432-A573-224FEA74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40" y="511728"/>
            <a:ext cx="10774960" cy="654342"/>
          </a:xfrm>
        </p:spPr>
        <p:txBody>
          <a:bodyPr>
            <a:normAutofit/>
          </a:bodyPr>
          <a:lstStyle/>
          <a:p>
            <a:r>
              <a:rPr lang="en-IN" sz="3200" b="1" dirty="0" err="1"/>
              <a:t>MAVLink</a:t>
            </a:r>
            <a:r>
              <a:rPr lang="en-IN" sz="3200" b="1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258237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8A2192-9F0D-4CA6-BA0F-F5337A07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40" y="511728"/>
            <a:ext cx="10774960" cy="654342"/>
          </a:xfrm>
        </p:spPr>
        <p:txBody>
          <a:bodyPr>
            <a:normAutofit/>
          </a:bodyPr>
          <a:lstStyle/>
          <a:p>
            <a:r>
              <a:rPr lang="en-IN" sz="3200" b="1" dirty="0" err="1"/>
              <a:t>MAVLink</a:t>
            </a:r>
            <a:endParaRPr lang="en-IN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19CBA9-E9DF-4977-AF58-B3AF28AFA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270"/>
            <a:ext cx="10515600" cy="4723002"/>
          </a:xfrm>
        </p:spPr>
        <p:txBody>
          <a:bodyPr>
            <a:normAutofit/>
          </a:bodyPr>
          <a:lstStyle/>
          <a:p>
            <a:r>
              <a:rPr lang="en-US" dirty="0" err="1"/>
              <a:t>MAVLink</a:t>
            </a:r>
            <a:r>
              <a:rPr lang="en-US" dirty="0"/>
              <a:t> message types are identified by the ID field on the packet</a:t>
            </a:r>
          </a:p>
          <a:p>
            <a:pPr marL="0" indent="0">
              <a:buNone/>
            </a:pPr>
            <a:r>
              <a:rPr lang="en-US" dirty="0"/>
              <a:t>   and the payload contains the appropriate data.</a:t>
            </a:r>
          </a:p>
          <a:p>
            <a:r>
              <a:rPr lang="en-US" dirty="0"/>
              <a:t>Once a connection is opened each device (aka “System”) sends the</a:t>
            </a:r>
          </a:p>
          <a:p>
            <a:pPr marL="0" indent="0">
              <a:buNone/>
            </a:pPr>
            <a:r>
              <a:rPr lang="en-US" dirty="0"/>
              <a:t>   HEARTBEAT message at 1hz.</a:t>
            </a:r>
          </a:p>
          <a:p>
            <a:r>
              <a:rPr lang="en-US" dirty="0" err="1"/>
              <a:t>MAVLink</a:t>
            </a:r>
            <a:r>
              <a:rPr lang="en-US" dirty="0"/>
              <a:t> 2 allows </a:t>
            </a: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24 bit message ID.</a:t>
            </a:r>
          </a:p>
          <a:p>
            <a:r>
              <a:rPr lang="en-US" dirty="0" err="1"/>
              <a:t>MAVLink</a:t>
            </a:r>
            <a:r>
              <a:rPr lang="en-US" dirty="0"/>
              <a:t> 2 adds support for message signing, which allows a </a:t>
            </a:r>
            <a:r>
              <a:rPr lang="en-US" dirty="0" err="1"/>
              <a:t>MAVLink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system to verify that messages originate from a trusted 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7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0B378E-CD5D-421A-9FB8-0171FDE4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40" y="511728"/>
            <a:ext cx="10774960" cy="654342"/>
          </a:xfrm>
        </p:spPr>
        <p:txBody>
          <a:bodyPr>
            <a:normAutofit/>
          </a:bodyPr>
          <a:lstStyle/>
          <a:p>
            <a:r>
              <a:rPr lang="en-IN" sz="3200" b="1" dirty="0" err="1"/>
              <a:t>MAVLink</a:t>
            </a:r>
            <a:r>
              <a:rPr lang="en-IN" sz="3200" b="1" dirty="0"/>
              <a:t> Routing in </a:t>
            </a:r>
            <a:r>
              <a:rPr lang="en-IN" sz="3200" b="1" dirty="0" err="1"/>
              <a:t>ArduPilot</a:t>
            </a:r>
            <a:endParaRPr lang="en-IN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0777FE-ABC8-488A-ADC4-92B4E4C9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518"/>
            <a:ext cx="10515600" cy="4832059"/>
          </a:xfrm>
        </p:spPr>
        <p:txBody>
          <a:bodyPr>
            <a:normAutofit/>
          </a:bodyPr>
          <a:lstStyle/>
          <a:p>
            <a:r>
              <a:rPr lang="en-US" sz="2400" dirty="0" err="1"/>
              <a:t>ArduPilot</a:t>
            </a:r>
            <a:r>
              <a:rPr lang="en-US" sz="2400" dirty="0"/>
              <a:t> (which runs on the flight controller) can route </a:t>
            </a:r>
            <a:r>
              <a:rPr lang="en-US" sz="2400" dirty="0" err="1"/>
              <a:t>MAVLink</a:t>
            </a:r>
            <a:r>
              <a:rPr lang="en-US" sz="2400" dirty="0"/>
              <a:t> messages </a:t>
            </a:r>
          </a:p>
          <a:p>
            <a:pPr marL="0" indent="0">
              <a:buNone/>
            </a:pPr>
            <a:r>
              <a:rPr lang="en-US" sz="2400" dirty="0"/>
              <a:t>   received on one telemetry port to all other telemetry ports.</a:t>
            </a:r>
          </a:p>
          <a:p>
            <a:r>
              <a:rPr lang="en-US" sz="2400" dirty="0"/>
              <a:t>Some messages include </a:t>
            </a:r>
            <a:r>
              <a:rPr lang="en-US" sz="2400" dirty="0" err="1"/>
              <a:t>target_system</a:t>
            </a:r>
            <a:r>
              <a:rPr lang="en-US" sz="2400" dirty="0"/>
              <a:t> and </a:t>
            </a:r>
            <a:r>
              <a:rPr lang="en-US" sz="2400" dirty="0" err="1"/>
              <a:t>target_component</a:t>
            </a:r>
            <a:r>
              <a:rPr lang="en-US" sz="2400" dirty="0"/>
              <a:t> fields to allow </a:t>
            </a:r>
          </a:p>
          <a:p>
            <a:pPr marL="0" indent="0">
              <a:buNone/>
            </a:pPr>
            <a:r>
              <a:rPr lang="en-US" sz="2400" dirty="0"/>
              <a:t>   specifying which system/component should execute the command.</a:t>
            </a:r>
          </a:p>
          <a:p>
            <a:r>
              <a:rPr lang="en-US" sz="2400" dirty="0"/>
              <a:t>A value of 0 for the </a:t>
            </a:r>
            <a:r>
              <a:rPr lang="en-US" sz="2400" dirty="0" err="1"/>
              <a:t>target_system</a:t>
            </a:r>
            <a:r>
              <a:rPr lang="en-US" sz="2400" dirty="0"/>
              <a:t> or </a:t>
            </a:r>
            <a:r>
              <a:rPr lang="en-US" sz="2400" dirty="0" err="1"/>
              <a:t>target_component</a:t>
            </a:r>
            <a:r>
              <a:rPr lang="en-US" sz="2400" dirty="0"/>
              <a:t> is considered a broadcast</a:t>
            </a:r>
          </a:p>
          <a:p>
            <a:pPr marL="0" indent="0">
              <a:buNone/>
            </a:pPr>
            <a:r>
              <a:rPr lang="en-US" sz="2400" dirty="0"/>
              <a:t>   ID.</a:t>
            </a:r>
          </a:p>
          <a:p>
            <a:r>
              <a:rPr lang="en-US" sz="2400" dirty="0"/>
              <a:t>All received </a:t>
            </a:r>
            <a:r>
              <a:rPr lang="en-US" sz="2400" dirty="0" err="1"/>
              <a:t>MAVLink</a:t>
            </a:r>
            <a:r>
              <a:rPr lang="en-US" sz="2400" dirty="0"/>
              <a:t> messages are checked by the </a:t>
            </a:r>
            <a:r>
              <a:rPr lang="en-US" sz="2400" dirty="0" err="1"/>
              <a:t>MAVLink_routing</a:t>
            </a:r>
            <a:r>
              <a:rPr lang="en-US" sz="2400" dirty="0"/>
              <a:t> class.</a:t>
            </a:r>
          </a:p>
          <a:p>
            <a:r>
              <a:rPr lang="en-US" sz="2400" dirty="0"/>
              <a:t>This class form an array map between channel and &lt;</a:t>
            </a:r>
            <a:r>
              <a:rPr lang="en-US" sz="2400" dirty="0" err="1"/>
              <a:t>sysid,compid</a:t>
            </a:r>
            <a:r>
              <a:rPr lang="en-US" sz="2400" dirty="0"/>
              <a:t>&gt; pair.</a:t>
            </a:r>
          </a:p>
          <a:p>
            <a:r>
              <a:rPr lang="en-US" sz="2400" dirty="0"/>
              <a:t>Messages that don’t have a target &lt;</a:t>
            </a:r>
            <a:r>
              <a:rPr lang="en-US" sz="2400" dirty="0" err="1"/>
              <a:t>sysid,compid</a:t>
            </a:r>
            <a:r>
              <a:rPr lang="en-US" sz="2400" dirty="0"/>
              <a:t>&gt; are processed by the vehicle</a:t>
            </a:r>
          </a:p>
          <a:p>
            <a:pPr marL="0" indent="0">
              <a:buNone/>
            </a:pPr>
            <a:r>
              <a:rPr lang="en-US" sz="2400" dirty="0"/>
              <a:t>   and then forwarded to each known system/component.</a:t>
            </a:r>
          </a:p>
        </p:txBody>
      </p:sp>
    </p:spTree>
    <p:extLst>
      <p:ext uri="{BB962C8B-B14F-4D97-AF65-F5344CB8AC3E}">
        <p14:creationId xmlns:p14="http://schemas.microsoft.com/office/powerpoint/2010/main" val="367686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304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Week-5</vt:lpstr>
      <vt:lpstr>MAVLink</vt:lpstr>
      <vt:lpstr>MAVLink Frame</vt:lpstr>
      <vt:lpstr>MAVLink</vt:lpstr>
      <vt:lpstr>MAVLink Routing in ArduPilot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Kumar</dc:creator>
  <cp:lastModifiedBy>Abhinav Kumar</cp:lastModifiedBy>
  <cp:revision>13</cp:revision>
  <dcterms:created xsi:type="dcterms:W3CDTF">2021-07-11T11:45:21Z</dcterms:created>
  <dcterms:modified xsi:type="dcterms:W3CDTF">2022-01-02T04:52:57Z</dcterms:modified>
</cp:coreProperties>
</file>