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/>
    <p:restoredTop sz="94649"/>
  </p:normalViewPr>
  <p:slideViewPr>
    <p:cSldViewPr snapToGrid="0" snapToObjects="1">
      <p:cViewPr varScale="1">
        <p:scale>
          <a:sx n="97" d="100"/>
          <a:sy n="97" d="100"/>
        </p:scale>
        <p:origin x="1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72385-16DF-844C-A90A-649BE7DE8709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6E019A-C50D-1142-97FD-69A9A7B58277}">
      <dgm:prSet/>
      <dgm:spPr/>
      <dgm:t>
        <a:bodyPr/>
        <a:lstStyle/>
        <a:p>
          <a:pPr rtl="0"/>
          <a:r>
            <a:rPr lang="en-US" smtClean="0"/>
            <a:t>Gather info</a:t>
          </a:r>
          <a:endParaRPr lang="en-US"/>
        </a:p>
      </dgm:t>
    </dgm:pt>
    <dgm:pt modelId="{31C2756C-E81C-8A44-A7C4-F42068D681A1}" type="parTrans" cxnId="{BD4F1DEA-F57A-4242-889D-2D840738C3AE}">
      <dgm:prSet/>
      <dgm:spPr/>
      <dgm:t>
        <a:bodyPr/>
        <a:lstStyle/>
        <a:p>
          <a:endParaRPr lang="en-US"/>
        </a:p>
      </dgm:t>
    </dgm:pt>
    <dgm:pt modelId="{D2C80F64-6EE6-704B-9EA8-20029E6618AF}" type="sibTrans" cxnId="{BD4F1DEA-F57A-4242-889D-2D840738C3AE}">
      <dgm:prSet/>
      <dgm:spPr/>
      <dgm:t>
        <a:bodyPr/>
        <a:lstStyle/>
        <a:p>
          <a:endParaRPr lang="en-US"/>
        </a:p>
      </dgm:t>
    </dgm:pt>
    <dgm:pt modelId="{A60D0289-64B5-7044-864A-1F1431AFAE60}">
      <dgm:prSet/>
      <dgm:spPr/>
      <dgm:t>
        <a:bodyPr/>
        <a:lstStyle/>
        <a:p>
          <a:pPr rtl="0"/>
          <a:r>
            <a:rPr lang="en-US" smtClean="0"/>
            <a:t>Keep copies</a:t>
          </a:r>
          <a:endParaRPr lang="en-US"/>
        </a:p>
      </dgm:t>
    </dgm:pt>
    <dgm:pt modelId="{2A3E1CE4-99CE-BB40-8D98-F73CFDA8537A}" type="parTrans" cxnId="{256D1997-3378-5B46-9F35-B0C6173401A1}">
      <dgm:prSet/>
      <dgm:spPr/>
      <dgm:t>
        <a:bodyPr/>
        <a:lstStyle/>
        <a:p>
          <a:endParaRPr lang="en-US"/>
        </a:p>
      </dgm:t>
    </dgm:pt>
    <dgm:pt modelId="{5E733B7C-25EA-7445-AA47-E1B4CECD3E62}" type="sibTrans" cxnId="{256D1997-3378-5B46-9F35-B0C6173401A1}">
      <dgm:prSet/>
      <dgm:spPr/>
      <dgm:t>
        <a:bodyPr/>
        <a:lstStyle/>
        <a:p>
          <a:endParaRPr lang="en-US"/>
        </a:p>
      </dgm:t>
    </dgm:pt>
    <dgm:pt modelId="{79F6DFC4-EF0C-6047-90B8-081DB3A663CC}">
      <dgm:prSet/>
      <dgm:spPr/>
      <dgm:t>
        <a:bodyPr/>
        <a:lstStyle/>
        <a:p>
          <a:pPr rtl="0"/>
          <a:r>
            <a:rPr lang="en-US" smtClean="0"/>
            <a:t>Build an index</a:t>
          </a:r>
          <a:endParaRPr lang="en-US"/>
        </a:p>
      </dgm:t>
    </dgm:pt>
    <dgm:pt modelId="{0BA466D4-0A0C-5C49-BF1F-04FC8310F897}" type="parTrans" cxnId="{8BC91E1F-A0A2-E245-82EB-2F07B2E3C3A1}">
      <dgm:prSet/>
      <dgm:spPr/>
      <dgm:t>
        <a:bodyPr/>
        <a:lstStyle/>
        <a:p>
          <a:endParaRPr lang="en-US"/>
        </a:p>
      </dgm:t>
    </dgm:pt>
    <dgm:pt modelId="{19E3B90D-D3AD-8543-9F81-351CA8C68A37}" type="sibTrans" cxnId="{8BC91E1F-A0A2-E245-82EB-2F07B2E3C3A1}">
      <dgm:prSet/>
      <dgm:spPr/>
      <dgm:t>
        <a:bodyPr/>
        <a:lstStyle/>
        <a:p>
          <a:endParaRPr lang="en-US"/>
        </a:p>
      </dgm:t>
    </dgm:pt>
    <dgm:pt modelId="{916D94DB-681A-1D4F-959F-A571C9E407B4}">
      <dgm:prSet/>
      <dgm:spPr/>
      <dgm:t>
        <a:bodyPr/>
        <a:lstStyle/>
        <a:p>
          <a:pPr rtl="0"/>
          <a:r>
            <a:rPr lang="en-US" smtClean="0"/>
            <a:t>Understand the query</a:t>
          </a:r>
          <a:endParaRPr lang="en-US"/>
        </a:p>
      </dgm:t>
    </dgm:pt>
    <dgm:pt modelId="{D48F1CB2-F9F8-6941-A1A0-F7DAF1DFB69F}" type="parTrans" cxnId="{A696B327-F326-1E4E-AB76-0DC5A2FE8E61}">
      <dgm:prSet/>
      <dgm:spPr/>
      <dgm:t>
        <a:bodyPr/>
        <a:lstStyle/>
        <a:p>
          <a:endParaRPr lang="en-US"/>
        </a:p>
      </dgm:t>
    </dgm:pt>
    <dgm:pt modelId="{63ECB473-334B-B041-9157-DA211DEB6267}" type="sibTrans" cxnId="{A696B327-F326-1E4E-AB76-0DC5A2FE8E61}">
      <dgm:prSet/>
      <dgm:spPr/>
      <dgm:t>
        <a:bodyPr/>
        <a:lstStyle/>
        <a:p>
          <a:endParaRPr lang="en-US"/>
        </a:p>
      </dgm:t>
    </dgm:pt>
    <dgm:pt modelId="{97D296A1-6CCE-C549-BA65-D3E703858CA8}">
      <dgm:prSet/>
      <dgm:spPr/>
      <dgm:t>
        <a:bodyPr/>
        <a:lstStyle/>
        <a:p>
          <a:pPr rtl="0"/>
          <a:r>
            <a:rPr lang="en-US" smtClean="0"/>
            <a:t>Determine the relevance of result to query</a:t>
          </a:r>
          <a:endParaRPr lang="en-US"/>
        </a:p>
      </dgm:t>
    </dgm:pt>
    <dgm:pt modelId="{8FE5F330-D058-A54E-AD4A-A12334C70C37}" type="parTrans" cxnId="{45B189A9-87C3-B54D-A503-BAF5F28D8020}">
      <dgm:prSet/>
      <dgm:spPr/>
      <dgm:t>
        <a:bodyPr/>
        <a:lstStyle/>
        <a:p>
          <a:endParaRPr lang="en-US"/>
        </a:p>
      </dgm:t>
    </dgm:pt>
    <dgm:pt modelId="{C091F29F-5239-A34F-906C-1B352C31AFA2}" type="sibTrans" cxnId="{45B189A9-87C3-B54D-A503-BAF5F28D8020}">
      <dgm:prSet/>
      <dgm:spPr/>
      <dgm:t>
        <a:bodyPr/>
        <a:lstStyle/>
        <a:p>
          <a:endParaRPr lang="en-US"/>
        </a:p>
      </dgm:t>
    </dgm:pt>
    <dgm:pt modelId="{41153F34-A5FD-D14D-8375-386E859B2881}">
      <dgm:prSet/>
      <dgm:spPr/>
      <dgm:t>
        <a:bodyPr/>
        <a:lstStyle/>
        <a:p>
          <a:pPr rtl="0"/>
          <a:r>
            <a:rPr lang="en-US" smtClean="0"/>
            <a:t>Determine ranking</a:t>
          </a:r>
          <a:endParaRPr lang="en-US"/>
        </a:p>
      </dgm:t>
    </dgm:pt>
    <dgm:pt modelId="{A010A374-4DB0-3043-8421-F97FC4C4FC63}" type="parTrans" cxnId="{7998E501-C464-BB4E-8D3C-CBEE5ACE987E}">
      <dgm:prSet/>
      <dgm:spPr/>
      <dgm:t>
        <a:bodyPr/>
        <a:lstStyle/>
        <a:p>
          <a:endParaRPr lang="en-US"/>
        </a:p>
      </dgm:t>
    </dgm:pt>
    <dgm:pt modelId="{A7384A1E-1648-E04C-80B9-6D2CC71275BC}" type="sibTrans" cxnId="{7998E501-C464-BB4E-8D3C-CBEE5ACE987E}">
      <dgm:prSet/>
      <dgm:spPr/>
      <dgm:t>
        <a:bodyPr/>
        <a:lstStyle/>
        <a:p>
          <a:endParaRPr lang="en-US"/>
        </a:p>
      </dgm:t>
    </dgm:pt>
    <dgm:pt modelId="{AE12E3EE-CDFF-A64F-A3F3-F6CE780DDDA3}">
      <dgm:prSet/>
      <dgm:spPr/>
      <dgm:t>
        <a:bodyPr/>
        <a:lstStyle/>
        <a:p>
          <a:pPr rtl="0"/>
          <a:r>
            <a:rPr lang="en-US" smtClean="0"/>
            <a:t>Present the results</a:t>
          </a:r>
          <a:endParaRPr lang="en-US"/>
        </a:p>
      </dgm:t>
    </dgm:pt>
    <dgm:pt modelId="{DF18F7A9-399B-2349-AED3-81CD8137D113}" type="parTrans" cxnId="{DF12C90E-1FA2-CE40-A5C1-B57CFB44C9D9}">
      <dgm:prSet/>
      <dgm:spPr/>
      <dgm:t>
        <a:bodyPr/>
        <a:lstStyle/>
        <a:p>
          <a:endParaRPr lang="en-US"/>
        </a:p>
      </dgm:t>
    </dgm:pt>
    <dgm:pt modelId="{8B9B186E-0E7A-A540-8449-B053E553CFA8}" type="sibTrans" cxnId="{DF12C90E-1FA2-CE40-A5C1-B57CFB44C9D9}">
      <dgm:prSet/>
      <dgm:spPr/>
      <dgm:t>
        <a:bodyPr/>
        <a:lstStyle/>
        <a:p>
          <a:endParaRPr lang="en-US"/>
        </a:p>
      </dgm:t>
    </dgm:pt>
    <dgm:pt modelId="{E259821B-C0E0-5549-B1DA-4AFE2EED4A4B}" type="pres">
      <dgm:prSet presAssocID="{9AB72385-16DF-844C-A90A-649BE7DE8709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0E2E67-AF27-9043-ADDD-3657AF038971}" type="pres">
      <dgm:prSet presAssocID="{9AB72385-16DF-844C-A90A-649BE7DE8709}" presName="arrow" presStyleLbl="bgShp" presStyleIdx="0" presStyleCnt="1"/>
      <dgm:spPr/>
    </dgm:pt>
    <dgm:pt modelId="{108BF2D0-7B58-5A4E-A338-C7322A308626}" type="pres">
      <dgm:prSet presAssocID="{9AB72385-16DF-844C-A90A-649BE7DE8709}" presName="linearProcess" presStyleCnt="0"/>
      <dgm:spPr/>
    </dgm:pt>
    <dgm:pt modelId="{7B9EC0B5-DEAF-074E-A938-2D2B942C65DC}" type="pres">
      <dgm:prSet presAssocID="{4E6E019A-C50D-1142-97FD-69A9A7B58277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04A72-03AF-D14F-99DD-188C37F9C827}" type="pres">
      <dgm:prSet presAssocID="{D2C80F64-6EE6-704B-9EA8-20029E6618AF}" presName="sibTrans" presStyleCnt="0"/>
      <dgm:spPr/>
    </dgm:pt>
    <dgm:pt modelId="{0533D21F-8A5C-BE4F-9EA5-3B80E9AA9961}" type="pres">
      <dgm:prSet presAssocID="{A60D0289-64B5-7044-864A-1F1431AFAE60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9C1B4-A562-6548-BAA7-B7D65A62DB13}" type="pres">
      <dgm:prSet presAssocID="{5E733B7C-25EA-7445-AA47-E1B4CECD3E62}" presName="sibTrans" presStyleCnt="0"/>
      <dgm:spPr/>
    </dgm:pt>
    <dgm:pt modelId="{F1926D34-9CA5-5E4D-B164-511DB85785D2}" type="pres">
      <dgm:prSet presAssocID="{79F6DFC4-EF0C-6047-90B8-081DB3A663CC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0C2BFA-A81C-D843-A0D7-68FBD12BBF70}" type="pres">
      <dgm:prSet presAssocID="{19E3B90D-D3AD-8543-9F81-351CA8C68A37}" presName="sibTrans" presStyleCnt="0"/>
      <dgm:spPr/>
    </dgm:pt>
    <dgm:pt modelId="{ACC29B0C-F10F-264E-AD0E-1977053783FE}" type="pres">
      <dgm:prSet presAssocID="{916D94DB-681A-1D4F-959F-A571C9E407B4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99676-6A29-EF48-86A4-1FE9C12F49C7}" type="pres">
      <dgm:prSet presAssocID="{63ECB473-334B-B041-9157-DA211DEB6267}" presName="sibTrans" presStyleCnt="0"/>
      <dgm:spPr/>
    </dgm:pt>
    <dgm:pt modelId="{3BCEBA49-265D-F84D-A99B-6D34511857E3}" type="pres">
      <dgm:prSet presAssocID="{97D296A1-6CCE-C549-BA65-D3E703858CA8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9D867-CB14-E348-8562-29B486FD18D2}" type="pres">
      <dgm:prSet presAssocID="{C091F29F-5239-A34F-906C-1B352C31AFA2}" presName="sibTrans" presStyleCnt="0"/>
      <dgm:spPr/>
    </dgm:pt>
    <dgm:pt modelId="{A96B09E7-109A-E74B-8298-854AA021DEA7}" type="pres">
      <dgm:prSet presAssocID="{41153F34-A5FD-D14D-8375-386E859B2881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E281F-4621-074F-8EED-3F6EE81ACE51}" type="pres">
      <dgm:prSet presAssocID="{A7384A1E-1648-E04C-80B9-6D2CC71275BC}" presName="sibTrans" presStyleCnt="0"/>
      <dgm:spPr/>
    </dgm:pt>
    <dgm:pt modelId="{E62D58A0-E3C5-E14D-9D02-ADE55D235855}" type="pres">
      <dgm:prSet presAssocID="{AE12E3EE-CDFF-A64F-A3F3-F6CE780DDDA3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98E501-C464-BB4E-8D3C-CBEE5ACE987E}" srcId="{9AB72385-16DF-844C-A90A-649BE7DE8709}" destId="{41153F34-A5FD-D14D-8375-386E859B2881}" srcOrd="5" destOrd="0" parTransId="{A010A374-4DB0-3043-8421-F97FC4C4FC63}" sibTransId="{A7384A1E-1648-E04C-80B9-6D2CC71275BC}"/>
    <dgm:cxn modelId="{439179F1-BA65-3644-8145-581E09F4160F}" type="presOf" srcId="{916D94DB-681A-1D4F-959F-A571C9E407B4}" destId="{ACC29B0C-F10F-264E-AD0E-1977053783FE}" srcOrd="0" destOrd="0" presId="urn:microsoft.com/office/officeart/2005/8/layout/hProcess9"/>
    <dgm:cxn modelId="{894206C7-8A02-4E4D-B311-0F154D03B7DB}" type="presOf" srcId="{41153F34-A5FD-D14D-8375-386E859B2881}" destId="{A96B09E7-109A-E74B-8298-854AA021DEA7}" srcOrd="0" destOrd="0" presId="urn:microsoft.com/office/officeart/2005/8/layout/hProcess9"/>
    <dgm:cxn modelId="{490FCDFC-38C8-644B-BF50-E17B939DD246}" type="presOf" srcId="{9AB72385-16DF-844C-A90A-649BE7DE8709}" destId="{E259821B-C0E0-5549-B1DA-4AFE2EED4A4B}" srcOrd="0" destOrd="0" presId="urn:microsoft.com/office/officeart/2005/8/layout/hProcess9"/>
    <dgm:cxn modelId="{DF12C90E-1FA2-CE40-A5C1-B57CFB44C9D9}" srcId="{9AB72385-16DF-844C-A90A-649BE7DE8709}" destId="{AE12E3EE-CDFF-A64F-A3F3-F6CE780DDDA3}" srcOrd="6" destOrd="0" parTransId="{DF18F7A9-399B-2349-AED3-81CD8137D113}" sibTransId="{8B9B186E-0E7A-A540-8449-B053E553CFA8}"/>
    <dgm:cxn modelId="{8BC91E1F-A0A2-E245-82EB-2F07B2E3C3A1}" srcId="{9AB72385-16DF-844C-A90A-649BE7DE8709}" destId="{79F6DFC4-EF0C-6047-90B8-081DB3A663CC}" srcOrd="2" destOrd="0" parTransId="{0BA466D4-0A0C-5C49-BF1F-04FC8310F897}" sibTransId="{19E3B90D-D3AD-8543-9F81-351CA8C68A37}"/>
    <dgm:cxn modelId="{45B189A9-87C3-B54D-A503-BAF5F28D8020}" srcId="{9AB72385-16DF-844C-A90A-649BE7DE8709}" destId="{97D296A1-6CCE-C549-BA65-D3E703858CA8}" srcOrd="4" destOrd="0" parTransId="{8FE5F330-D058-A54E-AD4A-A12334C70C37}" sibTransId="{C091F29F-5239-A34F-906C-1B352C31AFA2}"/>
    <dgm:cxn modelId="{B6048654-D0B7-D64D-88AC-8A1442DC8343}" type="presOf" srcId="{97D296A1-6CCE-C549-BA65-D3E703858CA8}" destId="{3BCEBA49-265D-F84D-A99B-6D34511857E3}" srcOrd="0" destOrd="0" presId="urn:microsoft.com/office/officeart/2005/8/layout/hProcess9"/>
    <dgm:cxn modelId="{BD4F1DEA-F57A-4242-889D-2D840738C3AE}" srcId="{9AB72385-16DF-844C-A90A-649BE7DE8709}" destId="{4E6E019A-C50D-1142-97FD-69A9A7B58277}" srcOrd="0" destOrd="0" parTransId="{31C2756C-E81C-8A44-A7C4-F42068D681A1}" sibTransId="{D2C80F64-6EE6-704B-9EA8-20029E6618AF}"/>
    <dgm:cxn modelId="{4FECEBB0-1B37-4B4E-846B-EB7DB2D0FF1C}" type="presOf" srcId="{79F6DFC4-EF0C-6047-90B8-081DB3A663CC}" destId="{F1926D34-9CA5-5E4D-B164-511DB85785D2}" srcOrd="0" destOrd="0" presId="urn:microsoft.com/office/officeart/2005/8/layout/hProcess9"/>
    <dgm:cxn modelId="{9DFED72B-C8EA-AF4C-AA97-D87122BC527C}" type="presOf" srcId="{AE12E3EE-CDFF-A64F-A3F3-F6CE780DDDA3}" destId="{E62D58A0-E3C5-E14D-9D02-ADE55D235855}" srcOrd="0" destOrd="0" presId="urn:microsoft.com/office/officeart/2005/8/layout/hProcess9"/>
    <dgm:cxn modelId="{256D1997-3378-5B46-9F35-B0C6173401A1}" srcId="{9AB72385-16DF-844C-A90A-649BE7DE8709}" destId="{A60D0289-64B5-7044-864A-1F1431AFAE60}" srcOrd="1" destOrd="0" parTransId="{2A3E1CE4-99CE-BB40-8D98-F73CFDA8537A}" sibTransId="{5E733B7C-25EA-7445-AA47-E1B4CECD3E62}"/>
    <dgm:cxn modelId="{A696B327-F326-1E4E-AB76-0DC5A2FE8E61}" srcId="{9AB72385-16DF-844C-A90A-649BE7DE8709}" destId="{916D94DB-681A-1D4F-959F-A571C9E407B4}" srcOrd="3" destOrd="0" parTransId="{D48F1CB2-F9F8-6941-A1A0-F7DAF1DFB69F}" sibTransId="{63ECB473-334B-B041-9157-DA211DEB6267}"/>
    <dgm:cxn modelId="{F26FDF4B-2A6C-564D-81B4-FF0CEF1CFB3B}" type="presOf" srcId="{4E6E019A-C50D-1142-97FD-69A9A7B58277}" destId="{7B9EC0B5-DEAF-074E-A938-2D2B942C65DC}" srcOrd="0" destOrd="0" presId="urn:microsoft.com/office/officeart/2005/8/layout/hProcess9"/>
    <dgm:cxn modelId="{B93EBC30-6302-A64A-B77D-5AEA4E10F9BF}" type="presOf" srcId="{A60D0289-64B5-7044-864A-1F1431AFAE60}" destId="{0533D21F-8A5C-BE4F-9EA5-3B80E9AA9961}" srcOrd="0" destOrd="0" presId="urn:microsoft.com/office/officeart/2005/8/layout/hProcess9"/>
    <dgm:cxn modelId="{7C96BF89-97E8-CB45-9092-80E85AEF0711}" type="presParOf" srcId="{E259821B-C0E0-5549-B1DA-4AFE2EED4A4B}" destId="{ED0E2E67-AF27-9043-ADDD-3657AF038971}" srcOrd="0" destOrd="0" presId="urn:microsoft.com/office/officeart/2005/8/layout/hProcess9"/>
    <dgm:cxn modelId="{EE212F39-CDB6-7748-8B12-21207BC6827F}" type="presParOf" srcId="{E259821B-C0E0-5549-B1DA-4AFE2EED4A4B}" destId="{108BF2D0-7B58-5A4E-A338-C7322A308626}" srcOrd="1" destOrd="0" presId="urn:microsoft.com/office/officeart/2005/8/layout/hProcess9"/>
    <dgm:cxn modelId="{C9B8619E-4C42-1A46-BD2E-28C6872B2D14}" type="presParOf" srcId="{108BF2D0-7B58-5A4E-A338-C7322A308626}" destId="{7B9EC0B5-DEAF-074E-A938-2D2B942C65DC}" srcOrd="0" destOrd="0" presId="urn:microsoft.com/office/officeart/2005/8/layout/hProcess9"/>
    <dgm:cxn modelId="{997BDC6E-EABD-764A-8601-C6923F913A5D}" type="presParOf" srcId="{108BF2D0-7B58-5A4E-A338-C7322A308626}" destId="{08A04A72-03AF-D14F-99DD-188C37F9C827}" srcOrd="1" destOrd="0" presId="urn:microsoft.com/office/officeart/2005/8/layout/hProcess9"/>
    <dgm:cxn modelId="{EE3D99C7-B069-F24E-AE41-9F36723ADB52}" type="presParOf" srcId="{108BF2D0-7B58-5A4E-A338-C7322A308626}" destId="{0533D21F-8A5C-BE4F-9EA5-3B80E9AA9961}" srcOrd="2" destOrd="0" presId="urn:microsoft.com/office/officeart/2005/8/layout/hProcess9"/>
    <dgm:cxn modelId="{8BDEBB9B-739D-F54F-ABC4-5B43BE2F741C}" type="presParOf" srcId="{108BF2D0-7B58-5A4E-A338-C7322A308626}" destId="{B2A9C1B4-A562-6548-BAA7-B7D65A62DB13}" srcOrd="3" destOrd="0" presId="urn:microsoft.com/office/officeart/2005/8/layout/hProcess9"/>
    <dgm:cxn modelId="{18B59CDA-D569-E247-8563-63FBD9447C4A}" type="presParOf" srcId="{108BF2D0-7B58-5A4E-A338-C7322A308626}" destId="{F1926D34-9CA5-5E4D-B164-511DB85785D2}" srcOrd="4" destOrd="0" presId="urn:microsoft.com/office/officeart/2005/8/layout/hProcess9"/>
    <dgm:cxn modelId="{892690C0-483F-F546-80E3-18A8F6478C33}" type="presParOf" srcId="{108BF2D0-7B58-5A4E-A338-C7322A308626}" destId="{BA0C2BFA-A81C-D843-A0D7-68FBD12BBF70}" srcOrd="5" destOrd="0" presId="urn:microsoft.com/office/officeart/2005/8/layout/hProcess9"/>
    <dgm:cxn modelId="{5B436A34-C540-4946-B2E4-6469200CC3D4}" type="presParOf" srcId="{108BF2D0-7B58-5A4E-A338-C7322A308626}" destId="{ACC29B0C-F10F-264E-AD0E-1977053783FE}" srcOrd="6" destOrd="0" presId="urn:microsoft.com/office/officeart/2005/8/layout/hProcess9"/>
    <dgm:cxn modelId="{55BDDD4F-DFA2-4D46-B337-05B0D80226AA}" type="presParOf" srcId="{108BF2D0-7B58-5A4E-A338-C7322A308626}" destId="{49C99676-6A29-EF48-86A4-1FE9C12F49C7}" srcOrd="7" destOrd="0" presId="urn:microsoft.com/office/officeart/2005/8/layout/hProcess9"/>
    <dgm:cxn modelId="{3943F482-7E87-A842-9991-713AD50DB827}" type="presParOf" srcId="{108BF2D0-7B58-5A4E-A338-C7322A308626}" destId="{3BCEBA49-265D-F84D-A99B-6D34511857E3}" srcOrd="8" destOrd="0" presId="urn:microsoft.com/office/officeart/2005/8/layout/hProcess9"/>
    <dgm:cxn modelId="{FF672909-9C2F-0642-8262-1FB761145191}" type="presParOf" srcId="{108BF2D0-7B58-5A4E-A338-C7322A308626}" destId="{1109D867-CB14-E348-8562-29B486FD18D2}" srcOrd="9" destOrd="0" presId="urn:microsoft.com/office/officeart/2005/8/layout/hProcess9"/>
    <dgm:cxn modelId="{D61E7547-3ED1-6C4E-A03C-B6280B345445}" type="presParOf" srcId="{108BF2D0-7B58-5A4E-A338-C7322A308626}" destId="{A96B09E7-109A-E74B-8298-854AA021DEA7}" srcOrd="10" destOrd="0" presId="urn:microsoft.com/office/officeart/2005/8/layout/hProcess9"/>
    <dgm:cxn modelId="{23BB2047-B137-7848-9379-981F4AE85077}" type="presParOf" srcId="{108BF2D0-7B58-5A4E-A338-C7322A308626}" destId="{0D2E281F-4621-074F-8EED-3F6EE81ACE51}" srcOrd="11" destOrd="0" presId="urn:microsoft.com/office/officeart/2005/8/layout/hProcess9"/>
    <dgm:cxn modelId="{A5CC0BF5-0300-BC4B-84C8-60EC047D6DD6}" type="presParOf" srcId="{108BF2D0-7B58-5A4E-A338-C7322A308626}" destId="{E62D58A0-E3C5-E14D-9D02-ADE55D235855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E2E67-AF27-9043-ADDD-3657AF038971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9EC0B5-DEAF-074E-A938-2D2B942C65DC}">
      <dsp:nvSpPr>
        <dsp:cNvPr id="0" name=""/>
        <dsp:cNvSpPr/>
      </dsp:nvSpPr>
      <dsp:spPr>
        <a:xfrm>
          <a:off x="898" y="1305401"/>
          <a:ext cx="1440246" cy="17405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Gather info</a:t>
          </a:r>
          <a:endParaRPr lang="en-US" sz="1900" kern="1200"/>
        </a:p>
      </dsp:txBody>
      <dsp:txXfrm>
        <a:off x="71205" y="1375708"/>
        <a:ext cx="1299632" cy="1599921"/>
      </dsp:txXfrm>
    </dsp:sp>
    <dsp:sp modelId="{0533D21F-8A5C-BE4F-9EA5-3B80E9AA9961}">
      <dsp:nvSpPr>
        <dsp:cNvPr id="0" name=""/>
        <dsp:cNvSpPr/>
      </dsp:nvSpPr>
      <dsp:spPr>
        <a:xfrm>
          <a:off x="1513157" y="1305401"/>
          <a:ext cx="1440246" cy="17405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Keep copies</a:t>
          </a:r>
          <a:endParaRPr lang="en-US" sz="1900" kern="1200"/>
        </a:p>
      </dsp:txBody>
      <dsp:txXfrm>
        <a:off x="1583464" y="1375708"/>
        <a:ext cx="1299632" cy="1599921"/>
      </dsp:txXfrm>
    </dsp:sp>
    <dsp:sp modelId="{F1926D34-9CA5-5E4D-B164-511DB85785D2}">
      <dsp:nvSpPr>
        <dsp:cNvPr id="0" name=""/>
        <dsp:cNvSpPr/>
      </dsp:nvSpPr>
      <dsp:spPr>
        <a:xfrm>
          <a:off x="3025417" y="1305401"/>
          <a:ext cx="1440246" cy="17405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Build an index</a:t>
          </a:r>
          <a:endParaRPr lang="en-US" sz="1900" kern="1200"/>
        </a:p>
      </dsp:txBody>
      <dsp:txXfrm>
        <a:off x="3095724" y="1375708"/>
        <a:ext cx="1299632" cy="1599921"/>
      </dsp:txXfrm>
    </dsp:sp>
    <dsp:sp modelId="{ACC29B0C-F10F-264E-AD0E-1977053783FE}">
      <dsp:nvSpPr>
        <dsp:cNvPr id="0" name=""/>
        <dsp:cNvSpPr/>
      </dsp:nvSpPr>
      <dsp:spPr>
        <a:xfrm>
          <a:off x="4537676" y="1305401"/>
          <a:ext cx="1440246" cy="17405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Understand the query</a:t>
          </a:r>
          <a:endParaRPr lang="en-US" sz="1900" kern="1200"/>
        </a:p>
      </dsp:txBody>
      <dsp:txXfrm>
        <a:off x="4607983" y="1375708"/>
        <a:ext cx="1299632" cy="1599921"/>
      </dsp:txXfrm>
    </dsp:sp>
    <dsp:sp modelId="{3BCEBA49-265D-F84D-A99B-6D34511857E3}">
      <dsp:nvSpPr>
        <dsp:cNvPr id="0" name=""/>
        <dsp:cNvSpPr/>
      </dsp:nvSpPr>
      <dsp:spPr>
        <a:xfrm>
          <a:off x="6049935" y="1305401"/>
          <a:ext cx="1440246" cy="17405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Determine the relevance of result to query</a:t>
          </a:r>
          <a:endParaRPr lang="en-US" sz="1900" kern="1200"/>
        </a:p>
      </dsp:txBody>
      <dsp:txXfrm>
        <a:off x="6120242" y="1375708"/>
        <a:ext cx="1299632" cy="1599921"/>
      </dsp:txXfrm>
    </dsp:sp>
    <dsp:sp modelId="{A96B09E7-109A-E74B-8298-854AA021DEA7}">
      <dsp:nvSpPr>
        <dsp:cNvPr id="0" name=""/>
        <dsp:cNvSpPr/>
      </dsp:nvSpPr>
      <dsp:spPr>
        <a:xfrm>
          <a:off x="7562195" y="1305401"/>
          <a:ext cx="1440246" cy="17405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Determine ranking</a:t>
          </a:r>
          <a:endParaRPr lang="en-US" sz="1900" kern="1200"/>
        </a:p>
      </dsp:txBody>
      <dsp:txXfrm>
        <a:off x="7632502" y="1375708"/>
        <a:ext cx="1299632" cy="1599921"/>
      </dsp:txXfrm>
    </dsp:sp>
    <dsp:sp modelId="{E62D58A0-E3C5-E14D-9D02-ADE55D235855}">
      <dsp:nvSpPr>
        <dsp:cNvPr id="0" name=""/>
        <dsp:cNvSpPr/>
      </dsp:nvSpPr>
      <dsp:spPr>
        <a:xfrm>
          <a:off x="9074454" y="1305401"/>
          <a:ext cx="1440246" cy="17405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Present the results</a:t>
          </a:r>
          <a:endParaRPr lang="en-US" sz="1900" kern="1200"/>
        </a:p>
      </dsp:txBody>
      <dsp:txXfrm>
        <a:off x="9144761" y="1375708"/>
        <a:ext cx="1299632" cy="1599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28588-71CC-544A-806A-2BB3DB26F5B7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CDBA7-2C2B-7B4D-97C6-40599DAA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CDBA7-2C2B-7B4D-97C6-40599DAAF5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6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Needles in the Haystack</a:t>
            </a:r>
            <a:br>
              <a:rPr lang="en-US" dirty="0" smtClean="0"/>
            </a:br>
            <a:r>
              <a:rPr lang="en-US" sz="4500" i="1" dirty="0" smtClean="0"/>
              <a:t>Google and Other Brokers in the Bits </a:t>
            </a:r>
            <a:r>
              <a:rPr lang="en-US" sz="4500" i="1" dirty="0" smtClean="0"/>
              <a:t>Bazaar</a:t>
            </a:r>
            <a:endParaRPr lang="en-US" sz="45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Presentation by:</a:t>
            </a:r>
            <a:br>
              <a:rPr lang="en-US" dirty="0" smtClean="0"/>
            </a:br>
            <a:r>
              <a:rPr lang="en-US" dirty="0" err="1" smtClean="0"/>
              <a:t>Abhinav</a:t>
            </a:r>
            <a:r>
              <a:rPr lang="en-US" dirty="0" smtClean="0"/>
              <a:t> </a:t>
            </a:r>
            <a:r>
              <a:rPr lang="en-US" dirty="0" err="1" smtClean="0"/>
              <a:t>Suri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Can Mess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6678" y="1825624"/>
            <a:ext cx="5642824" cy="5032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Takes trends and uses them when making suggestions.</a:t>
            </a:r>
          </a:p>
          <a:p>
            <a:pPr lvl="1"/>
            <a:r>
              <a:rPr lang="en-US" dirty="0" smtClean="0"/>
              <a:t>E.g. amazon fiasco: people searching for books about abortion would get suggestion “Did you mean books about adoption?”</a:t>
            </a:r>
            <a:endParaRPr lang="en-US" dirty="0"/>
          </a:p>
          <a:p>
            <a:pPr lvl="1"/>
            <a:r>
              <a:rPr lang="en-US" dirty="0" smtClean="0"/>
              <a:t>“Google Bombing” get enough users to get a particular search to return wrong results (e.g. “miserable failure” &gt; biography of George Bush)</a:t>
            </a:r>
          </a:p>
          <a:p>
            <a:r>
              <a:rPr lang="en-US" dirty="0" smtClean="0"/>
              <a:t>Blog Spammers</a:t>
            </a:r>
          </a:p>
          <a:p>
            <a:pPr lvl="1"/>
            <a:r>
              <a:rPr lang="en-US" dirty="0" smtClean="0"/>
              <a:t>CAPTCHA used to prevent it (Completely Automated Public Turing test to tell Computers and Humans Apart)</a:t>
            </a:r>
          </a:p>
        </p:txBody>
      </p:sp>
      <p:pic>
        <p:nvPicPr>
          <p:cNvPr id="4" name="Picture 3" descr="french-military-victori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"/>
          <a:stretch/>
        </p:blipFill>
        <p:spPr>
          <a:xfrm>
            <a:off x="299545" y="1970690"/>
            <a:ext cx="5881600" cy="445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Search Engines and Censorship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50098" cy="4351338"/>
          </a:xfrm>
        </p:spPr>
        <p:txBody>
          <a:bodyPr/>
          <a:lstStyle/>
          <a:p>
            <a:r>
              <a:rPr lang="en-US" dirty="0" smtClean="0"/>
              <a:t>Somewhat rare for different search engines to return the same results.</a:t>
            </a:r>
          </a:p>
          <a:p>
            <a:r>
              <a:rPr lang="en-US" dirty="0" smtClean="0"/>
              <a:t>Everyone has a different search algorithm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Search engines can banish results as it sees fit</a:t>
            </a:r>
          </a:p>
          <a:p>
            <a:r>
              <a:rPr lang="en-US" dirty="0" smtClean="0"/>
              <a:t>Google v Google China</a:t>
            </a:r>
          </a:p>
          <a:p>
            <a:r>
              <a:rPr lang="en-US" dirty="0" smtClean="0"/>
              <a:t>PATRIOT Act and PRISM requires google to turn in search queries as necessary</a:t>
            </a:r>
            <a:endParaRPr lang="en-US" dirty="0"/>
          </a:p>
        </p:txBody>
      </p:sp>
      <p:pic>
        <p:nvPicPr>
          <p:cNvPr id="4" name="Picture 3" descr="intro-searchengines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298" y="1939157"/>
            <a:ext cx="5242369" cy="367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Beginnings and Web 1.0 -&gt; Web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54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Universities and EDU organization/military held access to scholarly articles on the an early form of the internet</a:t>
            </a:r>
          </a:p>
          <a:p>
            <a:r>
              <a:rPr lang="en-US" dirty="0" smtClean="0"/>
              <a:t>NO “REAL” SEARCH ENGINE</a:t>
            </a:r>
          </a:p>
          <a:p>
            <a:pPr lvl="1"/>
            <a:r>
              <a:rPr lang="en-US" dirty="0" smtClean="0"/>
              <a:t>Essentially just a bunch of directories</a:t>
            </a:r>
          </a:p>
          <a:p>
            <a:pPr lvl="1"/>
            <a:r>
              <a:rPr lang="en-US" dirty="0" smtClean="0"/>
              <a:t>A “Yellow Pages” of the internet</a:t>
            </a:r>
          </a:p>
          <a:p>
            <a:r>
              <a:rPr lang="en-US" dirty="0" smtClean="0"/>
              <a:t>Now the web is linked together by search engines</a:t>
            </a:r>
          </a:p>
          <a:p>
            <a:r>
              <a:rPr lang="en-US" dirty="0" smtClean="0"/>
              <a:t>Regular people are now contributing to websites to create “network effect” (think FB, and Wikipedia)</a:t>
            </a:r>
          </a:p>
          <a:p>
            <a:endParaRPr lang="en-US" dirty="0" smtClean="0"/>
          </a:p>
        </p:txBody>
      </p:sp>
      <p:pic>
        <p:nvPicPr>
          <p:cNvPr id="4" name="Picture 3" descr="web1vsweb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00" y="1353344"/>
            <a:ext cx="46609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and Zeitgeist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“Search is a new form of control over information”</a:t>
            </a:r>
          </a:p>
          <a:p>
            <a:r>
              <a:rPr lang="en-US" dirty="0" smtClean="0"/>
              <a:t>Provide an automatically indexing hierarchical search database</a:t>
            </a:r>
          </a:p>
          <a:p>
            <a:r>
              <a:rPr lang="en-US" dirty="0" smtClean="0"/>
              <a:t>Concerns:</a:t>
            </a:r>
          </a:p>
          <a:p>
            <a:pPr lvl="1"/>
            <a:r>
              <a:rPr lang="en-US" dirty="0" smtClean="0"/>
              <a:t>Search engines such as Google take search data and compile it into a Zeitgeist (a huge compilation of the most popular search trends and terms)</a:t>
            </a:r>
          </a:p>
          <a:p>
            <a:pPr lvl="1"/>
            <a:r>
              <a:rPr lang="en-US" dirty="0" smtClean="0"/>
              <a:t>What is Google hiding from us? How does it work in regions where censorship is common?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100" y="4775200"/>
            <a:ext cx="38989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3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94535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you search:</a:t>
            </a:r>
          </a:p>
          <a:p>
            <a:pPr lvl="1"/>
            <a:r>
              <a:rPr lang="en-US" dirty="0" smtClean="0"/>
              <a:t>Results differ search engine to search engine</a:t>
            </a:r>
          </a:p>
          <a:p>
            <a:pPr lvl="1"/>
            <a:r>
              <a:rPr lang="en-US" dirty="0" smtClean="0"/>
              <a:t>Web is huge, the ~250k results you get is hardly a drop in the pond</a:t>
            </a:r>
          </a:p>
          <a:p>
            <a:pPr lvl="1"/>
            <a:r>
              <a:rPr lang="en-US" dirty="0" smtClean="0"/>
              <a:t>How do you sort all of this</a:t>
            </a:r>
          </a:p>
          <a:p>
            <a:pPr lvl="1"/>
            <a:r>
              <a:rPr lang="en-US" dirty="0" smtClean="0"/>
              <a:t>What influence do companies have over results?</a:t>
            </a:r>
          </a:p>
          <a:p>
            <a:r>
              <a:rPr lang="en-US" dirty="0" err="1" smtClean="0"/>
              <a:t>Vannevar</a:t>
            </a:r>
            <a:r>
              <a:rPr lang="en-US" dirty="0" smtClean="0"/>
              <a:t> Bush (Director of Office of Strategic Research and Development) during WWII said that </a:t>
            </a:r>
          </a:p>
          <a:p>
            <a:pPr lvl="1"/>
            <a:r>
              <a:rPr lang="en-US" dirty="0" smtClean="0"/>
              <a:t>“The difficulty seems to be, not so much that we publish unduly…but rather that publication has been extended far beyond our present ability to make real use of the record”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00" y="2099674"/>
            <a:ext cx="3403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6095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170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 &amp;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65131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Spiders and Crawlers</a:t>
            </a:r>
          </a:p>
          <a:p>
            <a:r>
              <a:rPr lang="en-US" dirty="0" smtClean="0"/>
              <a:t>Only 3% of the web has been indexed so far</a:t>
            </a:r>
          </a:p>
          <a:p>
            <a:r>
              <a:rPr lang="en-US" dirty="0" smtClean="0"/>
              <a:t>HTML hierarchy</a:t>
            </a:r>
            <a:br>
              <a:rPr lang="en-US" dirty="0" smtClean="0"/>
            </a:br>
            <a:r>
              <a:rPr lang="en-US" dirty="0" smtClean="0"/>
              <a:t>&lt;h1&gt;&lt;/h1&gt; Most important and &lt;meta&gt; tags help</a:t>
            </a:r>
          </a:p>
          <a:p>
            <a:r>
              <a:rPr lang="en-US" dirty="0" smtClean="0"/>
              <a:t>More important a website is, the more it gets indexed</a:t>
            </a:r>
          </a:p>
          <a:p>
            <a:r>
              <a:rPr lang="en-US" dirty="0"/>
              <a:t>Crawlers will keep a copy of a webpage</a:t>
            </a:r>
          </a:p>
          <a:p>
            <a:r>
              <a:rPr lang="en-US" dirty="0"/>
              <a:t>Issues w/deleted pages</a:t>
            </a:r>
          </a:p>
          <a:p>
            <a:r>
              <a:rPr lang="en-US" dirty="0"/>
              <a:t>No info is truly hidden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518" y="2155518"/>
            <a:ext cx="4702482" cy="470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Indexing, Querying, and 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65955" cy="4351338"/>
          </a:xfrm>
        </p:spPr>
        <p:txBody>
          <a:bodyPr/>
          <a:lstStyle/>
          <a:p>
            <a:r>
              <a:rPr lang="en-US" dirty="0" smtClean="0"/>
              <a:t>Store all data in DB centers</a:t>
            </a:r>
          </a:p>
          <a:p>
            <a:r>
              <a:rPr lang="en-US" dirty="0" smtClean="0"/>
              <a:t>Can be very large, but its only text</a:t>
            </a:r>
          </a:p>
          <a:p>
            <a:r>
              <a:rPr lang="en-US" dirty="0" smtClean="0"/>
              <a:t>Queries are tough for computers to understand, which is why you’ll get </a:t>
            </a:r>
            <a:r>
              <a:rPr lang="en-US" dirty="0" err="1" smtClean="0"/>
              <a:t>nonrelevant</a:t>
            </a:r>
            <a:r>
              <a:rPr lang="en-US" dirty="0" smtClean="0"/>
              <a:t> </a:t>
            </a:r>
            <a:r>
              <a:rPr lang="en-US" dirty="0" err="1" smtClean="0"/>
              <a:t>reuslts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yankees</a:t>
            </a:r>
            <a:r>
              <a:rPr lang="en-US" dirty="0" smtClean="0"/>
              <a:t> beat red sox</a:t>
            </a:r>
          </a:p>
          <a:p>
            <a:pPr lvl="1"/>
            <a:r>
              <a:rPr lang="en-US" dirty="0" smtClean="0"/>
              <a:t>- first goes thru in order</a:t>
            </a:r>
          </a:p>
          <a:p>
            <a:pPr lvl="1"/>
            <a:r>
              <a:rPr lang="en-US" dirty="0" smtClean="0"/>
              <a:t>- then goes out of order</a:t>
            </a:r>
          </a:p>
          <a:p>
            <a:pPr lvl="2"/>
            <a:r>
              <a:rPr lang="en-US" dirty="0" smtClean="0"/>
              <a:t>Results in some articles about red sox beating </a:t>
            </a:r>
            <a:r>
              <a:rPr lang="en-US" dirty="0" err="1" smtClean="0"/>
              <a:t>yankees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155" y="1825625"/>
            <a:ext cx="5887845" cy="391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87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62607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“PageRank” Algorithm = more links that refer to your page the higher score you get (0-10)</a:t>
            </a:r>
          </a:p>
          <a:p>
            <a:r>
              <a:rPr lang="en-US" dirty="0" smtClean="0"/>
              <a:t>Too many link refs outside page will decrease score</a:t>
            </a:r>
          </a:p>
          <a:p>
            <a:r>
              <a:rPr lang="en-US" dirty="0" smtClean="0"/>
              <a:t>Pages that have low click thru rate are ranked lower</a:t>
            </a:r>
          </a:p>
          <a:p>
            <a:r>
              <a:rPr lang="en-US" dirty="0" smtClean="0"/>
              <a:t>Pages with false advertising (hidden </a:t>
            </a:r>
            <a:r>
              <a:rPr lang="en-US" dirty="0" err="1" smtClean="0"/>
              <a:t>divs</a:t>
            </a:r>
            <a:r>
              <a:rPr lang="en-US" dirty="0" smtClean="0"/>
              <a:t>) are also penalized</a:t>
            </a:r>
          </a:p>
          <a:p>
            <a:r>
              <a:rPr lang="en-US" dirty="0" smtClean="0"/>
              <a:t>SEO helps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2000px-PageRanks-Exampl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226" y="1144588"/>
            <a:ext cx="6243642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Advertising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8061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Search engine has to make money to compensate employees and pay for costs of servers</a:t>
            </a:r>
          </a:p>
          <a:p>
            <a:pPr lvl="1"/>
            <a:r>
              <a:rPr lang="en-US" dirty="0" smtClean="0"/>
              <a:t>4 payment schemes</a:t>
            </a:r>
          </a:p>
          <a:p>
            <a:pPr lvl="2"/>
            <a:r>
              <a:rPr lang="en-US" dirty="0" smtClean="0"/>
              <a:t>User payment X</a:t>
            </a:r>
          </a:p>
          <a:p>
            <a:pPr lvl="2"/>
            <a:r>
              <a:rPr lang="en-US" dirty="0" smtClean="0"/>
              <a:t>Websites pay to be discovered</a:t>
            </a:r>
          </a:p>
          <a:p>
            <a:pPr lvl="2"/>
            <a:r>
              <a:rPr lang="en-US" dirty="0" smtClean="0"/>
              <a:t>Nonprofits pay X</a:t>
            </a:r>
          </a:p>
          <a:p>
            <a:pPr lvl="2"/>
            <a:r>
              <a:rPr lang="en-US" dirty="0" smtClean="0"/>
              <a:t>Advertisers pay </a:t>
            </a:r>
          </a:p>
          <a:p>
            <a:r>
              <a:rPr lang="en-US" dirty="0" smtClean="0"/>
              <a:t>Overture: Pay for each click, Pay to be ranked</a:t>
            </a:r>
          </a:p>
          <a:p>
            <a:r>
              <a:rPr lang="en-US" dirty="0" smtClean="0"/>
              <a:t>Tech bubble burst made this too expensive</a:t>
            </a:r>
          </a:p>
          <a:p>
            <a:r>
              <a:rPr lang="en-US" dirty="0" smtClean="0"/>
              <a:t>Pushback from </a:t>
            </a:r>
            <a:r>
              <a:rPr lang="en-US" dirty="0" err="1" smtClean="0"/>
              <a:t>Gov</a:t>
            </a:r>
            <a:r>
              <a:rPr lang="en-US" dirty="0" smtClean="0"/>
              <a:t> false advertising</a:t>
            </a:r>
          </a:p>
          <a:p>
            <a:r>
              <a:rPr lang="en-US" dirty="0" smtClean="0"/>
              <a:t>ADWORDS FROM GOOGLE</a:t>
            </a:r>
          </a:p>
          <a:p>
            <a:r>
              <a:rPr lang="en-US" dirty="0" smtClean="0"/>
              <a:t>Auction off key words. E.g. if someone searches “Cell phone” companies specify a max bid and whichever company is willing to pay the most, gets the top slot</a:t>
            </a:r>
          </a:p>
        </p:txBody>
      </p:sp>
      <p:pic>
        <p:nvPicPr>
          <p:cNvPr id="4" name="Picture 3" descr="Logo Google_Analytic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681" y="1825625"/>
            <a:ext cx="5936169" cy="395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6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275</TotalTime>
  <Words>629</Words>
  <Application>Microsoft Macintosh PowerPoint</Application>
  <PresentationFormat>Widescreen</PresentationFormat>
  <Paragraphs>79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Needles in the Haystack Google and Other Brokers in the Bits Bazaar</vt:lpstr>
      <vt:lpstr>Beginnings and Web 1.0 -&gt; Web 2.0</vt:lpstr>
      <vt:lpstr>Search and Zeitgeist</vt:lpstr>
      <vt:lpstr>Big Stuff</vt:lpstr>
      <vt:lpstr>How do?</vt:lpstr>
      <vt:lpstr>Gather &amp; Copy</vt:lpstr>
      <vt:lpstr>Indexing, Querying, and Relevance</vt:lpstr>
      <vt:lpstr>Ranking</vt:lpstr>
      <vt:lpstr>Advertising</vt:lpstr>
      <vt:lpstr>Search Can Mess Up</vt:lpstr>
      <vt:lpstr>Different Search Engines and Censorship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Needles in the Haystack Google and Other Brokers in the Bits Bazaar</dc:title>
  <dc:creator>Abhinav Suri</dc:creator>
  <cp:lastModifiedBy>Abhinav Suri</cp:lastModifiedBy>
  <cp:revision>9</cp:revision>
  <dcterms:created xsi:type="dcterms:W3CDTF">2015-04-09T13:12:40Z</dcterms:created>
  <dcterms:modified xsi:type="dcterms:W3CDTF">2015-04-09T17:52:25Z</dcterms:modified>
</cp:coreProperties>
</file>