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9" r:id="rId4"/>
    <p:sldId id="283" r:id="rId5"/>
    <p:sldId id="282" r:id="rId6"/>
    <p:sldId id="281" r:id="rId7"/>
    <p:sldId id="280" r:id="rId8"/>
    <p:sldId id="284" r:id="rId9"/>
    <p:sldId id="285" r:id="rId10"/>
    <p:sldId id="287" r:id="rId11"/>
    <p:sldId id="288" r:id="rId1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6713"/>
    <a:srgbClr val="000000"/>
    <a:srgbClr val="FFFF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610" autoAdjust="0"/>
    <p:restoredTop sz="95596" autoAdjust="0"/>
  </p:normalViewPr>
  <p:slideViewPr>
    <p:cSldViewPr>
      <p:cViewPr>
        <p:scale>
          <a:sx n="66" d="100"/>
          <a:sy n="66" d="100"/>
        </p:scale>
        <p:origin x="-1092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C897157-1C25-4AA3-9FBD-CE7554A247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47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0EBD3-2980-473A-8F86-B724CC908A8C}" type="slidenum">
              <a:rPr lang="en-US"/>
              <a:pPr/>
              <a:t>1</a:t>
            </a:fld>
            <a:endParaRPr lang="en-US"/>
          </a:p>
        </p:txBody>
      </p:sp>
      <p:sp>
        <p:nvSpPr>
          <p:cNvPr id="1075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FA6AFF-33F6-4D51-9310-09C552427F49}" type="slidenum">
              <a:rPr lang="en-US"/>
              <a:pPr/>
              <a:t>10</a:t>
            </a:fld>
            <a:endParaRPr lang="en-US"/>
          </a:p>
        </p:txBody>
      </p:sp>
      <p:sp>
        <p:nvSpPr>
          <p:cNvPr id="110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BDB29-178D-40C1-8B04-237008B0913F}" type="slidenum">
              <a:rPr lang="en-US"/>
              <a:pPr/>
              <a:t>11</a:t>
            </a:fld>
            <a:endParaRPr lang="en-US"/>
          </a:p>
        </p:txBody>
      </p:sp>
      <p:sp>
        <p:nvSpPr>
          <p:cNvPr id="1126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BDB29-178D-40C1-8B04-237008B0913F}" type="slidenum">
              <a:rPr lang="en-US"/>
              <a:pPr/>
              <a:t>2</a:t>
            </a:fld>
            <a:endParaRPr lang="en-US"/>
          </a:p>
        </p:txBody>
      </p:sp>
      <p:sp>
        <p:nvSpPr>
          <p:cNvPr id="1126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FA6AFF-33F6-4D51-9310-09C552427F49}" type="slidenum">
              <a:rPr lang="en-US"/>
              <a:pPr/>
              <a:t>3</a:t>
            </a:fld>
            <a:endParaRPr lang="en-US"/>
          </a:p>
        </p:txBody>
      </p:sp>
      <p:sp>
        <p:nvSpPr>
          <p:cNvPr id="110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FA6AFF-33F6-4D51-9310-09C552427F49}" type="slidenum">
              <a:rPr lang="en-US"/>
              <a:pPr/>
              <a:t>4</a:t>
            </a:fld>
            <a:endParaRPr lang="en-US"/>
          </a:p>
        </p:txBody>
      </p:sp>
      <p:sp>
        <p:nvSpPr>
          <p:cNvPr id="110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FA6AFF-33F6-4D51-9310-09C552427F49}" type="slidenum">
              <a:rPr lang="en-US"/>
              <a:pPr/>
              <a:t>5</a:t>
            </a:fld>
            <a:endParaRPr lang="en-US"/>
          </a:p>
        </p:txBody>
      </p:sp>
      <p:sp>
        <p:nvSpPr>
          <p:cNvPr id="110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FA6AFF-33F6-4D51-9310-09C552427F49}" type="slidenum">
              <a:rPr lang="en-US"/>
              <a:pPr/>
              <a:t>6</a:t>
            </a:fld>
            <a:endParaRPr lang="en-US"/>
          </a:p>
        </p:txBody>
      </p:sp>
      <p:sp>
        <p:nvSpPr>
          <p:cNvPr id="110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FA6AFF-33F6-4D51-9310-09C552427F49}" type="slidenum">
              <a:rPr lang="en-US"/>
              <a:pPr/>
              <a:t>7</a:t>
            </a:fld>
            <a:endParaRPr lang="en-US"/>
          </a:p>
        </p:txBody>
      </p:sp>
      <p:sp>
        <p:nvSpPr>
          <p:cNvPr id="110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FA6AFF-33F6-4D51-9310-09C552427F49}" type="slidenum">
              <a:rPr lang="en-US"/>
              <a:pPr/>
              <a:t>8</a:t>
            </a:fld>
            <a:endParaRPr lang="en-US"/>
          </a:p>
        </p:txBody>
      </p:sp>
      <p:sp>
        <p:nvSpPr>
          <p:cNvPr id="110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FA6AFF-33F6-4D51-9310-09C552427F49}" type="slidenum">
              <a:rPr lang="en-US"/>
              <a:pPr/>
              <a:t>9</a:t>
            </a:fld>
            <a:endParaRPr lang="en-US"/>
          </a:p>
        </p:txBody>
      </p:sp>
      <p:sp>
        <p:nvSpPr>
          <p:cNvPr id="110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65150"/>
            <a:ext cx="76200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311275"/>
            <a:ext cx="7620000" cy="44132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02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19075"/>
            <a:ext cx="2181225" cy="5495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125" y="219075"/>
            <a:ext cx="6391275" cy="5495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24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19075"/>
            <a:ext cx="7134224" cy="6191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 bwMode="auto">
          <a:xfrm>
            <a:off x="1828800" y="914400"/>
            <a:ext cx="6943725" cy="0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52120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381000" y="1066800"/>
            <a:ext cx="8229600" cy="0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38000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435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4478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4478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2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3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9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75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942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344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8125" y="219075"/>
            <a:ext cx="87249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4478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Subject Area Identification</a:t>
            </a:r>
            <a:endParaRPr lang="ru-RU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600200"/>
            <a:ext cx="7620000" cy="1066800"/>
          </a:xfrm>
        </p:spPr>
        <p:txBody>
          <a:bodyPr/>
          <a:lstStyle/>
          <a:p>
            <a:r>
              <a:rPr lang="en-US" dirty="0" smtClean="0"/>
              <a:t>2014HT13223 – </a:t>
            </a:r>
            <a:r>
              <a:rPr lang="en-US" dirty="0" err="1" smtClean="0"/>
              <a:t>Abhitesh</a:t>
            </a:r>
            <a:r>
              <a:rPr lang="en-US" dirty="0" smtClean="0"/>
              <a:t> Das</a:t>
            </a:r>
          </a:p>
          <a:p>
            <a:r>
              <a:rPr lang="en-US" dirty="0" smtClean="0"/>
              <a:t>BITS – Rajasthan </a:t>
            </a:r>
            <a:r>
              <a:rPr lang="en-US" sz="1800" dirty="0" smtClean="0"/>
              <a:t>(Nov 2016)</a:t>
            </a:r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199" y="219075"/>
            <a:ext cx="6981825" cy="715963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Future work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1219200"/>
            <a:ext cx="69342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Process all the papers received in last one year ~1 lakh</a:t>
            </a:r>
          </a:p>
          <a:p>
            <a:pPr>
              <a:lnSpc>
                <a:spcPct val="80000"/>
              </a:lnSpc>
            </a:pPr>
            <a:endParaRPr lang="en-US" altLang="ko-KR" sz="18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Detect the classes for which the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algo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is not classifying accurately with the help of confusion matrix and fix them by adding more training materials or by tuning the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algo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parameters</a:t>
            </a:r>
          </a:p>
          <a:p>
            <a:pPr>
              <a:lnSpc>
                <a:spcPct val="80000"/>
              </a:lnSpc>
            </a:pPr>
            <a:endParaRPr lang="en-US" altLang="ko-KR" sz="18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Fine tune the algorithm with help of grid search</a:t>
            </a:r>
          </a:p>
          <a:p>
            <a:pPr>
              <a:lnSpc>
                <a:spcPct val="80000"/>
              </a:lnSpc>
            </a:pPr>
            <a:endParaRPr lang="en-US" altLang="ko-KR" sz="18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Implement the self learning for the selected algorithm –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so it rebuilds itself every week with the new knowledge</a:t>
            </a:r>
            <a:endParaRPr lang="en-US" altLang="ko-KR" sz="18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18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Determine the hardware requirements for the final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algo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implementation</a:t>
            </a:r>
          </a:p>
          <a:p>
            <a:pPr>
              <a:lnSpc>
                <a:spcPct val="80000"/>
              </a:lnSpc>
            </a:pPr>
            <a:endParaRPr lang="en-US" altLang="ko-KR" sz="18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Design a interface to easily change the parameters of the algorithm</a:t>
            </a:r>
            <a:endParaRPr lang="en-US" altLang="ko-KR" sz="18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675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ru-RU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Acknowledgements</a:t>
            </a:r>
            <a:endParaRPr lang="ru-RU" sz="4000" dirty="0"/>
          </a:p>
        </p:txBody>
      </p:sp>
      <p:sp>
        <p:nvSpPr>
          <p:cNvPr id="1741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sz="1800" dirty="0" smtClean="0">
                <a:latin typeface="Verdana" pitchFamily="34" charset="0"/>
                <a:ea typeface="굴림" charset="-127"/>
              </a:rPr>
              <a:t>I express my sincere thanks to my Supervisor Mr. </a:t>
            </a:r>
            <a:r>
              <a:rPr lang="en-US" altLang="ko-KR" sz="1800" dirty="0" err="1" smtClean="0">
                <a:latin typeface="Verdana" pitchFamily="34" charset="0"/>
                <a:ea typeface="굴림" charset="-127"/>
              </a:rPr>
              <a:t>Aditya</a:t>
            </a:r>
            <a:r>
              <a:rPr lang="en-US" altLang="ko-KR" sz="1800" dirty="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latin typeface="Verdana" pitchFamily="34" charset="0"/>
                <a:ea typeface="굴림" charset="-127"/>
              </a:rPr>
              <a:t>Vadrevu</a:t>
            </a:r>
            <a:r>
              <a:rPr lang="en-US" altLang="ko-KR" sz="1800" dirty="0" smtClean="0">
                <a:latin typeface="Verdana" pitchFamily="34" charset="0"/>
                <a:ea typeface="굴림" charset="-127"/>
              </a:rPr>
              <a:t> and my Additional Examiner Mr. Praveen Sharma for their constant guidance, and encouragement.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18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800" dirty="0" smtClean="0">
                <a:latin typeface="Verdana" pitchFamily="34" charset="0"/>
                <a:ea typeface="굴림" charset="-127"/>
              </a:rPr>
              <a:t>I would also like to thank </a:t>
            </a:r>
            <a:r>
              <a:rPr lang="en-US" altLang="ko-KR" sz="1800" dirty="0" smtClean="0">
                <a:latin typeface="Verdana" pitchFamily="34" charset="0"/>
                <a:ea typeface="굴림" charset="-127"/>
              </a:rPr>
              <a:t>my mentor </a:t>
            </a:r>
            <a:r>
              <a:rPr lang="en-US" altLang="ko-KR" sz="1800" dirty="0" err="1" smtClean="0">
                <a:latin typeface="Verdana" pitchFamily="34" charset="0"/>
                <a:ea typeface="굴림" charset="-127"/>
              </a:rPr>
              <a:t>Mr</a:t>
            </a:r>
            <a:r>
              <a:rPr lang="en-US" altLang="ko-KR" sz="1800" dirty="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latin typeface="Verdana" pitchFamily="34" charset="0"/>
                <a:ea typeface="굴림" charset="-127"/>
              </a:rPr>
              <a:t>Gokul</a:t>
            </a:r>
            <a:r>
              <a:rPr lang="en-US" altLang="ko-KR" sz="1800" dirty="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latin typeface="Verdana" pitchFamily="34" charset="0"/>
                <a:ea typeface="굴림" charset="-127"/>
              </a:rPr>
              <a:t>Kanan</a:t>
            </a:r>
            <a:r>
              <a:rPr lang="en-US" altLang="ko-KR" sz="1800" dirty="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latin typeface="Verdana" pitchFamily="34" charset="0"/>
                <a:ea typeface="굴림" charset="-127"/>
              </a:rPr>
              <a:t>Sadasivam</a:t>
            </a:r>
            <a:r>
              <a:rPr lang="en-US" altLang="ko-KR" sz="1800" dirty="0" smtClean="0">
                <a:latin typeface="Verdana" pitchFamily="34" charset="0"/>
                <a:ea typeface="굴림" charset="-127"/>
              </a:rPr>
              <a:t>, for valuable feedback during the course.</a:t>
            </a:r>
          </a:p>
          <a:p>
            <a:pPr>
              <a:lnSpc>
                <a:spcPct val="80000"/>
              </a:lnSpc>
            </a:pPr>
            <a:endParaRPr lang="en-US" altLang="ko-KR" sz="1800" dirty="0" smtClean="0">
              <a:latin typeface="Verdana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199" y="219075"/>
            <a:ext cx="6981825" cy="715963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Agenda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1219200"/>
            <a:ext cx="69342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Introduction</a:t>
            </a:r>
          </a:p>
          <a:p>
            <a:pPr>
              <a:lnSpc>
                <a:spcPct val="80000"/>
              </a:lnSpc>
            </a:pPr>
            <a:endParaRPr lang="en-US" altLang="ko-KR" sz="18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List of algorithms</a:t>
            </a:r>
          </a:p>
          <a:p>
            <a:pPr>
              <a:lnSpc>
                <a:spcPct val="80000"/>
              </a:lnSpc>
            </a:pPr>
            <a:endParaRPr lang="en-US" altLang="ko-KR" sz="18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Conclusion</a:t>
            </a:r>
          </a:p>
          <a:p>
            <a:pPr>
              <a:lnSpc>
                <a:spcPct val="80000"/>
              </a:lnSpc>
            </a:pPr>
            <a:endParaRPr lang="en-US" altLang="ko-KR" sz="18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Future work</a:t>
            </a:r>
            <a:endParaRPr lang="en-US" altLang="ko-KR" sz="18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199" y="219075"/>
            <a:ext cx="6981825" cy="715963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Introduction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1219200"/>
            <a:ext cx="69342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We receive hundreds of paper daily for editing</a:t>
            </a:r>
          </a:p>
          <a:p>
            <a:pPr>
              <a:lnSpc>
                <a:spcPct val="80000"/>
              </a:lnSpc>
            </a:pPr>
            <a:endParaRPr lang="en-US" altLang="ko-KR" sz="18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These paper needs to be edited by a specific editor who is well-versed with the subject area of the paper, so that we can deliver the quality output to the client.</a:t>
            </a:r>
          </a:p>
          <a:p>
            <a:pPr>
              <a:lnSpc>
                <a:spcPct val="80000"/>
              </a:lnSpc>
            </a:pPr>
            <a:endParaRPr lang="en-US" altLang="ko-KR" sz="18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For this to happen, we need to determine the subject area of the document.</a:t>
            </a:r>
          </a:p>
          <a:p>
            <a:pPr>
              <a:lnSpc>
                <a:spcPct val="80000"/>
              </a:lnSpc>
            </a:pPr>
            <a:endParaRPr lang="en-US" altLang="ko-KR" sz="18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As of now, this is done by humans, which takes a lot of time and effort.</a:t>
            </a:r>
          </a:p>
          <a:p>
            <a:pPr>
              <a:lnSpc>
                <a:spcPct val="80000"/>
              </a:lnSpc>
            </a:pPr>
            <a:endParaRPr lang="en-US" altLang="ko-KR" sz="18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Automation of this subject area identification will save us a lot of time and effort and will also get us rid of human error</a:t>
            </a:r>
            <a:endParaRPr lang="en-US" altLang="ko-KR" sz="18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3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199" y="219075"/>
            <a:ext cx="6981825" cy="715963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Algorithm – Naïve Bayes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3810000"/>
            <a:ext cx="6934200" cy="2895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Its one of the simplest algorithm to start with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It simply uses the bag of words to predict the class of the new data</a:t>
            </a:r>
          </a:p>
          <a:p>
            <a:pPr>
              <a:lnSpc>
                <a:spcPct val="80000"/>
              </a:lnSpc>
            </a:pP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Its called naïve, because of the assumption that all the features are independent of each other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i.e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they can exists irrespective of the occurrence of the one another.</a:t>
            </a:r>
          </a:p>
          <a:p>
            <a:pPr>
              <a:lnSpc>
                <a:spcPct val="80000"/>
              </a:lnSpc>
            </a:pP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Its one of the  most efficient text classification algorithm.</a:t>
            </a:r>
            <a:endParaRPr lang="en-US" altLang="ko-KR" sz="1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Simple to implement</a:t>
            </a:r>
            <a:endParaRPr lang="en-US" altLang="ko-KR" sz="1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172028"/>
            <a:ext cx="6172200" cy="236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5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415" y="1090613"/>
            <a:ext cx="5715000" cy="3328987"/>
          </a:xfrm>
          <a:prstGeom prst="rect">
            <a:avLst/>
          </a:prstGeom>
        </p:spPr>
      </p:pic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199" y="219075"/>
            <a:ext cx="6981825" cy="715963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Algorithm – Decision Tree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7315" y="4419600"/>
            <a:ext cx="666931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It gives a very good visual representation of data set</a:t>
            </a:r>
          </a:p>
          <a:p>
            <a:pPr marL="285750" indent="-285750" algn="l">
              <a:lnSpc>
                <a:spcPct val="80000"/>
              </a:lnSpc>
              <a:buFont typeface="Arial" pitchFamily="34" charset="0"/>
              <a:buChar char="•"/>
            </a:pPr>
            <a:endParaRPr lang="en-US" altLang="ko-KR" sz="18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285750" indent="-285750" algn="l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Tree is created by splitting data up by variables and then counting the no of items that fall in each bucket</a:t>
            </a:r>
          </a:p>
          <a:p>
            <a:pPr marL="285750" indent="-285750" algn="l">
              <a:lnSpc>
                <a:spcPct val="80000"/>
              </a:lnSpc>
              <a:buFont typeface="Arial" pitchFamily="34" charset="0"/>
              <a:buChar char="•"/>
            </a:pPr>
            <a:endParaRPr lang="en-US" altLang="ko-KR" sz="18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285750" indent="-285750" algn="l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It is prone to over fitting</a:t>
            </a:r>
          </a:p>
          <a:p>
            <a:pPr marL="285750" indent="-285750" algn="l">
              <a:lnSpc>
                <a:spcPct val="80000"/>
              </a:lnSpc>
              <a:buFont typeface="Arial" pitchFamily="34" charset="0"/>
              <a:buChar char="•"/>
            </a:pPr>
            <a:endParaRPr lang="en-US" altLang="ko-KR" sz="18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285750" indent="-285750" algn="l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Building a model takes more time as compared to Naïve Bayes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289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199" y="219075"/>
            <a:ext cx="6981825" cy="715963"/>
          </a:xfrm>
        </p:spPr>
        <p:txBody>
          <a:bodyPr/>
          <a:lstStyle/>
          <a:p>
            <a:r>
              <a:rPr lang="en-US" sz="3600" i="1" dirty="0" smtClean="0">
                <a:solidFill>
                  <a:schemeClr val="tx1"/>
                </a:solidFill>
              </a:rPr>
              <a:t>k</a:t>
            </a:r>
            <a:r>
              <a:rPr lang="en-US" sz="3600" dirty="0" smtClean="0">
                <a:solidFill>
                  <a:schemeClr val="tx1"/>
                </a:solidFill>
              </a:rPr>
              <a:t> – Nearest neighbor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1219200"/>
            <a:ext cx="3962400" cy="541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It doesn’t builds a prediction model while training, rather simply records the class labels for each input data item</a:t>
            </a:r>
          </a:p>
          <a:p>
            <a:pPr>
              <a:lnSpc>
                <a:spcPct val="80000"/>
              </a:lnSpc>
            </a:pP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Hence, takes less time to train</a:t>
            </a:r>
          </a:p>
          <a:p>
            <a:pPr>
              <a:lnSpc>
                <a:spcPct val="80000"/>
              </a:lnSpc>
            </a:pP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However, while determining the class of new data set, it tries to find the k-nearest neighbors and then classify the new data set as the class label with max votes. </a:t>
            </a:r>
            <a:b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</a:br>
            <a:r>
              <a:rPr lang="en-US" altLang="ko-KR" sz="1100" i="1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(k determines the no. of neighbors to find)</a:t>
            </a:r>
            <a:endParaRPr lang="en-US" altLang="ko-KR" sz="1600" i="1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While voting, the class labels nearer to the new data point are weighted higher than that of those which are far away from the new data point</a:t>
            </a:r>
          </a:p>
          <a:p>
            <a:pPr>
              <a:lnSpc>
                <a:spcPct val="80000"/>
              </a:lnSpc>
            </a:pP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Hence, takes more time to predict the class of new data point</a:t>
            </a:r>
          </a:p>
          <a:p>
            <a:pPr>
              <a:lnSpc>
                <a:spcPct val="80000"/>
              </a:lnSpc>
            </a:pP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It can be computation expensive</a:t>
            </a:r>
            <a:endParaRPr lang="en-US" altLang="ko-KR" sz="1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969467"/>
            <a:ext cx="2974577" cy="223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5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199" y="219075"/>
            <a:ext cx="6981825" cy="715963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Support Vector Machines </a:t>
            </a:r>
            <a:r>
              <a:rPr lang="en-US" sz="1600" dirty="0" smtClean="0">
                <a:solidFill>
                  <a:schemeClr val="tx1"/>
                </a:solidFill>
              </a:rPr>
              <a:t>(aka SVM)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3352800"/>
            <a:ext cx="6934200" cy="3352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Its simply a line separating two different classes</a:t>
            </a:r>
          </a:p>
          <a:p>
            <a:pPr>
              <a:lnSpc>
                <a:spcPct val="80000"/>
              </a:lnSpc>
            </a:pPr>
            <a:endParaRPr lang="en-US" altLang="ko-KR" sz="14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However, at time a simple </a:t>
            </a:r>
            <a:r>
              <a:rPr lang="en-US" altLang="ko-KR" sz="1400" i="1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(linear) 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line wont be enough to separate the classes.</a:t>
            </a:r>
          </a:p>
          <a:p>
            <a:pPr>
              <a:lnSpc>
                <a:spcPct val="80000"/>
              </a:lnSpc>
            </a:pPr>
            <a:endParaRPr lang="en-US" altLang="ko-KR" sz="14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In such cases, we need to fit the curve 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i.e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achieved by changing the kernel to 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rbf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or poly, 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etc</a:t>
            </a:r>
            <a:endParaRPr lang="en-US" altLang="ko-KR" sz="14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14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In a nutshell, SVM helps find the optimal decision boundary</a:t>
            </a:r>
          </a:p>
          <a:p>
            <a:pPr>
              <a:lnSpc>
                <a:spcPct val="80000"/>
              </a:lnSpc>
            </a:pPr>
            <a:endParaRPr lang="en-US" altLang="ko-KR" sz="14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It maximizes the margin of decision boundary</a:t>
            </a:r>
          </a:p>
          <a:p>
            <a:pPr>
              <a:lnSpc>
                <a:spcPct val="80000"/>
              </a:lnSpc>
            </a:pPr>
            <a:endParaRPr lang="en-US" altLang="ko-KR" sz="14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SVM is also very well know for its ability to deal with outliers.</a:t>
            </a:r>
          </a:p>
          <a:p>
            <a:pPr>
              <a:lnSpc>
                <a:spcPct val="80000"/>
              </a:lnSpc>
            </a:pPr>
            <a:endParaRPr lang="en-US" altLang="ko-KR" sz="14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It takes a little more time to train, but its worth it.</a:t>
            </a:r>
            <a:endParaRPr lang="en-US" altLang="ko-KR" sz="14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066800"/>
            <a:ext cx="2410691" cy="21243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047668"/>
            <a:ext cx="2410691" cy="212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5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199" y="219075"/>
            <a:ext cx="6981825" cy="715963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Conclusion</a:t>
            </a:r>
            <a:endParaRPr 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731428"/>
              </p:ext>
            </p:extLst>
          </p:nvPr>
        </p:nvGraphicFramePr>
        <p:xfrm>
          <a:off x="2133600" y="3276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k</a:t>
                      </a:r>
                      <a:r>
                        <a:rPr lang="en-US" dirty="0" smtClean="0"/>
                        <a:t>-NN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 smtClean="0"/>
                        <a:t>Support Vector</a:t>
                      </a:r>
                      <a:r>
                        <a:rPr lang="en-US" b="0" u="none" baseline="0" dirty="0" smtClean="0"/>
                        <a:t> Machines</a:t>
                      </a:r>
                      <a:endParaRPr lang="en-US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60%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33600" y="5257800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For our data set we achieve maximum accuracy with SVM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296698"/>
              </p:ext>
            </p:extLst>
          </p:nvPr>
        </p:nvGraphicFramePr>
        <p:xfrm>
          <a:off x="2104571" y="1524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10774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15392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31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3">
      <a:dk1>
        <a:srgbClr val="4D4D4D"/>
      </a:dk1>
      <a:lt1>
        <a:srgbClr val="FFFFFF"/>
      </a:lt1>
      <a:dk2>
        <a:srgbClr val="4D4D4D"/>
      </a:dk2>
      <a:lt2>
        <a:srgbClr val="045B4B"/>
      </a:lt2>
      <a:accent1>
        <a:srgbClr val="1C7C70"/>
      </a:accent1>
      <a:accent2>
        <a:srgbClr val="379690"/>
      </a:accent2>
      <a:accent3>
        <a:srgbClr val="FFFFFF"/>
      </a:accent3>
      <a:accent4>
        <a:srgbClr val="404040"/>
      </a:accent4>
      <a:accent5>
        <a:srgbClr val="ABBFBB"/>
      </a:accent5>
      <a:accent6>
        <a:srgbClr val="318782"/>
      </a:accent6>
      <a:hlink>
        <a:srgbClr val="54B2A4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1E14F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4C8E3D"/>
        </a:lt2>
        <a:accent1>
          <a:srgbClr val="66A050"/>
        </a:accent1>
        <a:accent2>
          <a:srgbClr val="6EA552"/>
        </a:accent2>
        <a:accent3>
          <a:srgbClr val="FFFFFF"/>
        </a:accent3>
        <a:accent4>
          <a:srgbClr val="404040"/>
        </a:accent4>
        <a:accent5>
          <a:srgbClr val="B8CDB3"/>
        </a:accent5>
        <a:accent6>
          <a:srgbClr val="639549"/>
        </a:accent6>
        <a:hlink>
          <a:srgbClr val="89B96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4D7C48"/>
        </a:lt2>
        <a:accent1>
          <a:srgbClr val="599148"/>
        </a:accent1>
        <a:accent2>
          <a:srgbClr val="69A253"/>
        </a:accent2>
        <a:accent3>
          <a:srgbClr val="FFFFFF"/>
        </a:accent3>
        <a:accent4>
          <a:srgbClr val="404040"/>
        </a:accent4>
        <a:accent5>
          <a:srgbClr val="B5C7B1"/>
        </a:accent5>
        <a:accent6>
          <a:srgbClr val="5E924A"/>
        </a:accent6>
        <a:hlink>
          <a:srgbClr val="80C1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45B4B"/>
        </a:lt2>
        <a:accent1>
          <a:srgbClr val="1C7C70"/>
        </a:accent1>
        <a:accent2>
          <a:srgbClr val="379690"/>
        </a:accent2>
        <a:accent3>
          <a:srgbClr val="FFFFFF"/>
        </a:accent3>
        <a:accent4>
          <a:srgbClr val="404040"/>
        </a:accent4>
        <a:accent5>
          <a:srgbClr val="ABBFBB"/>
        </a:accent5>
        <a:accent6>
          <a:srgbClr val="318782"/>
        </a:accent6>
        <a:hlink>
          <a:srgbClr val="54B2A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72</TotalTime>
  <Words>602</Words>
  <Application>Microsoft Office PowerPoint</Application>
  <PresentationFormat>On-screen Show (4:3)</PresentationFormat>
  <Paragraphs>113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Microsoft Sans Serif</vt:lpstr>
      <vt:lpstr>Verdana</vt:lpstr>
      <vt:lpstr>굴림</vt:lpstr>
      <vt:lpstr>Times New Roman</vt:lpstr>
      <vt:lpstr>powerpoint-template</vt:lpstr>
      <vt:lpstr>Subject Area Identification</vt:lpstr>
      <vt:lpstr>Acknowledgements</vt:lpstr>
      <vt:lpstr>Agenda</vt:lpstr>
      <vt:lpstr>Introduction</vt:lpstr>
      <vt:lpstr>Algorithm – Naïve Bayes</vt:lpstr>
      <vt:lpstr>Algorithm – Decision Tree</vt:lpstr>
      <vt:lpstr>k – Nearest neighbor</vt:lpstr>
      <vt:lpstr>Support Vector Machines (aka SVM)</vt:lpstr>
      <vt:lpstr>Conclusion</vt:lpstr>
      <vt:lpstr>Future 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 Area Identification</dc:title>
  <dc:creator>Abhitesh Das</dc:creator>
  <cp:lastModifiedBy>Abhitesh Das</cp:lastModifiedBy>
  <cp:revision>35</cp:revision>
  <dcterms:created xsi:type="dcterms:W3CDTF">2016-10-17T14:41:57Z</dcterms:created>
  <dcterms:modified xsi:type="dcterms:W3CDTF">2016-10-17T15:54:03Z</dcterms:modified>
</cp:coreProperties>
</file>