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27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3.xml"/><Relationship Id="rId49" Type="http://schemas.openxmlformats.org/officeDocument/2006/relationships/presProps" Target="presProps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9455" y="296163"/>
            <a:ext cx="10753089" cy="1071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947C9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9239" y="1470342"/>
            <a:ext cx="10653521" cy="4612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92815" y="6096094"/>
            <a:ext cx="323850" cy="25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jpeg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9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0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1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2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3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5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6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7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jpeg"/><Relationship Id="rId1" Type="http://schemas.openxmlformats.org/officeDocument/2006/relationships/image" Target="../media/image3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44245" y="4909185"/>
            <a:ext cx="2495550" cy="5695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 marR="30480">
              <a:lnSpc>
                <a:spcPct val="101000"/>
              </a:lnSpc>
              <a:spcBef>
                <a:spcPts val="85"/>
              </a:spcBef>
            </a:pPr>
            <a:r>
              <a:rPr lang="en-US" sz="1800" spc="35" dirty="0" smtClean="0">
                <a:solidFill>
                  <a:srgbClr val="E7E6E6"/>
                </a:solidFill>
                <a:latin typeface="Microsoft Sans Serif" panose="020B0604020202020204"/>
                <a:cs typeface="Microsoft Sans Serif" panose="020B0604020202020204"/>
              </a:rPr>
              <a:t>Ramya Sri Abhitha     </a:t>
            </a:r>
            <a:r>
              <a:rPr sz="1800" spc="35" dirty="0" smtClean="0">
                <a:solidFill>
                  <a:srgbClr val="E7E6E6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dirty="0" smtClean="0">
                <a:solidFill>
                  <a:srgbClr val="E7E6E6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10" dirty="0" smtClean="0">
                <a:solidFill>
                  <a:srgbClr val="E7E6E6"/>
                </a:solidFill>
                <a:latin typeface="Microsoft Sans Serif" panose="020B0604020202020204"/>
                <a:cs typeface="Microsoft Sans Serif" panose="020B0604020202020204"/>
              </a:rPr>
              <a:t>2</a:t>
            </a:r>
            <a:r>
              <a:rPr lang="en-US" sz="1800" spc="-10" dirty="0" smtClean="0">
                <a:solidFill>
                  <a:srgbClr val="E7E6E6"/>
                </a:solidFill>
                <a:latin typeface="Microsoft Sans Serif" panose="020B0604020202020204"/>
                <a:cs typeface="Microsoft Sans Serif" panose="020B0604020202020204"/>
              </a:rPr>
              <a:t>6th</a:t>
            </a:r>
            <a:r>
              <a:rPr sz="1800" spc="284" baseline="21000" dirty="0" smtClean="0">
                <a:solidFill>
                  <a:srgbClr val="E7E6E6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lang="en-US" spc="-60" dirty="0" smtClean="0">
                <a:solidFill>
                  <a:srgbClr val="E7E6E6"/>
                </a:solidFill>
                <a:latin typeface="Microsoft Sans Serif" panose="020B0604020202020204"/>
                <a:cs typeface="Microsoft Sans Serif" panose="020B0604020202020204"/>
              </a:rPr>
              <a:t>March</a:t>
            </a:r>
            <a:r>
              <a:rPr sz="1800" spc="-40" dirty="0" smtClean="0">
                <a:solidFill>
                  <a:srgbClr val="E7E6E6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45" dirty="0" smtClean="0">
                <a:solidFill>
                  <a:srgbClr val="E7E6E6"/>
                </a:solidFill>
                <a:latin typeface="Microsoft Sans Serif" panose="020B0604020202020204"/>
                <a:cs typeface="Microsoft Sans Serif" panose="020B0604020202020204"/>
              </a:rPr>
              <a:t>202</a:t>
            </a:r>
            <a:r>
              <a:rPr lang="en-US" sz="1800" spc="45" dirty="0" smtClean="0">
                <a:solidFill>
                  <a:srgbClr val="E7E6E6"/>
                </a:solidFill>
                <a:latin typeface="Microsoft Sans Serif" panose="020B0604020202020204"/>
                <a:cs typeface="Microsoft Sans Serif" panose="020B0604020202020204"/>
              </a:rPr>
              <a:t>4</a:t>
            </a:r>
            <a:endParaRPr sz="1800" dirty="0">
              <a:latin typeface="Microsoft Sans Serif" panose="020B0604020202020204"/>
              <a:cs typeface="Microsoft Sans Serif" panose="020B0604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5825" y="676275"/>
            <a:ext cx="2105025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581015" indent="-228600">
              <a:lnSpc>
                <a:spcPts val="249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175" dirty="0"/>
              <a:t> </a:t>
            </a:r>
            <a:r>
              <a:rPr spc="15" dirty="0"/>
              <a:t>performed</a:t>
            </a:r>
            <a:r>
              <a:rPr spc="-270" dirty="0"/>
              <a:t> </a:t>
            </a:r>
            <a:r>
              <a:rPr spc="15" dirty="0"/>
              <a:t>exploratory</a:t>
            </a:r>
            <a:r>
              <a:rPr spc="-275" dirty="0"/>
              <a:t> </a:t>
            </a:r>
            <a:r>
              <a:rPr dirty="0"/>
              <a:t>data</a:t>
            </a:r>
            <a:r>
              <a:rPr spc="30" dirty="0"/>
              <a:t> </a:t>
            </a:r>
            <a:r>
              <a:rPr spc="-50" dirty="0"/>
              <a:t>analysis</a:t>
            </a:r>
            <a:r>
              <a:rPr dirty="0"/>
              <a:t> </a:t>
            </a:r>
            <a:endParaRPr dirty="0"/>
          </a:p>
          <a:p>
            <a:pPr marL="5581015">
              <a:lnSpc>
                <a:spcPts val="2490"/>
              </a:lnSpc>
            </a:pPr>
            <a:r>
              <a:rPr spc="5" dirty="0"/>
              <a:t>an</a:t>
            </a:r>
            <a:r>
              <a:rPr spc="-5" dirty="0"/>
              <a:t>d</a:t>
            </a:r>
            <a:r>
              <a:rPr spc="25" dirty="0"/>
              <a:t> </a:t>
            </a:r>
            <a:r>
              <a:rPr dirty="0"/>
              <a:t>de</a:t>
            </a:r>
            <a:r>
              <a:rPr spc="5" dirty="0"/>
              <a:t>t</a:t>
            </a:r>
            <a:r>
              <a:rPr spc="-5" dirty="0"/>
              <a:t>e</a:t>
            </a:r>
            <a:r>
              <a:rPr spc="30" dirty="0"/>
              <a:t>r</a:t>
            </a:r>
            <a:r>
              <a:rPr spc="80" dirty="0"/>
              <a:t>m</a:t>
            </a:r>
            <a:r>
              <a:rPr spc="30" dirty="0"/>
              <a:t>i</a:t>
            </a:r>
            <a:r>
              <a:rPr dirty="0"/>
              <a:t>ne</a:t>
            </a:r>
            <a:r>
              <a:rPr spc="15" dirty="0"/>
              <a:t>d</a:t>
            </a:r>
            <a:r>
              <a:rPr spc="-275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5" dirty="0"/>
              <a:t>t</a:t>
            </a:r>
            <a:r>
              <a:rPr spc="25" dirty="0"/>
              <a:t>r</a:t>
            </a:r>
            <a:r>
              <a:rPr spc="5" dirty="0"/>
              <a:t>a</a:t>
            </a:r>
            <a:r>
              <a:rPr spc="30" dirty="0"/>
              <a:t>i</a:t>
            </a:r>
            <a:r>
              <a:rPr spc="5" dirty="0"/>
              <a:t>n</a:t>
            </a:r>
            <a:r>
              <a:rPr spc="30" dirty="0"/>
              <a:t>i</a:t>
            </a:r>
            <a:r>
              <a:rPr spc="5" dirty="0"/>
              <a:t>n</a:t>
            </a:r>
            <a:r>
              <a:rPr dirty="0"/>
              <a:t>g</a:t>
            </a:r>
            <a:r>
              <a:rPr spc="25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0" dirty="0"/>
              <a:t>l</a:t>
            </a:r>
            <a:r>
              <a:rPr spc="45" dirty="0"/>
              <a:t>s</a:t>
            </a:r>
            <a:r>
              <a:rPr spc="5" dirty="0"/>
              <a:t>.</a:t>
            </a:r>
            <a:endParaRPr spc="5" dirty="0"/>
          </a:p>
          <a:p>
            <a:pPr marL="5581015" marR="22225" indent="-228600">
              <a:lnSpc>
                <a:spcPct val="93000"/>
              </a:lnSpc>
              <a:spcBef>
                <a:spcPts val="105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-225" dirty="0"/>
              <a:t> </a:t>
            </a:r>
            <a:r>
              <a:rPr spc="-60" dirty="0"/>
              <a:t>calculated</a:t>
            </a:r>
            <a:r>
              <a:rPr spc="-55" dirty="0"/>
              <a:t> </a:t>
            </a:r>
            <a:r>
              <a:rPr dirty="0"/>
              <a:t>the </a:t>
            </a:r>
            <a:r>
              <a:rPr spc="-60" dirty="0"/>
              <a:t>number</a:t>
            </a:r>
            <a:r>
              <a:rPr spc="-55" dirty="0"/>
              <a:t> </a:t>
            </a:r>
            <a:r>
              <a:rPr dirty="0"/>
              <a:t>of </a:t>
            </a:r>
            <a:r>
              <a:rPr spc="-60" dirty="0"/>
              <a:t>launches </a:t>
            </a:r>
            <a:r>
              <a:rPr spc="5" dirty="0"/>
              <a:t>at </a:t>
            </a:r>
            <a:r>
              <a:rPr spc="10" dirty="0"/>
              <a:t> </a:t>
            </a:r>
            <a:r>
              <a:rPr spc="-65" dirty="0"/>
              <a:t>each </a:t>
            </a:r>
            <a:r>
              <a:rPr spc="15" dirty="0"/>
              <a:t>site, </a:t>
            </a:r>
            <a:r>
              <a:rPr dirty="0"/>
              <a:t>and the </a:t>
            </a:r>
            <a:r>
              <a:rPr spc="-60" dirty="0"/>
              <a:t>number </a:t>
            </a:r>
            <a:r>
              <a:rPr dirty="0"/>
              <a:t>and </a:t>
            </a:r>
            <a:r>
              <a:rPr spc="-55" dirty="0"/>
              <a:t>occurrence </a:t>
            </a:r>
            <a:r>
              <a:rPr spc="-5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65" dirty="0"/>
              <a:t>each</a:t>
            </a:r>
            <a:r>
              <a:rPr spc="25" dirty="0"/>
              <a:t> </a:t>
            </a:r>
            <a:r>
              <a:rPr spc="10" dirty="0"/>
              <a:t>orbits</a:t>
            </a:r>
            <a:endParaRPr spc="10" dirty="0"/>
          </a:p>
          <a:p>
            <a:pPr marL="5581015" marR="5080" indent="-228600">
              <a:lnSpc>
                <a:spcPts val="2400"/>
              </a:lnSpc>
              <a:spcBef>
                <a:spcPts val="103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</a:t>
            </a:r>
            <a:r>
              <a:rPr spc="-225" dirty="0"/>
              <a:t>e</a:t>
            </a:r>
            <a:r>
              <a:rPr spc="175" dirty="0"/>
              <a:t> </a:t>
            </a:r>
            <a:r>
              <a:rPr spc="45" dirty="0"/>
              <a:t>c</a:t>
            </a:r>
            <a:r>
              <a:rPr spc="30" dirty="0"/>
              <a:t>r</a:t>
            </a:r>
            <a:r>
              <a:rPr spc="5" dirty="0"/>
              <a:t>eat</a:t>
            </a:r>
            <a:r>
              <a:rPr dirty="0"/>
              <a:t>ed</a:t>
            </a:r>
            <a:r>
              <a:rPr spc="-275" dirty="0"/>
              <a:t> </a:t>
            </a:r>
            <a:r>
              <a:rPr spc="30" dirty="0"/>
              <a:t>l</a:t>
            </a:r>
            <a:r>
              <a:rPr dirty="0"/>
              <a:t>and</a:t>
            </a:r>
            <a:r>
              <a:rPr spc="30" dirty="0"/>
              <a:t>i</a:t>
            </a:r>
            <a:r>
              <a:rPr dirty="0"/>
              <a:t>n</a:t>
            </a:r>
            <a:r>
              <a:rPr spc="10" dirty="0"/>
              <a:t>g</a:t>
            </a:r>
            <a:r>
              <a:rPr spc="-50" dirty="0"/>
              <a:t> </a:t>
            </a:r>
            <a:r>
              <a:rPr spc="-75" dirty="0"/>
              <a:t>ou</a:t>
            </a:r>
            <a:r>
              <a:rPr spc="-80" dirty="0"/>
              <a:t>t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5" dirty="0"/>
              <a:t>m</a:t>
            </a:r>
            <a:r>
              <a:rPr spc="-70" dirty="0"/>
              <a:t>e</a:t>
            </a:r>
            <a:r>
              <a:rPr spc="250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5" dirty="0"/>
              <a:t>l</a:t>
            </a:r>
            <a:r>
              <a:rPr spc="-125" dirty="0"/>
              <a:t> </a:t>
            </a:r>
            <a:r>
              <a:rPr spc="5" dirty="0"/>
              <a:t>f</a:t>
            </a:r>
            <a:r>
              <a:rPr spc="25" dirty="0"/>
              <a:t>r</a:t>
            </a:r>
            <a:r>
              <a:rPr spc="5" dirty="0"/>
              <a:t>o</a:t>
            </a:r>
            <a:r>
              <a:rPr spc="75" dirty="0"/>
              <a:t>m </a:t>
            </a:r>
            <a:r>
              <a:rPr spc="5" dirty="0"/>
              <a:t> out</a:t>
            </a:r>
            <a:r>
              <a:rPr spc="40" dirty="0"/>
              <a:t>c</a:t>
            </a:r>
            <a:r>
              <a:rPr spc="5" dirty="0"/>
              <a:t>o</a:t>
            </a:r>
            <a:r>
              <a:rPr spc="80" dirty="0"/>
              <a:t>m</a:t>
            </a:r>
            <a:r>
              <a:rPr dirty="0"/>
              <a:t>e</a:t>
            </a:r>
            <a:r>
              <a:rPr spc="-275" dirty="0"/>
              <a:t> 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-45" dirty="0"/>
              <a:t>l</a:t>
            </a:r>
            <a:r>
              <a:rPr spc="-75" dirty="0"/>
              <a:t>u</a:t>
            </a:r>
            <a:r>
              <a:rPr spc="5" dirty="0"/>
              <a:t>m</a:t>
            </a:r>
            <a:r>
              <a:rPr spc="-75" dirty="0"/>
              <a:t>n</a:t>
            </a:r>
            <a:r>
              <a:rPr spc="100" dirty="0"/>
              <a:t> </a:t>
            </a:r>
            <a:r>
              <a:rPr spc="5" dirty="0"/>
              <a:t>an</a:t>
            </a:r>
            <a:r>
              <a:rPr dirty="0"/>
              <a:t>d</a:t>
            </a:r>
            <a:r>
              <a:rPr spc="-50" dirty="0"/>
              <a:t> </a:t>
            </a:r>
            <a:r>
              <a:rPr dirty="0"/>
              <a:t>e</a:t>
            </a:r>
            <a:r>
              <a:rPr spc="40" dirty="0"/>
              <a:t>x</a:t>
            </a:r>
            <a:r>
              <a:rPr dirty="0"/>
              <a:t>po</a:t>
            </a:r>
            <a:r>
              <a:rPr spc="25" dirty="0"/>
              <a:t>r</a:t>
            </a:r>
            <a:r>
              <a:rPr spc="5" dirty="0"/>
              <a:t>t</a:t>
            </a:r>
            <a:r>
              <a:rPr dirty="0"/>
              <a:t>e</a:t>
            </a:r>
            <a:r>
              <a:rPr spc="10" dirty="0"/>
              <a:t>d</a:t>
            </a:r>
            <a:r>
              <a:rPr spc="-50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30" dirty="0"/>
              <a:t>r</a:t>
            </a:r>
            <a:r>
              <a:rPr spc="5" dirty="0"/>
              <a:t>e</a:t>
            </a:r>
            <a:r>
              <a:rPr spc="45" dirty="0"/>
              <a:t>s</a:t>
            </a:r>
            <a:r>
              <a:rPr spc="5" dirty="0"/>
              <a:t>u</a:t>
            </a:r>
            <a:r>
              <a:rPr spc="30" dirty="0"/>
              <a:t>l</a:t>
            </a:r>
            <a:r>
              <a:rPr spc="5" dirty="0"/>
              <a:t>t</a:t>
            </a:r>
            <a:r>
              <a:rPr spc="40" dirty="0"/>
              <a:t>s </a:t>
            </a:r>
            <a:r>
              <a:rPr spc="5" dirty="0"/>
              <a:t> </a:t>
            </a:r>
            <a:r>
              <a:rPr dirty="0"/>
              <a:t>to</a:t>
            </a:r>
            <a:r>
              <a:rPr spc="175" dirty="0"/>
              <a:t> </a:t>
            </a:r>
            <a:r>
              <a:rPr spc="45" dirty="0"/>
              <a:t>csv.</a:t>
            </a:r>
            <a:endParaRPr spc="45" dirty="0"/>
          </a:p>
          <a:p>
            <a:pPr marL="5581015" marR="152400" indent="-228600">
              <a:lnSpc>
                <a:spcPct val="103000"/>
              </a:lnSpc>
              <a:spcBef>
                <a:spcPts val="1365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140" dirty="0"/>
              <a:t>The</a:t>
            </a:r>
            <a:r>
              <a:rPr spc="100" dirty="0"/>
              <a:t> </a:t>
            </a:r>
            <a:r>
              <a:rPr spc="25" dirty="0"/>
              <a:t>link </a:t>
            </a:r>
            <a:r>
              <a:rPr dirty="0"/>
              <a:t>to</a:t>
            </a:r>
            <a:r>
              <a:rPr spc="25" dirty="0"/>
              <a:t> </a:t>
            </a:r>
            <a:r>
              <a:rPr dirty="0"/>
              <a:t>the</a:t>
            </a:r>
            <a:r>
              <a:rPr spc="25" dirty="0"/>
              <a:t> </a:t>
            </a:r>
            <a:r>
              <a:rPr spc="5" dirty="0"/>
              <a:t>notebook</a:t>
            </a:r>
            <a:r>
              <a:rPr spc="180" dirty="0"/>
              <a:t> </a:t>
            </a:r>
            <a:r>
              <a:rPr spc="35" dirty="0"/>
              <a:t>is </a:t>
            </a:r>
            <a:r>
              <a:rPr spc="40" dirty="0"/>
              <a:t> </a:t>
            </a:r>
            <a:r>
              <a:rPr dirty="0">
                <a:solidFill>
                  <a:srgbClr val="1C7BDB"/>
                </a:solidFill>
              </a:rPr>
              <a:t>https://github.com/chuksoo/IBM-Data- </a:t>
            </a:r>
            <a:r>
              <a:rPr spc="5" dirty="0">
                <a:solidFill>
                  <a:srgbClr val="1C7BDB"/>
                </a:solidFill>
              </a:rPr>
              <a:t> </a:t>
            </a:r>
            <a:r>
              <a:rPr spc="-55" dirty="0">
                <a:solidFill>
                  <a:srgbClr val="1C7BDB"/>
                </a:solidFill>
              </a:rPr>
              <a:t>Science-Capstone- </a:t>
            </a:r>
            <a:r>
              <a:rPr spc="-50" dirty="0">
                <a:solidFill>
                  <a:srgbClr val="1C7BDB"/>
                </a:solidFill>
              </a:rPr>
              <a:t> </a:t>
            </a:r>
            <a:r>
              <a:rPr spc="-25" dirty="0">
                <a:solidFill>
                  <a:srgbClr val="1C7BDB"/>
                </a:solidFill>
              </a:rPr>
              <a:t>SpaceX/blob/main/Data%20Wrangling.ip </a:t>
            </a:r>
            <a:r>
              <a:rPr spc="-20" dirty="0">
                <a:solidFill>
                  <a:srgbClr val="1C7BDB"/>
                </a:solidFill>
              </a:rPr>
              <a:t> </a:t>
            </a:r>
            <a:r>
              <a:rPr spc="15" dirty="0">
                <a:solidFill>
                  <a:srgbClr val="1C7BDB"/>
                </a:solidFill>
              </a:rPr>
              <a:t>ynb.</a:t>
            </a:r>
            <a:endParaRPr spc="15" dirty="0">
              <a:solidFill>
                <a:srgbClr val="1C7BDB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1349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5" dirty="0"/>
              <a:t> </a:t>
            </a:r>
            <a:r>
              <a:rPr sz="3650" spc="-55" dirty="0"/>
              <a:t>Wrangling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38200" y="1485900"/>
            <a:ext cx="5019675" cy="39909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118215" y="6096094"/>
            <a:ext cx="27305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  <a:t>10</a:t>
            </a:r>
            <a:endParaRPr sz="1550"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513776"/>
            <a:ext cx="4865370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000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x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he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b</a:t>
            </a:r>
            <a:r>
              <a:rPr sz="2150" spc="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y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v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ua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li</a:t>
            </a:r>
            <a:r>
              <a:rPr sz="21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z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150" spc="-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ng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t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r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on</a:t>
            </a:r>
            <a:r>
              <a:rPr sz="21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2150" spc="-2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be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tw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ee</a:t>
            </a:r>
            <a:r>
              <a:rPr sz="2150" spc="-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2150" spc="-1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gh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   </a:t>
            </a:r>
            <a:r>
              <a:rPr sz="2150" spc="-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nu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be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150" spc="1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150" spc="-7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150" spc="-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te,</a:t>
            </a:r>
            <a:r>
              <a:rPr sz="2150" spc="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pa</a:t>
            </a:r>
            <a:r>
              <a:rPr sz="21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y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oa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and  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2150" spc="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e,</a:t>
            </a:r>
            <a:r>
              <a:rPr sz="2150" spc="-1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150" spc="-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150" spc="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ea</a:t>
            </a:r>
            <a:r>
              <a:rPr sz="215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2150" spc="-1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b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 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type, flight </a:t>
            </a:r>
            <a:r>
              <a:rPr sz="21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orbit type,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2150" spc="-5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launch</a:t>
            </a:r>
            <a:r>
              <a:rPr sz="2150" spc="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success</a:t>
            </a:r>
            <a:r>
              <a:rPr sz="2150" spc="1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yearly</a:t>
            </a:r>
            <a:r>
              <a:rPr sz="2150" spc="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trend.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6464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30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dirty="0"/>
              <a:t>Data</a:t>
            </a:r>
            <a:r>
              <a:rPr sz="3650" spc="-15" dirty="0"/>
              <a:t> </a:t>
            </a:r>
            <a:r>
              <a:rPr sz="3650" spc="-35" dirty="0"/>
              <a:t>Visualization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6177279" y="4597082"/>
            <a:ext cx="5220335" cy="216408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240665" indent="-228600">
              <a:lnSpc>
                <a:spcPct val="102000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1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  <a:t>https://github.com/chuksoo/IBM-Data- </a:t>
            </a:r>
            <a:r>
              <a:rPr sz="2150" spc="5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  <a:t>Science-Capstone- </a:t>
            </a:r>
            <a:r>
              <a:rPr sz="2150" spc="-50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  <a:t>SpaceX/blob/main/EDA%20with%20D </a:t>
            </a:r>
            <a:r>
              <a:rPr sz="2150" spc="5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  <a:t>ata%20Visualization.ipynb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R="5080" algn="r">
              <a:lnSpc>
                <a:spcPct val="100000"/>
              </a:lnSpc>
              <a:spcBef>
                <a:spcPts val="1850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  <a:t>11</a:t>
            </a:r>
            <a:endParaRPr sz="1550">
              <a:latin typeface="Microsoft Sans Serif" panose="020B0604020202020204"/>
              <a:cs typeface="Microsoft Sans Serif" panose="020B0604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71525" y="3667125"/>
            <a:ext cx="5000625" cy="27622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0" y="1495425"/>
            <a:ext cx="5191125" cy="2962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4399"/>
            <a:ext cx="9288145" cy="45739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loaded</a:t>
            </a:r>
            <a:r>
              <a:rPr sz="2150" spc="-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SpaceX</a:t>
            </a:r>
            <a:r>
              <a:rPr sz="2150" spc="1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dataset</a:t>
            </a:r>
            <a:r>
              <a:rPr sz="2150" spc="-114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into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15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PostgreSQL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database</a:t>
            </a:r>
            <a:r>
              <a:rPr sz="2150" spc="1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without</a:t>
            </a:r>
            <a:r>
              <a:rPr sz="2150" spc="1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leaving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jupyter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notebook.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241300" marR="5080" indent="-229235">
              <a:lnSpc>
                <a:spcPct val="102000"/>
              </a:lnSpc>
              <a:spcBef>
                <a:spcPts val="142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applied </a:t>
            </a:r>
            <a:r>
              <a:rPr sz="2150" spc="-1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EDA</a:t>
            </a:r>
            <a:r>
              <a:rPr sz="2150" spc="-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with </a:t>
            </a:r>
            <a:r>
              <a:rPr sz="2150" spc="-2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SQL</a:t>
            </a:r>
            <a:r>
              <a:rPr sz="2150" spc="-204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to get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insight 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data.</a:t>
            </a:r>
            <a:r>
              <a:rPr sz="2150" spc="-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229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wrote </a:t>
            </a:r>
            <a:r>
              <a:rPr sz="215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queries</a:t>
            </a:r>
            <a:r>
              <a:rPr sz="21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to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find</a:t>
            </a:r>
            <a:r>
              <a:rPr sz="2150" spc="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out</a:t>
            </a:r>
            <a:r>
              <a:rPr sz="2150" spc="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for</a:t>
            </a:r>
            <a:r>
              <a:rPr sz="2150" spc="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instance: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1700" spc="-15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names</a:t>
            </a:r>
            <a:r>
              <a:rPr sz="1700" spc="-15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of</a:t>
            </a:r>
            <a:r>
              <a:rPr sz="1700" spc="-229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unique</a:t>
            </a:r>
            <a:r>
              <a:rPr sz="1700" spc="-14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launch</a:t>
            </a:r>
            <a:r>
              <a:rPr sz="1700" spc="-15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sites</a:t>
            </a:r>
            <a:r>
              <a:rPr sz="1700" spc="-15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in</a:t>
            </a:r>
            <a:r>
              <a:rPr sz="1700" spc="-15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2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space</a:t>
            </a:r>
            <a:r>
              <a:rPr sz="1700" spc="-15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mission.</a:t>
            </a:r>
            <a:endParaRPr sz="1700">
              <a:latin typeface="Microsoft Sans Serif" panose="020B0604020202020204"/>
              <a:cs typeface="Microsoft Sans Serif" panose="020B0604020202020204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total</a:t>
            </a:r>
            <a:r>
              <a:rPr sz="1700" spc="-22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payload</a:t>
            </a:r>
            <a:r>
              <a:rPr sz="1700" spc="-15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mass</a:t>
            </a:r>
            <a:r>
              <a:rPr sz="1700" spc="-14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boosters</a:t>
            </a:r>
            <a:r>
              <a:rPr sz="1700" spc="-14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3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launched</a:t>
            </a:r>
            <a:r>
              <a:rPr sz="1700" spc="-14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11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NASA</a:t>
            </a:r>
            <a:r>
              <a:rPr sz="1700" spc="-7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(CRS)</a:t>
            </a:r>
            <a:endParaRPr sz="1700">
              <a:latin typeface="Microsoft Sans Serif" panose="020B0604020202020204"/>
              <a:cs typeface="Microsoft Sans Serif" panose="020B0604020202020204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average</a:t>
            </a:r>
            <a:r>
              <a:rPr sz="1700" spc="-21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payload</a:t>
            </a:r>
            <a:r>
              <a:rPr sz="1700" spc="-22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mass</a:t>
            </a:r>
            <a:r>
              <a:rPr sz="1700" spc="-15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1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booster</a:t>
            </a:r>
            <a:r>
              <a:rPr sz="1700" spc="-14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version</a:t>
            </a:r>
            <a:r>
              <a:rPr sz="1700" spc="-14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F9</a:t>
            </a:r>
            <a:r>
              <a:rPr sz="1700" spc="-22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v1.1</a:t>
            </a:r>
            <a:endParaRPr sz="1700">
              <a:latin typeface="Microsoft Sans Serif" panose="020B0604020202020204"/>
              <a:cs typeface="Microsoft Sans Serif" panose="020B0604020202020204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total</a:t>
            </a:r>
            <a:r>
              <a:rPr sz="1700" spc="-15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number</a:t>
            </a:r>
            <a:r>
              <a:rPr sz="1700" spc="-15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of</a:t>
            </a:r>
            <a:r>
              <a:rPr sz="1700" spc="-15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successful</a:t>
            </a:r>
            <a:r>
              <a:rPr sz="1700" spc="-15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1700" spc="-15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failure</a:t>
            </a:r>
            <a:r>
              <a:rPr sz="1700" spc="-15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mission</a:t>
            </a:r>
            <a:r>
              <a:rPr sz="1700" spc="-14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outcomes</a:t>
            </a:r>
            <a:endParaRPr sz="1700">
              <a:latin typeface="Microsoft Sans Serif" panose="020B0604020202020204"/>
              <a:cs typeface="Microsoft Sans Serif" panose="020B0604020202020204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failed</a:t>
            </a:r>
            <a:r>
              <a:rPr sz="1700" spc="-22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landing</a:t>
            </a:r>
            <a:r>
              <a:rPr sz="1700" spc="-22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outcomes</a:t>
            </a:r>
            <a:r>
              <a:rPr sz="1700" spc="-22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in</a:t>
            </a:r>
            <a:r>
              <a:rPr sz="1700" spc="-22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drone</a:t>
            </a:r>
            <a:r>
              <a:rPr sz="1700" spc="-7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2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ship,</a:t>
            </a:r>
            <a:r>
              <a:rPr sz="1700" spc="-22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their</a:t>
            </a:r>
            <a:r>
              <a:rPr sz="1700" spc="-22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2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booster</a:t>
            </a:r>
            <a:r>
              <a:rPr sz="1700" spc="-7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version</a:t>
            </a:r>
            <a:r>
              <a:rPr sz="1700" spc="-22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1700" spc="-22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launch</a:t>
            </a:r>
            <a:r>
              <a:rPr sz="1700" spc="-15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site</a:t>
            </a:r>
            <a:r>
              <a:rPr sz="1700" spc="-22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names.</a:t>
            </a:r>
            <a:endParaRPr sz="1700">
              <a:latin typeface="Microsoft Sans Serif" panose="020B0604020202020204"/>
              <a:cs typeface="Microsoft Sans Serif" panose="020B0604020202020204"/>
            </a:endParaRPr>
          </a:p>
          <a:p>
            <a:pPr marL="241300" marR="100330" indent="-229235">
              <a:lnSpc>
                <a:spcPct val="102000"/>
              </a:lnSpc>
              <a:spcBef>
                <a:spcPts val="1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is</a:t>
            </a:r>
            <a:r>
              <a:rPr sz="2150" spc="-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20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  <a:t>https://github.com/chuksoo/IBM-Data-Science- </a:t>
            </a:r>
            <a:r>
              <a:rPr sz="2150" spc="-15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  <a:t>Capstone-SpaceX/blob/main/EDA%20with%20SQL.ipynb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84988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90" dirty="0"/>
              <a:t> </a:t>
            </a:r>
            <a:r>
              <a:rPr sz="3650" spc="15" dirty="0"/>
              <a:t>with</a:t>
            </a:r>
            <a:r>
              <a:rPr sz="3650" spc="130" dirty="0"/>
              <a:t> </a:t>
            </a:r>
            <a:r>
              <a:rPr sz="3650" spc="-229" dirty="0"/>
              <a:t>SQL</a:t>
            </a:r>
            <a:endParaRPr sz="36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1525206"/>
            <a:ext cx="10259695" cy="41446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7150" indent="-229235">
              <a:lnSpc>
                <a:spcPct val="102000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marked 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all </a:t>
            </a:r>
            <a:r>
              <a:rPr sz="2150" spc="-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sites,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and added 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map 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objects </a:t>
            </a:r>
            <a:r>
              <a:rPr sz="21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such 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as 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markers, circles, 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lines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to </a:t>
            </a:r>
            <a:r>
              <a:rPr sz="2150" spc="-5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mark</a:t>
            </a:r>
            <a:r>
              <a:rPr sz="2150" spc="-2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or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failure</a:t>
            </a:r>
            <a:r>
              <a:rPr sz="2150" spc="-1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launches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each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site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on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folium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map.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241300" marR="5080" indent="-229235">
              <a:lnSpc>
                <a:spcPct val="102000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assigned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feature </a:t>
            </a:r>
            <a:r>
              <a:rPr sz="2150" spc="-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launch</a:t>
            </a:r>
            <a:r>
              <a:rPr sz="215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outcomes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(failure or </a:t>
            </a:r>
            <a:r>
              <a:rPr sz="2150" spc="-1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success)</a:t>
            </a:r>
            <a:r>
              <a:rPr sz="2150" spc="-114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to </a:t>
            </a:r>
            <a:r>
              <a:rPr sz="2150" spc="-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class </a:t>
            </a:r>
            <a:r>
              <a:rPr sz="2150" spc="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0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and </a:t>
            </a:r>
            <a:r>
              <a:rPr sz="2150" spc="-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1.i.e.,</a:t>
            </a:r>
            <a:r>
              <a:rPr sz="2150" spc="-7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0 </a:t>
            </a:r>
            <a:r>
              <a:rPr sz="2150" spc="-5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failure,</a:t>
            </a:r>
            <a:r>
              <a:rPr sz="2150" spc="-2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1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success.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Using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color-labeled</a:t>
            </a:r>
            <a:r>
              <a:rPr sz="2150" spc="-27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marker</a:t>
            </a:r>
            <a:r>
              <a:rPr sz="215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clusters,</a:t>
            </a:r>
            <a:r>
              <a:rPr sz="2150" spc="18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we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identified</a:t>
            </a:r>
            <a:r>
              <a:rPr sz="215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which</a:t>
            </a:r>
            <a:r>
              <a:rPr sz="2150" spc="-19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launch</a:t>
            </a:r>
            <a:r>
              <a:rPr sz="215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have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v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15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y</a:t>
            </a:r>
            <a:r>
              <a:rPr sz="2150" spc="-2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g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ss</a:t>
            </a:r>
            <a:r>
              <a:rPr sz="2150" spc="1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.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241300" marR="204470" indent="-229235">
              <a:lnSpc>
                <a:spcPct val="102000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calculated</a:t>
            </a:r>
            <a:r>
              <a:rPr sz="21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21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distances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between</a:t>
            </a:r>
            <a:r>
              <a:rPr sz="2150" spc="-7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 </a:t>
            </a:r>
            <a:r>
              <a:rPr sz="215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launch 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site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its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proximities. </a:t>
            </a:r>
            <a:r>
              <a:rPr sz="2150" spc="-229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answered </a:t>
            </a:r>
            <a:r>
              <a:rPr sz="2150" spc="-5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some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question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for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instance: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699135" lvl="1" indent="-229235">
              <a:lnSpc>
                <a:spcPct val="100000"/>
              </a:lnSpc>
              <a:spcBef>
                <a:spcPts val="145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8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1800" spc="5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800" spc="-10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4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1800" spc="-10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aun</a:t>
            </a:r>
            <a:r>
              <a:rPr sz="1800" spc="-8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1800" spc="-10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180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28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1800" spc="3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1800" spc="-5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1800" spc="4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1800" spc="-18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3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800" spc="-3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1800" spc="-254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8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1800" spc="-10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800" spc="-4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il</a:t>
            </a:r>
            <a:r>
              <a:rPr sz="1800" spc="-3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y</a:t>
            </a:r>
            <a:r>
              <a:rPr sz="1800" spc="-8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1800" spc="-12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,</a:t>
            </a:r>
            <a:r>
              <a:rPr sz="180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21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10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1800" spc="-4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1800" spc="-3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g</a:t>
            </a:r>
            <a:r>
              <a:rPr sz="1800" spc="-10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1800" spc="-2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y</a:t>
            </a:r>
            <a:r>
              <a:rPr sz="1800" spc="-7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180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28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2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an</a:t>
            </a:r>
            <a:r>
              <a:rPr sz="1800" spc="4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1800" spc="-10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1800" spc="4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1800" spc="-3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1800" spc="-5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1800" spc="3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li</a:t>
            </a:r>
            <a:r>
              <a:rPr sz="1800" spc="-3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s.</a:t>
            </a:r>
            <a:endParaRPr sz="1800">
              <a:latin typeface="Microsoft Sans Serif" panose="020B0604020202020204"/>
              <a:cs typeface="Microsoft Sans Serif" panose="020B0604020202020204"/>
            </a:endParaRPr>
          </a:p>
          <a:p>
            <a:pPr marL="699135" lvl="1" indent="-229235">
              <a:lnSpc>
                <a:spcPct val="100000"/>
              </a:lnSpc>
              <a:spcBef>
                <a:spcPts val="137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1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Do</a:t>
            </a:r>
            <a:r>
              <a:rPr sz="1800" spc="-10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9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launch</a:t>
            </a:r>
            <a:r>
              <a:rPr sz="1800" spc="12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sites</a:t>
            </a:r>
            <a:r>
              <a:rPr sz="1800" spc="-10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3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keep</a:t>
            </a:r>
            <a:r>
              <a:rPr sz="1800" spc="-25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certain</a:t>
            </a:r>
            <a:r>
              <a:rPr sz="1800" spc="-254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1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distance</a:t>
            </a:r>
            <a:r>
              <a:rPr sz="1800" spc="-254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10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away</a:t>
            </a:r>
            <a:r>
              <a:rPr sz="1800" spc="5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from</a:t>
            </a:r>
            <a:r>
              <a:rPr sz="1800" spc="-10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1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cities.</a:t>
            </a:r>
            <a:endParaRPr sz="1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34631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10" dirty="0"/>
              <a:t>an</a:t>
            </a:r>
            <a:r>
              <a:rPr sz="3650" spc="-5" dirty="0"/>
              <a:t> </a:t>
            </a:r>
            <a:r>
              <a:rPr sz="3650" spc="-55" dirty="0"/>
              <a:t>Interactive</a:t>
            </a:r>
            <a:r>
              <a:rPr sz="3650" spc="-5" dirty="0"/>
              <a:t> </a:t>
            </a:r>
            <a:r>
              <a:rPr sz="3650" spc="-70" dirty="0"/>
              <a:t>Map</a:t>
            </a:r>
            <a:r>
              <a:rPr sz="3650" spc="-5" dirty="0"/>
              <a:t> </a:t>
            </a:r>
            <a:r>
              <a:rPr sz="3650" spc="15" dirty="0"/>
              <a:t>with</a:t>
            </a:r>
            <a:r>
              <a:rPr sz="3650" spc="-80" dirty="0"/>
              <a:t> </a:t>
            </a:r>
            <a:r>
              <a:rPr sz="3650" spc="-35" dirty="0"/>
              <a:t>Folium</a:t>
            </a:r>
            <a:endParaRPr sz="36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757" y="1661750"/>
            <a:ext cx="9554845" cy="275336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56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We</a:t>
            </a:r>
            <a:r>
              <a:rPr sz="2150" spc="18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built</a:t>
            </a:r>
            <a:r>
              <a:rPr sz="2150" spc="-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</a:t>
            </a:r>
            <a:r>
              <a:rPr sz="215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interactive</a:t>
            </a:r>
            <a:r>
              <a:rPr sz="2150" spc="-19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dashboard</a:t>
            </a:r>
            <a:r>
              <a:rPr sz="2150" spc="4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with</a:t>
            </a:r>
            <a:r>
              <a:rPr sz="2150" spc="-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Plotly</a:t>
            </a:r>
            <a:r>
              <a:rPr sz="215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dash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We</a:t>
            </a:r>
            <a:r>
              <a:rPr sz="2150" spc="-1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plotted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pie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charts</a:t>
            </a:r>
            <a:r>
              <a:rPr sz="2150" spc="254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showing</a:t>
            </a:r>
            <a:r>
              <a:rPr sz="2150" spc="-1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total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by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certain</a:t>
            </a:r>
            <a:r>
              <a:rPr sz="2150" spc="-1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sites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241300" marR="5080" indent="-229235">
              <a:lnSpc>
                <a:spcPct val="105000"/>
              </a:lnSpc>
              <a:spcBef>
                <a:spcPts val="12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plotted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scatter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graph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showing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relationship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with 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Outcome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Payload </a:t>
            </a:r>
            <a:r>
              <a:rPr sz="2150" spc="-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1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Mass</a:t>
            </a:r>
            <a:r>
              <a:rPr sz="2150" spc="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(Kg)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different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booster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version.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241300" marR="367030" indent="-229235">
              <a:lnSpc>
                <a:spcPct val="105000"/>
              </a:lnSpc>
              <a:spcBef>
                <a:spcPts val="12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1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link</a:t>
            </a:r>
            <a:r>
              <a:rPr sz="215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215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18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notebook</a:t>
            </a:r>
            <a:r>
              <a:rPr sz="2150" spc="18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is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  <a:t>https://github.com/chuksoo/IBM-Data-Science- </a:t>
            </a:r>
            <a:r>
              <a:rPr sz="2150" spc="-555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15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  <a:t>Capstone-SpaceX/blob/main/app.py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58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310" dirty="0"/>
              <a:t>a</a:t>
            </a:r>
            <a:r>
              <a:rPr sz="3650" spc="65" dirty="0"/>
              <a:t> </a:t>
            </a:r>
            <a:r>
              <a:rPr sz="3650" spc="-80" dirty="0"/>
              <a:t>Dashboard</a:t>
            </a:r>
            <a:r>
              <a:rPr sz="3650" spc="145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spc="40" dirty="0"/>
              <a:t>Plotly</a:t>
            </a:r>
            <a:r>
              <a:rPr sz="3650" spc="-225" dirty="0"/>
              <a:t> </a:t>
            </a:r>
            <a:r>
              <a:rPr sz="3650" spc="-45" dirty="0"/>
              <a:t>Dash</a:t>
            </a:r>
            <a:endParaRPr sz="36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478010" cy="37528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20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loaded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 data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using 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numpy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pandas,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transformed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data, 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split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our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data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into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training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testing.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built</a:t>
            </a:r>
            <a:r>
              <a:rPr sz="2150" spc="-1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different</a:t>
            </a:r>
            <a:r>
              <a:rPr sz="2150" spc="1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learning</a:t>
            </a:r>
            <a:r>
              <a:rPr sz="2150" spc="-19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models</a:t>
            </a:r>
            <a:r>
              <a:rPr sz="2150" spc="19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tune</a:t>
            </a:r>
            <a:r>
              <a:rPr sz="2150" spc="10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different 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hyperparameters</a:t>
            </a:r>
            <a:r>
              <a:rPr sz="2150" spc="254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GridSearchCV.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241300" marR="443865" indent="-229235">
              <a:lnSpc>
                <a:spcPct val="102000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used 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accuracy </a:t>
            </a:r>
            <a:r>
              <a:rPr sz="21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as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metric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for our 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model, 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improved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model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using </a:t>
            </a:r>
            <a:r>
              <a:rPr sz="2150" spc="-5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feature</a:t>
            </a:r>
            <a:r>
              <a:rPr sz="2150" spc="-1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engineering</a:t>
            </a:r>
            <a:r>
              <a:rPr sz="2150" spc="-2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algorithm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tuning.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found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best</a:t>
            </a:r>
            <a:r>
              <a:rPr sz="215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performing</a:t>
            </a:r>
            <a:r>
              <a:rPr sz="2150" spc="-19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classification</a:t>
            </a:r>
            <a:r>
              <a:rPr sz="2150" spc="2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model.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228600" marR="27749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286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is</a:t>
            </a:r>
            <a:r>
              <a:rPr sz="215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20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  <a:t>https://github.com/chuksoo/IBM-Data-Science-</a:t>
            </a:r>
            <a:r>
              <a:rPr sz="2150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R="308610" algn="ctr">
              <a:lnSpc>
                <a:spcPct val="100000"/>
              </a:lnSpc>
              <a:spcBef>
                <a:spcPts val="50"/>
              </a:spcBef>
            </a:pPr>
            <a:r>
              <a:rPr sz="2150" spc="-5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  <a:t>Capstone-SpaceX/blob/main/Machine%20Learning%20Prediction.ipynb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790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35" dirty="0"/>
              <a:t>P</a:t>
            </a:r>
            <a:r>
              <a:rPr sz="3650" spc="-90" dirty="0"/>
              <a:t>r</a:t>
            </a:r>
            <a:r>
              <a:rPr sz="3650" spc="-80" dirty="0"/>
              <a:t>ed</a:t>
            </a:r>
            <a:r>
              <a:rPr sz="3650" spc="-10" dirty="0"/>
              <a:t>i</a:t>
            </a:r>
            <a:r>
              <a:rPr sz="3650" spc="-25" dirty="0"/>
              <a:t>c</a:t>
            </a:r>
            <a:r>
              <a:rPr sz="3650" spc="-45" dirty="0"/>
              <a:t>t</a:t>
            </a:r>
            <a:r>
              <a:rPr sz="3650" spc="-10" dirty="0"/>
              <a:t>i</a:t>
            </a:r>
            <a:r>
              <a:rPr sz="3650" spc="-25" dirty="0"/>
              <a:t>v</a:t>
            </a:r>
            <a:r>
              <a:rPr sz="3650" spc="-90" dirty="0"/>
              <a:t>e</a:t>
            </a:r>
            <a:r>
              <a:rPr sz="3650" spc="-75" dirty="0"/>
              <a:t> </a:t>
            </a:r>
            <a:r>
              <a:rPr sz="3650" spc="-35" dirty="0"/>
              <a:t>A</a:t>
            </a:r>
            <a:r>
              <a:rPr sz="3650" spc="-80" dirty="0"/>
              <a:t>na</a:t>
            </a:r>
            <a:r>
              <a:rPr sz="3650" spc="-10" dirty="0"/>
              <a:t>l</a:t>
            </a:r>
            <a:r>
              <a:rPr sz="3650" spc="-25" dirty="0"/>
              <a:t>y</a:t>
            </a:r>
            <a:r>
              <a:rPr sz="3650" spc="-100" dirty="0"/>
              <a:t>s</a:t>
            </a:r>
            <a:r>
              <a:rPr sz="3650" spc="-85" dirty="0"/>
              <a:t>i</a:t>
            </a:r>
            <a:r>
              <a:rPr sz="3650" spc="-35" dirty="0"/>
              <a:t>s</a:t>
            </a:r>
            <a:r>
              <a:rPr sz="3650" spc="-375" dirty="0"/>
              <a:t> </a:t>
            </a:r>
            <a:r>
              <a:rPr sz="3650" spc="-90" dirty="0"/>
              <a:t>(</a:t>
            </a:r>
            <a:r>
              <a:rPr sz="3650" spc="-85" dirty="0"/>
              <a:t>C</a:t>
            </a:r>
            <a:r>
              <a:rPr sz="3650" spc="-10" dirty="0"/>
              <a:t>l</a:t>
            </a:r>
            <a:r>
              <a:rPr sz="3650" spc="-80" dirty="0"/>
              <a:t>a</a:t>
            </a:r>
            <a:r>
              <a:rPr sz="3650" spc="-25" dirty="0"/>
              <a:t>ss</a:t>
            </a:r>
            <a:r>
              <a:rPr sz="3650" spc="-85" dirty="0"/>
              <a:t>i</a:t>
            </a:r>
            <a:r>
              <a:rPr sz="3650" spc="-120" dirty="0"/>
              <a:t>f</a:t>
            </a:r>
            <a:r>
              <a:rPr sz="3650" spc="-85" dirty="0"/>
              <a:t>i</a:t>
            </a:r>
            <a:r>
              <a:rPr sz="3650" spc="-100" dirty="0"/>
              <a:t>c</a:t>
            </a:r>
            <a:r>
              <a:rPr sz="3650" spc="-80" dirty="0"/>
              <a:t>a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80" dirty="0"/>
              <a:t>on</a:t>
            </a:r>
            <a:r>
              <a:rPr sz="3650" spc="10" dirty="0"/>
              <a:t>)</a:t>
            </a:r>
            <a:endParaRPr sz="36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5" y="1642089"/>
            <a:ext cx="5110480" cy="1562100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150" spc="-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15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y</a:t>
            </a:r>
            <a:r>
              <a:rPr sz="2150" spc="-2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da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ana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150" spc="-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ys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ts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Interactive</a:t>
            </a:r>
            <a:r>
              <a:rPr sz="2150" spc="3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demo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in</a:t>
            </a:r>
            <a:r>
              <a:rPr sz="2150" spc="-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screenshots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150" spc="-7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ed</a:t>
            </a:r>
            <a:r>
              <a:rPr sz="2150" spc="-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150" spc="-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v</a:t>
            </a:r>
            <a:r>
              <a:rPr sz="2150" spc="-8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2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ana</a:t>
            </a:r>
            <a:r>
              <a:rPr sz="2150" spc="-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ys</a:t>
            </a:r>
            <a:r>
              <a:rPr sz="2150" spc="-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is</a:t>
            </a:r>
            <a:r>
              <a:rPr sz="2150" spc="-1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ts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7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65" dirty="0"/>
              <a:t>R</a:t>
            </a:r>
            <a:r>
              <a:rPr sz="3650" spc="-155" dirty="0"/>
              <a:t>e</a:t>
            </a:r>
            <a:r>
              <a:rPr sz="3650" spc="-100" dirty="0"/>
              <a:t>s</a:t>
            </a:r>
            <a:r>
              <a:rPr sz="3650" spc="-155" dirty="0"/>
              <a:t>u</a:t>
            </a:r>
            <a:r>
              <a:rPr sz="3650" spc="-85" dirty="0"/>
              <a:t>l</a:t>
            </a:r>
            <a:r>
              <a:rPr sz="3650" spc="-120" dirty="0"/>
              <a:t>t</a:t>
            </a:r>
            <a:r>
              <a:rPr sz="3650" spc="15" dirty="0"/>
              <a:t>s</a:t>
            </a:r>
            <a:endParaRPr sz="36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  <a:t>18</a:t>
            </a:r>
            <a:endParaRPr sz="15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1387" y="2076767"/>
            <a:ext cx="1045972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8600">
              <a:lnSpc>
                <a:spcPct val="102000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plot,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we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found that the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larger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flight </a:t>
            </a:r>
            <a:r>
              <a:rPr sz="2150" spc="-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amount</a:t>
            </a:r>
            <a:r>
              <a:rPr sz="215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at a </a:t>
            </a:r>
            <a:r>
              <a:rPr sz="215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launch</a:t>
            </a:r>
            <a:r>
              <a:rPr sz="21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site,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greater </a:t>
            </a:r>
            <a:r>
              <a:rPr sz="2150" spc="-5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at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site.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0426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150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5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-155" dirty="0"/>
              <a:t>Laun</a:t>
            </a:r>
            <a:r>
              <a:rPr sz="3650" spc="-100" dirty="0"/>
              <a:t>c</a:t>
            </a:r>
            <a:r>
              <a:rPr sz="3650" spc="-160" dirty="0"/>
              <a:t>h</a:t>
            </a:r>
            <a:r>
              <a:rPr sz="3650" spc="229" dirty="0"/>
              <a:t> </a:t>
            </a:r>
            <a:r>
              <a:rPr sz="3650" spc="-40" dirty="0"/>
              <a:t>S</a:t>
            </a:r>
            <a:r>
              <a:rPr sz="3650" spc="-10" dirty="0"/>
              <a:t>i</a:t>
            </a:r>
            <a:r>
              <a:rPr sz="3650" spc="-45" dirty="0"/>
              <a:t>t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09675" y="2952750"/>
            <a:ext cx="9677400" cy="25050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200" y="1369123"/>
            <a:ext cx="2154555" cy="96583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530"/>
              </a:lnSpc>
              <a:spcBef>
                <a:spcPts val="500"/>
              </a:spcBef>
            </a:pPr>
            <a:r>
              <a:rPr sz="3200" spc="-40" dirty="0"/>
              <a:t>P</a:t>
            </a:r>
            <a:r>
              <a:rPr sz="3200" spc="-55" dirty="0"/>
              <a:t>a</a:t>
            </a:r>
            <a:r>
              <a:rPr sz="3200" spc="-30" dirty="0"/>
              <a:t>y</a:t>
            </a:r>
            <a:r>
              <a:rPr sz="3200" spc="-55" dirty="0"/>
              <a:t>lo</a:t>
            </a:r>
            <a:r>
              <a:rPr sz="3200" spc="-130" dirty="0"/>
              <a:t>a</a:t>
            </a:r>
            <a:r>
              <a:rPr sz="3200" spc="-60" dirty="0"/>
              <a:t>d</a:t>
            </a:r>
            <a:r>
              <a:rPr sz="3200" spc="-330" dirty="0"/>
              <a:t> </a:t>
            </a:r>
            <a:r>
              <a:rPr sz="3200" spc="45" dirty="0"/>
              <a:t>vs</a:t>
            </a:r>
            <a:r>
              <a:rPr sz="3200" spc="5" dirty="0"/>
              <a:t>.  </a:t>
            </a:r>
            <a:r>
              <a:rPr sz="3200" spc="-55" dirty="0"/>
              <a:t>Laun</a:t>
            </a:r>
            <a:r>
              <a:rPr sz="3200" spc="-100" dirty="0"/>
              <a:t>c</a:t>
            </a:r>
            <a:r>
              <a:rPr sz="3200" spc="-135" dirty="0"/>
              <a:t>h</a:t>
            </a:r>
            <a:r>
              <a:rPr sz="3200" spc="-330" dirty="0"/>
              <a:t> </a:t>
            </a:r>
            <a:r>
              <a:rPr sz="3200" spc="-40" dirty="0"/>
              <a:t>S</a:t>
            </a:r>
            <a:r>
              <a:rPr sz="3200" spc="-60" dirty="0"/>
              <a:t>i</a:t>
            </a:r>
            <a:r>
              <a:rPr sz="3200" spc="-70" dirty="0"/>
              <a:t>t</a:t>
            </a:r>
            <a:r>
              <a:rPr sz="3200" spc="15" dirty="0"/>
              <a:t>e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4294187" y="750887"/>
            <a:ext cx="88900" cy="5451475"/>
            <a:chOff x="4294187" y="750887"/>
            <a:chExt cx="88900" cy="5451475"/>
          </a:xfrm>
        </p:grpSpPr>
        <p:sp>
          <p:nvSpPr>
            <p:cNvPr id="4" name="object 4"/>
            <p:cNvSpPr/>
            <p:nvPr/>
          </p:nvSpPr>
          <p:spPr>
            <a:xfrm>
              <a:off x="4314825" y="762000"/>
              <a:ext cx="47625" cy="5419725"/>
            </a:xfrm>
            <a:custGeom>
              <a:avLst/>
              <a:gdLst/>
              <a:ahLst/>
              <a:cxnLst/>
              <a:rect l="l" t="t" r="r" b="b"/>
              <a:pathLst>
                <a:path w="47625" h="5419725">
                  <a:moveTo>
                    <a:pt x="23495" y="0"/>
                  </a:moveTo>
                  <a:lnTo>
                    <a:pt x="20065" y="380"/>
                  </a:lnTo>
                  <a:lnTo>
                    <a:pt x="12700" y="635"/>
                  </a:lnTo>
                  <a:lnTo>
                    <a:pt x="15875" y="70865"/>
                  </a:lnTo>
                  <a:lnTo>
                    <a:pt x="17779" y="137160"/>
                  </a:lnTo>
                  <a:lnTo>
                    <a:pt x="18541" y="199771"/>
                  </a:lnTo>
                  <a:lnTo>
                    <a:pt x="18161" y="259207"/>
                  </a:lnTo>
                  <a:lnTo>
                    <a:pt x="17272" y="315467"/>
                  </a:lnTo>
                  <a:lnTo>
                    <a:pt x="15748" y="369062"/>
                  </a:lnTo>
                  <a:lnTo>
                    <a:pt x="10413" y="516000"/>
                  </a:lnTo>
                  <a:lnTo>
                    <a:pt x="9144" y="561339"/>
                  </a:lnTo>
                  <a:lnTo>
                    <a:pt x="8509" y="605409"/>
                  </a:lnTo>
                  <a:lnTo>
                    <a:pt x="8762" y="648335"/>
                  </a:lnTo>
                  <a:lnTo>
                    <a:pt x="10033" y="690499"/>
                  </a:lnTo>
                  <a:lnTo>
                    <a:pt x="15875" y="778510"/>
                  </a:lnTo>
                  <a:lnTo>
                    <a:pt x="18669" y="827659"/>
                  </a:lnTo>
                  <a:lnTo>
                    <a:pt x="20700" y="879094"/>
                  </a:lnTo>
                  <a:lnTo>
                    <a:pt x="22225" y="932307"/>
                  </a:lnTo>
                  <a:lnTo>
                    <a:pt x="23113" y="986916"/>
                  </a:lnTo>
                  <a:lnTo>
                    <a:pt x="23622" y="1042288"/>
                  </a:lnTo>
                  <a:lnTo>
                    <a:pt x="23495" y="1097914"/>
                  </a:lnTo>
                  <a:lnTo>
                    <a:pt x="22860" y="1153414"/>
                  </a:lnTo>
                  <a:lnTo>
                    <a:pt x="21716" y="1208024"/>
                  </a:lnTo>
                  <a:lnTo>
                    <a:pt x="20065" y="1261490"/>
                  </a:lnTo>
                  <a:lnTo>
                    <a:pt x="18034" y="1313307"/>
                  </a:lnTo>
                  <a:lnTo>
                    <a:pt x="15621" y="1362837"/>
                  </a:lnTo>
                  <a:lnTo>
                    <a:pt x="9271" y="1461897"/>
                  </a:lnTo>
                  <a:lnTo>
                    <a:pt x="6476" y="1512062"/>
                  </a:lnTo>
                  <a:lnTo>
                    <a:pt x="4317" y="1561084"/>
                  </a:lnTo>
                  <a:lnTo>
                    <a:pt x="2794" y="1609216"/>
                  </a:lnTo>
                  <a:lnTo>
                    <a:pt x="2032" y="1657223"/>
                  </a:lnTo>
                  <a:lnTo>
                    <a:pt x="1904" y="1705864"/>
                  </a:lnTo>
                  <a:lnTo>
                    <a:pt x="2539" y="1755648"/>
                  </a:lnTo>
                  <a:lnTo>
                    <a:pt x="3810" y="1807083"/>
                  </a:lnTo>
                  <a:lnTo>
                    <a:pt x="5969" y="1861058"/>
                  </a:lnTo>
                  <a:lnTo>
                    <a:pt x="8889" y="1917953"/>
                  </a:lnTo>
                  <a:lnTo>
                    <a:pt x="12700" y="1978660"/>
                  </a:lnTo>
                  <a:lnTo>
                    <a:pt x="14732" y="2021839"/>
                  </a:lnTo>
                  <a:lnTo>
                    <a:pt x="15621" y="2065401"/>
                  </a:lnTo>
                  <a:lnTo>
                    <a:pt x="15366" y="2109470"/>
                  </a:lnTo>
                  <a:lnTo>
                    <a:pt x="14224" y="2153920"/>
                  </a:lnTo>
                  <a:lnTo>
                    <a:pt x="12319" y="2199132"/>
                  </a:lnTo>
                  <a:lnTo>
                    <a:pt x="5207" y="2339466"/>
                  </a:lnTo>
                  <a:lnTo>
                    <a:pt x="3048" y="2388108"/>
                  </a:lnTo>
                  <a:lnTo>
                    <a:pt x="1270" y="2437765"/>
                  </a:lnTo>
                  <a:lnTo>
                    <a:pt x="126" y="2488691"/>
                  </a:lnTo>
                  <a:lnTo>
                    <a:pt x="0" y="2540889"/>
                  </a:lnTo>
                  <a:lnTo>
                    <a:pt x="888" y="2594483"/>
                  </a:lnTo>
                  <a:lnTo>
                    <a:pt x="3175" y="2649474"/>
                  </a:lnTo>
                  <a:lnTo>
                    <a:pt x="6985" y="2706116"/>
                  </a:lnTo>
                  <a:lnTo>
                    <a:pt x="18161" y="2822194"/>
                  </a:lnTo>
                  <a:lnTo>
                    <a:pt x="21589" y="2877693"/>
                  </a:lnTo>
                  <a:lnTo>
                    <a:pt x="23367" y="2931160"/>
                  </a:lnTo>
                  <a:lnTo>
                    <a:pt x="23622" y="2982722"/>
                  </a:lnTo>
                  <a:lnTo>
                    <a:pt x="22605" y="3032760"/>
                  </a:lnTo>
                  <a:lnTo>
                    <a:pt x="20700" y="3081401"/>
                  </a:lnTo>
                  <a:lnTo>
                    <a:pt x="18287" y="3129026"/>
                  </a:lnTo>
                  <a:lnTo>
                    <a:pt x="9651" y="3267837"/>
                  </a:lnTo>
                  <a:lnTo>
                    <a:pt x="7365" y="3313683"/>
                  </a:lnTo>
                  <a:lnTo>
                    <a:pt x="5841" y="3359530"/>
                  </a:lnTo>
                  <a:lnTo>
                    <a:pt x="5334" y="3406013"/>
                  </a:lnTo>
                  <a:lnTo>
                    <a:pt x="6096" y="3453003"/>
                  </a:lnTo>
                  <a:lnTo>
                    <a:pt x="8509" y="3501008"/>
                  </a:lnTo>
                  <a:lnTo>
                    <a:pt x="17779" y="3608451"/>
                  </a:lnTo>
                  <a:lnTo>
                    <a:pt x="20700" y="3661537"/>
                  </a:lnTo>
                  <a:lnTo>
                    <a:pt x="21716" y="3710304"/>
                  </a:lnTo>
                  <a:lnTo>
                    <a:pt x="21082" y="3755644"/>
                  </a:lnTo>
                  <a:lnTo>
                    <a:pt x="19558" y="3798697"/>
                  </a:lnTo>
                  <a:lnTo>
                    <a:pt x="17145" y="3840353"/>
                  </a:lnTo>
                  <a:lnTo>
                    <a:pt x="11811" y="3923156"/>
                  </a:lnTo>
                  <a:lnTo>
                    <a:pt x="9525" y="3966337"/>
                  </a:lnTo>
                  <a:lnTo>
                    <a:pt x="8127" y="4011929"/>
                  </a:lnTo>
                  <a:lnTo>
                    <a:pt x="7874" y="4061079"/>
                  </a:lnTo>
                  <a:lnTo>
                    <a:pt x="9271" y="4114546"/>
                  </a:lnTo>
                  <a:lnTo>
                    <a:pt x="16383" y="4234688"/>
                  </a:lnTo>
                  <a:lnTo>
                    <a:pt x="18669" y="4295013"/>
                  </a:lnTo>
                  <a:lnTo>
                    <a:pt x="19685" y="4354195"/>
                  </a:lnTo>
                  <a:lnTo>
                    <a:pt x="19685" y="4411980"/>
                  </a:lnTo>
                  <a:lnTo>
                    <a:pt x="19050" y="4468368"/>
                  </a:lnTo>
                  <a:lnTo>
                    <a:pt x="17779" y="4523232"/>
                  </a:lnTo>
                  <a:lnTo>
                    <a:pt x="13080" y="4676648"/>
                  </a:lnTo>
                  <a:lnTo>
                    <a:pt x="11811" y="4723765"/>
                  </a:lnTo>
                  <a:lnTo>
                    <a:pt x="11302" y="4768469"/>
                  </a:lnTo>
                  <a:lnTo>
                    <a:pt x="11429" y="4810887"/>
                  </a:lnTo>
                  <a:lnTo>
                    <a:pt x="13842" y="4896015"/>
                  </a:lnTo>
                  <a:lnTo>
                    <a:pt x="13588" y="4941189"/>
                  </a:lnTo>
                  <a:lnTo>
                    <a:pt x="12191" y="4986693"/>
                  </a:lnTo>
                  <a:lnTo>
                    <a:pt x="5587" y="5130012"/>
                  </a:lnTo>
                  <a:lnTo>
                    <a:pt x="4063" y="5181612"/>
                  </a:lnTo>
                  <a:lnTo>
                    <a:pt x="3555" y="5235917"/>
                  </a:lnTo>
                  <a:lnTo>
                    <a:pt x="4572" y="5293385"/>
                  </a:lnTo>
                  <a:lnTo>
                    <a:pt x="7492" y="5354497"/>
                  </a:lnTo>
                  <a:lnTo>
                    <a:pt x="12700" y="5419725"/>
                  </a:lnTo>
                  <a:lnTo>
                    <a:pt x="18541" y="5419001"/>
                  </a:lnTo>
                  <a:lnTo>
                    <a:pt x="25780" y="5419039"/>
                  </a:lnTo>
                  <a:lnTo>
                    <a:pt x="31496" y="5419725"/>
                  </a:lnTo>
                  <a:lnTo>
                    <a:pt x="30225" y="5374957"/>
                  </a:lnTo>
                  <a:lnTo>
                    <a:pt x="29463" y="5327878"/>
                  </a:lnTo>
                  <a:lnTo>
                    <a:pt x="29083" y="5278818"/>
                  </a:lnTo>
                  <a:lnTo>
                    <a:pt x="29083" y="5228107"/>
                  </a:lnTo>
                  <a:lnTo>
                    <a:pt x="29845" y="5123002"/>
                  </a:lnTo>
                  <a:lnTo>
                    <a:pt x="34289" y="4801616"/>
                  </a:lnTo>
                  <a:lnTo>
                    <a:pt x="34798" y="4701032"/>
                  </a:lnTo>
                  <a:lnTo>
                    <a:pt x="34544" y="4653534"/>
                  </a:lnTo>
                  <a:lnTo>
                    <a:pt x="34036" y="4608195"/>
                  </a:lnTo>
                  <a:lnTo>
                    <a:pt x="33020" y="4565396"/>
                  </a:lnTo>
                  <a:lnTo>
                    <a:pt x="31496" y="4525518"/>
                  </a:lnTo>
                  <a:lnTo>
                    <a:pt x="29210" y="4477004"/>
                  </a:lnTo>
                  <a:lnTo>
                    <a:pt x="27686" y="4436237"/>
                  </a:lnTo>
                  <a:lnTo>
                    <a:pt x="26670" y="4401439"/>
                  </a:lnTo>
                  <a:lnTo>
                    <a:pt x="26035" y="4370451"/>
                  </a:lnTo>
                  <a:lnTo>
                    <a:pt x="25908" y="4341622"/>
                  </a:lnTo>
                  <a:lnTo>
                    <a:pt x="26162" y="4312920"/>
                  </a:lnTo>
                  <a:lnTo>
                    <a:pt x="29845" y="4105275"/>
                  </a:lnTo>
                  <a:lnTo>
                    <a:pt x="31496" y="3956557"/>
                  </a:lnTo>
                  <a:lnTo>
                    <a:pt x="31623" y="3888104"/>
                  </a:lnTo>
                  <a:lnTo>
                    <a:pt x="31369" y="3825367"/>
                  </a:lnTo>
                  <a:lnTo>
                    <a:pt x="30607" y="3767836"/>
                  </a:lnTo>
                  <a:lnTo>
                    <a:pt x="29463" y="3714623"/>
                  </a:lnTo>
                  <a:lnTo>
                    <a:pt x="22860" y="3491103"/>
                  </a:lnTo>
                  <a:lnTo>
                    <a:pt x="22225" y="3449954"/>
                  </a:lnTo>
                  <a:lnTo>
                    <a:pt x="21971" y="3408426"/>
                  </a:lnTo>
                  <a:lnTo>
                    <a:pt x="22225" y="3365880"/>
                  </a:lnTo>
                  <a:lnTo>
                    <a:pt x="23240" y="3321557"/>
                  </a:lnTo>
                  <a:lnTo>
                    <a:pt x="25019" y="3274695"/>
                  </a:lnTo>
                  <a:lnTo>
                    <a:pt x="27686" y="3224657"/>
                  </a:lnTo>
                  <a:lnTo>
                    <a:pt x="36575" y="3099181"/>
                  </a:lnTo>
                  <a:lnTo>
                    <a:pt x="40766" y="3033141"/>
                  </a:lnTo>
                  <a:lnTo>
                    <a:pt x="43941" y="2972181"/>
                  </a:lnTo>
                  <a:lnTo>
                    <a:pt x="46100" y="2915539"/>
                  </a:lnTo>
                  <a:lnTo>
                    <a:pt x="47244" y="2862707"/>
                  </a:lnTo>
                  <a:lnTo>
                    <a:pt x="47498" y="2813177"/>
                  </a:lnTo>
                  <a:lnTo>
                    <a:pt x="46989" y="2766060"/>
                  </a:lnTo>
                  <a:lnTo>
                    <a:pt x="45465" y="2720975"/>
                  </a:lnTo>
                  <a:lnTo>
                    <a:pt x="43179" y="2677160"/>
                  </a:lnTo>
                  <a:lnTo>
                    <a:pt x="40004" y="2634107"/>
                  </a:lnTo>
                  <a:lnTo>
                    <a:pt x="36067" y="2591054"/>
                  </a:lnTo>
                  <a:lnTo>
                    <a:pt x="31496" y="2547620"/>
                  </a:lnTo>
                  <a:lnTo>
                    <a:pt x="27432" y="2505329"/>
                  </a:lnTo>
                  <a:lnTo>
                    <a:pt x="25146" y="2465324"/>
                  </a:lnTo>
                  <a:lnTo>
                    <a:pt x="24384" y="2426589"/>
                  </a:lnTo>
                  <a:lnTo>
                    <a:pt x="24764" y="2387727"/>
                  </a:lnTo>
                  <a:lnTo>
                    <a:pt x="26035" y="2347595"/>
                  </a:lnTo>
                  <a:lnTo>
                    <a:pt x="29717" y="2258314"/>
                  </a:lnTo>
                  <a:lnTo>
                    <a:pt x="31496" y="2206625"/>
                  </a:lnTo>
                  <a:lnTo>
                    <a:pt x="32892" y="2148713"/>
                  </a:lnTo>
                  <a:lnTo>
                    <a:pt x="33527" y="2083180"/>
                  </a:lnTo>
                  <a:lnTo>
                    <a:pt x="33147" y="2008759"/>
                  </a:lnTo>
                  <a:lnTo>
                    <a:pt x="29717" y="1853057"/>
                  </a:lnTo>
                  <a:lnTo>
                    <a:pt x="28701" y="1783079"/>
                  </a:lnTo>
                  <a:lnTo>
                    <a:pt x="28194" y="1714753"/>
                  </a:lnTo>
                  <a:lnTo>
                    <a:pt x="28194" y="1648333"/>
                  </a:lnTo>
                  <a:lnTo>
                    <a:pt x="28575" y="1584325"/>
                  </a:lnTo>
                  <a:lnTo>
                    <a:pt x="29210" y="1522857"/>
                  </a:lnTo>
                  <a:lnTo>
                    <a:pt x="32512" y="1309115"/>
                  </a:lnTo>
                  <a:lnTo>
                    <a:pt x="33274" y="1226185"/>
                  </a:lnTo>
                  <a:lnTo>
                    <a:pt x="33274" y="1191767"/>
                  </a:lnTo>
                  <a:lnTo>
                    <a:pt x="32638" y="1162430"/>
                  </a:lnTo>
                  <a:lnTo>
                    <a:pt x="31496" y="1138682"/>
                  </a:lnTo>
                  <a:lnTo>
                    <a:pt x="30225" y="1105408"/>
                  </a:lnTo>
                  <a:lnTo>
                    <a:pt x="30734" y="1068451"/>
                  </a:lnTo>
                  <a:lnTo>
                    <a:pt x="32512" y="1027684"/>
                  </a:lnTo>
                  <a:lnTo>
                    <a:pt x="37211" y="934212"/>
                  </a:lnTo>
                  <a:lnTo>
                    <a:pt x="39115" y="881126"/>
                  </a:lnTo>
                  <a:lnTo>
                    <a:pt x="40132" y="823722"/>
                  </a:lnTo>
                  <a:lnTo>
                    <a:pt x="39497" y="761873"/>
                  </a:lnTo>
                  <a:lnTo>
                    <a:pt x="36829" y="695198"/>
                  </a:lnTo>
                  <a:lnTo>
                    <a:pt x="31496" y="623824"/>
                  </a:lnTo>
                  <a:lnTo>
                    <a:pt x="26797" y="565276"/>
                  </a:lnTo>
                  <a:lnTo>
                    <a:pt x="23875" y="512063"/>
                  </a:lnTo>
                  <a:lnTo>
                    <a:pt x="22478" y="462788"/>
                  </a:lnTo>
                  <a:lnTo>
                    <a:pt x="22478" y="416305"/>
                  </a:lnTo>
                  <a:lnTo>
                    <a:pt x="23240" y="371475"/>
                  </a:lnTo>
                  <a:lnTo>
                    <a:pt x="24764" y="327025"/>
                  </a:lnTo>
                  <a:lnTo>
                    <a:pt x="28575" y="234441"/>
                  </a:lnTo>
                  <a:lnTo>
                    <a:pt x="30352" y="183896"/>
                  </a:lnTo>
                  <a:lnTo>
                    <a:pt x="31623" y="128904"/>
                  </a:lnTo>
                  <a:lnTo>
                    <a:pt x="32130" y="68199"/>
                  </a:lnTo>
                  <a:lnTo>
                    <a:pt x="31496" y="635"/>
                  </a:lnTo>
                  <a:lnTo>
                    <a:pt x="23495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314825" y="771525"/>
              <a:ext cx="47625" cy="5410200"/>
            </a:xfrm>
            <a:custGeom>
              <a:avLst/>
              <a:gdLst/>
              <a:ahLst/>
              <a:cxnLst/>
              <a:rect l="l" t="t" r="r" b="b"/>
              <a:pathLst>
                <a:path w="47625" h="5410200">
                  <a:moveTo>
                    <a:pt x="28194" y="508"/>
                  </a:moveTo>
                  <a:lnTo>
                    <a:pt x="33527" y="44830"/>
                  </a:lnTo>
                  <a:lnTo>
                    <a:pt x="37719" y="89408"/>
                  </a:lnTo>
                  <a:lnTo>
                    <a:pt x="40766" y="134365"/>
                  </a:lnTo>
                  <a:lnTo>
                    <a:pt x="42672" y="180466"/>
                  </a:lnTo>
                  <a:lnTo>
                    <a:pt x="43561" y="227964"/>
                  </a:lnTo>
                  <a:lnTo>
                    <a:pt x="43434" y="277240"/>
                  </a:lnTo>
                  <a:lnTo>
                    <a:pt x="42163" y="329057"/>
                  </a:lnTo>
                  <a:lnTo>
                    <a:pt x="40132" y="383539"/>
                  </a:lnTo>
                  <a:lnTo>
                    <a:pt x="36957" y="441325"/>
                  </a:lnTo>
                  <a:lnTo>
                    <a:pt x="33020" y="502792"/>
                  </a:lnTo>
                  <a:lnTo>
                    <a:pt x="28194" y="568451"/>
                  </a:lnTo>
                  <a:lnTo>
                    <a:pt x="24764" y="621029"/>
                  </a:lnTo>
                  <a:lnTo>
                    <a:pt x="22605" y="672211"/>
                  </a:lnTo>
                  <a:lnTo>
                    <a:pt x="21462" y="722502"/>
                  </a:lnTo>
                  <a:lnTo>
                    <a:pt x="21336" y="772160"/>
                  </a:lnTo>
                  <a:lnTo>
                    <a:pt x="21844" y="821309"/>
                  </a:lnTo>
                  <a:lnTo>
                    <a:pt x="22860" y="870458"/>
                  </a:lnTo>
                  <a:lnTo>
                    <a:pt x="24129" y="919861"/>
                  </a:lnTo>
                  <a:lnTo>
                    <a:pt x="25780" y="969899"/>
                  </a:lnTo>
                  <a:lnTo>
                    <a:pt x="27304" y="1020699"/>
                  </a:lnTo>
                  <a:lnTo>
                    <a:pt x="28575" y="1072641"/>
                  </a:lnTo>
                  <a:lnTo>
                    <a:pt x="29463" y="1126236"/>
                  </a:lnTo>
                  <a:lnTo>
                    <a:pt x="29845" y="1181480"/>
                  </a:lnTo>
                  <a:lnTo>
                    <a:pt x="29463" y="1238885"/>
                  </a:lnTo>
                  <a:lnTo>
                    <a:pt x="28194" y="1298702"/>
                  </a:lnTo>
                  <a:lnTo>
                    <a:pt x="26542" y="1365250"/>
                  </a:lnTo>
                  <a:lnTo>
                    <a:pt x="25526" y="1423670"/>
                  </a:lnTo>
                  <a:lnTo>
                    <a:pt x="25146" y="1475486"/>
                  </a:lnTo>
                  <a:lnTo>
                    <a:pt x="25273" y="1522476"/>
                  </a:lnTo>
                  <a:lnTo>
                    <a:pt x="25780" y="1566164"/>
                  </a:lnTo>
                  <a:lnTo>
                    <a:pt x="26542" y="1608327"/>
                  </a:lnTo>
                  <a:lnTo>
                    <a:pt x="27304" y="1650491"/>
                  </a:lnTo>
                  <a:lnTo>
                    <a:pt x="28066" y="1694434"/>
                  </a:lnTo>
                  <a:lnTo>
                    <a:pt x="28701" y="1741677"/>
                  </a:lnTo>
                  <a:lnTo>
                    <a:pt x="28955" y="1794128"/>
                  </a:lnTo>
                  <a:lnTo>
                    <a:pt x="28828" y="1853184"/>
                  </a:lnTo>
                  <a:lnTo>
                    <a:pt x="28194" y="1920621"/>
                  </a:lnTo>
                  <a:lnTo>
                    <a:pt x="27812" y="1996186"/>
                  </a:lnTo>
                  <a:lnTo>
                    <a:pt x="28575" y="2065527"/>
                  </a:lnTo>
                  <a:lnTo>
                    <a:pt x="30099" y="2129154"/>
                  </a:lnTo>
                  <a:lnTo>
                    <a:pt x="32130" y="2187575"/>
                  </a:lnTo>
                  <a:lnTo>
                    <a:pt x="34162" y="2241169"/>
                  </a:lnTo>
                  <a:lnTo>
                    <a:pt x="35940" y="2290445"/>
                  </a:lnTo>
                  <a:lnTo>
                    <a:pt x="37084" y="2335911"/>
                  </a:lnTo>
                  <a:lnTo>
                    <a:pt x="37337" y="2377948"/>
                  </a:lnTo>
                  <a:lnTo>
                    <a:pt x="36067" y="2417191"/>
                  </a:lnTo>
                  <a:lnTo>
                    <a:pt x="33147" y="2453894"/>
                  </a:lnTo>
                  <a:lnTo>
                    <a:pt x="28194" y="2488565"/>
                  </a:lnTo>
                  <a:lnTo>
                    <a:pt x="24764" y="2517140"/>
                  </a:lnTo>
                  <a:lnTo>
                    <a:pt x="23367" y="2552446"/>
                  </a:lnTo>
                  <a:lnTo>
                    <a:pt x="23495" y="2593466"/>
                  </a:lnTo>
                  <a:lnTo>
                    <a:pt x="24891" y="2639567"/>
                  </a:lnTo>
                  <a:lnTo>
                    <a:pt x="27304" y="2689605"/>
                  </a:lnTo>
                  <a:lnTo>
                    <a:pt x="30225" y="2742946"/>
                  </a:lnTo>
                  <a:lnTo>
                    <a:pt x="33400" y="2798572"/>
                  </a:lnTo>
                  <a:lnTo>
                    <a:pt x="36575" y="2855468"/>
                  </a:lnTo>
                  <a:lnTo>
                    <a:pt x="39242" y="2912999"/>
                  </a:lnTo>
                  <a:lnTo>
                    <a:pt x="41275" y="2970149"/>
                  </a:lnTo>
                  <a:lnTo>
                    <a:pt x="42163" y="3025902"/>
                  </a:lnTo>
                  <a:lnTo>
                    <a:pt x="41655" y="3079623"/>
                  </a:lnTo>
                  <a:lnTo>
                    <a:pt x="39370" y="3130296"/>
                  </a:lnTo>
                  <a:lnTo>
                    <a:pt x="35051" y="3176905"/>
                  </a:lnTo>
                  <a:lnTo>
                    <a:pt x="28194" y="3218815"/>
                  </a:lnTo>
                  <a:lnTo>
                    <a:pt x="19812" y="3264789"/>
                  </a:lnTo>
                  <a:lnTo>
                    <a:pt x="13080" y="3312287"/>
                  </a:lnTo>
                  <a:lnTo>
                    <a:pt x="8127" y="3361181"/>
                  </a:lnTo>
                  <a:lnTo>
                    <a:pt x="4699" y="3411220"/>
                  </a:lnTo>
                  <a:lnTo>
                    <a:pt x="2794" y="3462401"/>
                  </a:lnTo>
                  <a:lnTo>
                    <a:pt x="2159" y="3514471"/>
                  </a:lnTo>
                  <a:lnTo>
                    <a:pt x="2921" y="3567429"/>
                  </a:lnTo>
                  <a:lnTo>
                    <a:pt x="4825" y="3621151"/>
                  </a:lnTo>
                  <a:lnTo>
                    <a:pt x="7747" y="3675253"/>
                  </a:lnTo>
                  <a:lnTo>
                    <a:pt x="11684" y="3729863"/>
                  </a:lnTo>
                  <a:lnTo>
                    <a:pt x="16510" y="3784854"/>
                  </a:lnTo>
                  <a:lnTo>
                    <a:pt x="21971" y="3839845"/>
                  </a:lnTo>
                  <a:lnTo>
                    <a:pt x="28194" y="3894963"/>
                  </a:lnTo>
                  <a:lnTo>
                    <a:pt x="34162" y="3950335"/>
                  </a:lnTo>
                  <a:lnTo>
                    <a:pt x="38862" y="4006088"/>
                  </a:lnTo>
                  <a:lnTo>
                    <a:pt x="42545" y="4062222"/>
                  </a:lnTo>
                  <a:lnTo>
                    <a:pt x="45212" y="4118102"/>
                  </a:lnTo>
                  <a:lnTo>
                    <a:pt x="46736" y="4173728"/>
                  </a:lnTo>
                  <a:lnTo>
                    <a:pt x="47371" y="4228719"/>
                  </a:lnTo>
                  <a:lnTo>
                    <a:pt x="47116" y="4282694"/>
                  </a:lnTo>
                  <a:lnTo>
                    <a:pt x="45847" y="4335399"/>
                  </a:lnTo>
                  <a:lnTo>
                    <a:pt x="43941" y="4386707"/>
                  </a:lnTo>
                  <a:lnTo>
                    <a:pt x="41021" y="4436237"/>
                  </a:lnTo>
                  <a:lnTo>
                    <a:pt x="37464" y="4483608"/>
                  </a:lnTo>
                  <a:lnTo>
                    <a:pt x="33147" y="4528693"/>
                  </a:lnTo>
                  <a:lnTo>
                    <a:pt x="28194" y="4571111"/>
                  </a:lnTo>
                  <a:lnTo>
                    <a:pt x="24637" y="4604893"/>
                  </a:lnTo>
                  <a:lnTo>
                    <a:pt x="22225" y="4643501"/>
                  </a:lnTo>
                  <a:lnTo>
                    <a:pt x="20574" y="4686173"/>
                  </a:lnTo>
                  <a:lnTo>
                    <a:pt x="19685" y="4732528"/>
                  </a:lnTo>
                  <a:lnTo>
                    <a:pt x="19430" y="4781931"/>
                  </a:lnTo>
                  <a:lnTo>
                    <a:pt x="19812" y="4833721"/>
                  </a:lnTo>
                  <a:lnTo>
                    <a:pt x="20574" y="4887480"/>
                  </a:lnTo>
                  <a:lnTo>
                    <a:pt x="21716" y="4942611"/>
                  </a:lnTo>
                  <a:lnTo>
                    <a:pt x="22987" y="4998567"/>
                  </a:lnTo>
                  <a:lnTo>
                    <a:pt x="24511" y="5054803"/>
                  </a:lnTo>
                  <a:lnTo>
                    <a:pt x="25908" y="5110746"/>
                  </a:lnTo>
                  <a:lnTo>
                    <a:pt x="27177" y="5165852"/>
                  </a:lnTo>
                  <a:lnTo>
                    <a:pt x="28321" y="5219560"/>
                  </a:lnTo>
                  <a:lnTo>
                    <a:pt x="29083" y="5271325"/>
                  </a:lnTo>
                  <a:lnTo>
                    <a:pt x="29337" y="5320601"/>
                  </a:lnTo>
                  <a:lnTo>
                    <a:pt x="29083" y="5366816"/>
                  </a:lnTo>
                  <a:lnTo>
                    <a:pt x="28194" y="5409438"/>
                  </a:lnTo>
                  <a:lnTo>
                    <a:pt x="20065" y="5409971"/>
                  </a:lnTo>
                  <a:lnTo>
                    <a:pt x="13208" y="5410174"/>
                  </a:lnTo>
                  <a:lnTo>
                    <a:pt x="6730" y="5409438"/>
                  </a:lnTo>
                  <a:lnTo>
                    <a:pt x="9525" y="5341404"/>
                  </a:lnTo>
                  <a:lnTo>
                    <a:pt x="10540" y="5283631"/>
                  </a:lnTo>
                  <a:lnTo>
                    <a:pt x="10287" y="5233784"/>
                  </a:lnTo>
                  <a:lnTo>
                    <a:pt x="9016" y="5189537"/>
                  </a:lnTo>
                  <a:lnTo>
                    <a:pt x="7238" y="5148567"/>
                  </a:lnTo>
                  <a:lnTo>
                    <a:pt x="5334" y="5108562"/>
                  </a:lnTo>
                  <a:lnTo>
                    <a:pt x="3683" y="5067173"/>
                  </a:lnTo>
                  <a:lnTo>
                    <a:pt x="2539" y="5022100"/>
                  </a:lnTo>
                  <a:lnTo>
                    <a:pt x="2412" y="4971021"/>
                  </a:lnTo>
                  <a:lnTo>
                    <a:pt x="3683" y="4911585"/>
                  </a:lnTo>
                  <a:lnTo>
                    <a:pt x="6730" y="4841494"/>
                  </a:lnTo>
                  <a:lnTo>
                    <a:pt x="10667" y="4762500"/>
                  </a:lnTo>
                  <a:lnTo>
                    <a:pt x="13462" y="4692269"/>
                  </a:lnTo>
                  <a:lnTo>
                    <a:pt x="15239" y="4629912"/>
                  </a:lnTo>
                  <a:lnTo>
                    <a:pt x="16128" y="4574540"/>
                  </a:lnTo>
                  <a:lnTo>
                    <a:pt x="16255" y="4524883"/>
                  </a:lnTo>
                  <a:lnTo>
                    <a:pt x="15494" y="4479925"/>
                  </a:lnTo>
                  <a:lnTo>
                    <a:pt x="14097" y="4438777"/>
                  </a:lnTo>
                  <a:lnTo>
                    <a:pt x="12191" y="4400423"/>
                  </a:lnTo>
                  <a:lnTo>
                    <a:pt x="9651" y="4363720"/>
                  </a:lnTo>
                  <a:lnTo>
                    <a:pt x="6730" y="4327652"/>
                  </a:lnTo>
                  <a:lnTo>
                    <a:pt x="4825" y="4297172"/>
                  </a:lnTo>
                  <a:lnTo>
                    <a:pt x="3301" y="4257929"/>
                  </a:lnTo>
                  <a:lnTo>
                    <a:pt x="2159" y="4211447"/>
                  </a:lnTo>
                  <a:lnTo>
                    <a:pt x="1397" y="4158869"/>
                  </a:lnTo>
                  <a:lnTo>
                    <a:pt x="1015" y="4101719"/>
                  </a:lnTo>
                  <a:lnTo>
                    <a:pt x="888" y="4041140"/>
                  </a:lnTo>
                  <a:lnTo>
                    <a:pt x="1015" y="3978655"/>
                  </a:lnTo>
                  <a:lnTo>
                    <a:pt x="1397" y="3915537"/>
                  </a:lnTo>
                  <a:lnTo>
                    <a:pt x="2032" y="3853053"/>
                  </a:lnTo>
                  <a:lnTo>
                    <a:pt x="2794" y="3792601"/>
                  </a:lnTo>
                  <a:lnTo>
                    <a:pt x="3683" y="3735451"/>
                  </a:lnTo>
                  <a:lnTo>
                    <a:pt x="4699" y="3683000"/>
                  </a:lnTo>
                  <a:lnTo>
                    <a:pt x="5714" y="3636518"/>
                  </a:lnTo>
                  <a:lnTo>
                    <a:pt x="6730" y="3597402"/>
                  </a:lnTo>
                  <a:lnTo>
                    <a:pt x="7492" y="3553587"/>
                  </a:lnTo>
                  <a:lnTo>
                    <a:pt x="7238" y="3510279"/>
                  </a:lnTo>
                  <a:lnTo>
                    <a:pt x="6096" y="3466973"/>
                  </a:lnTo>
                  <a:lnTo>
                    <a:pt x="4572" y="3422777"/>
                  </a:lnTo>
                  <a:lnTo>
                    <a:pt x="2921" y="3377183"/>
                  </a:lnTo>
                  <a:lnTo>
                    <a:pt x="1397" y="3329178"/>
                  </a:lnTo>
                  <a:lnTo>
                    <a:pt x="253" y="3278251"/>
                  </a:lnTo>
                  <a:lnTo>
                    <a:pt x="0" y="3223514"/>
                  </a:lnTo>
                  <a:lnTo>
                    <a:pt x="762" y="3164332"/>
                  </a:lnTo>
                  <a:lnTo>
                    <a:pt x="2921" y="3099943"/>
                  </a:lnTo>
                  <a:lnTo>
                    <a:pt x="6730" y="3029458"/>
                  </a:lnTo>
                  <a:lnTo>
                    <a:pt x="9905" y="2973832"/>
                  </a:lnTo>
                  <a:lnTo>
                    <a:pt x="11684" y="2921889"/>
                  </a:lnTo>
                  <a:lnTo>
                    <a:pt x="12573" y="2872994"/>
                  </a:lnTo>
                  <a:lnTo>
                    <a:pt x="12573" y="2826258"/>
                  </a:lnTo>
                  <a:lnTo>
                    <a:pt x="11937" y="2780919"/>
                  </a:lnTo>
                  <a:lnTo>
                    <a:pt x="10795" y="2736088"/>
                  </a:lnTo>
                  <a:lnTo>
                    <a:pt x="9398" y="2691003"/>
                  </a:lnTo>
                  <a:lnTo>
                    <a:pt x="7747" y="2644775"/>
                  </a:lnTo>
                  <a:lnTo>
                    <a:pt x="6350" y="2596641"/>
                  </a:lnTo>
                  <a:lnTo>
                    <a:pt x="5207" y="2545841"/>
                  </a:lnTo>
                  <a:lnTo>
                    <a:pt x="4445" y="2491613"/>
                  </a:lnTo>
                  <a:lnTo>
                    <a:pt x="4317" y="2432939"/>
                  </a:lnTo>
                  <a:lnTo>
                    <a:pt x="5079" y="2369058"/>
                  </a:lnTo>
                  <a:lnTo>
                    <a:pt x="6730" y="2299335"/>
                  </a:lnTo>
                  <a:lnTo>
                    <a:pt x="8509" y="2233549"/>
                  </a:lnTo>
                  <a:lnTo>
                    <a:pt x="9398" y="2172080"/>
                  </a:lnTo>
                  <a:lnTo>
                    <a:pt x="9651" y="2114296"/>
                  </a:lnTo>
                  <a:lnTo>
                    <a:pt x="9398" y="2059939"/>
                  </a:lnTo>
                  <a:lnTo>
                    <a:pt x="8762" y="2008124"/>
                  </a:lnTo>
                  <a:lnTo>
                    <a:pt x="7747" y="1958466"/>
                  </a:lnTo>
                  <a:lnTo>
                    <a:pt x="6730" y="1910334"/>
                  </a:lnTo>
                  <a:lnTo>
                    <a:pt x="5587" y="1863216"/>
                  </a:lnTo>
                  <a:lnTo>
                    <a:pt x="4445" y="1816608"/>
                  </a:lnTo>
                  <a:lnTo>
                    <a:pt x="3555" y="1769872"/>
                  </a:lnTo>
                  <a:lnTo>
                    <a:pt x="3048" y="1722501"/>
                  </a:lnTo>
                  <a:lnTo>
                    <a:pt x="3048" y="1673860"/>
                  </a:lnTo>
                  <a:lnTo>
                    <a:pt x="3555" y="1623440"/>
                  </a:lnTo>
                  <a:lnTo>
                    <a:pt x="4699" y="1570609"/>
                  </a:lnTo>
                  <a:lnTo>
                    <a:pt x="6730" y="1514983"/>
                  </a:lnTo>
                  <a:lnTo>
                    <a:pt x="9905" y="1445895"/>
                  </a:lnTo>
                  <a:lnTo>
                    <a:pt x="13080" y="1381378"/>
                  </a:lnTo>
                  <a:lnTo>
                    <a:pt x="16001" y="1321053"/>
                  </a:lnTo>
                  <a:lnTo>
                    <a:pt x="18541" y="1264412"/>
                  </a:lnTo>
                  <a:lnTo>
                    <a:pt x="20447" y="1211072"/>
                  </a:lnTo>
                  <a:lnTo>
                    <a:pt x="21844" y="1160652"/>
                  </a:lnTo>
                  <a:lnTo>
                    <a:pt x="22351" y="1112647"/>
                  </a:lnTo>
                  <a:lnTo>
                    <a:pt x="21844" y="1066546"/>
                  </a:lnTo>
                  <a:lnTo>
                    <a:pt x="20192" y="1021969"/>
                  </a:lnTo>
                  <a:lnTo>
                    <a:pt x="17272" y="978408"/>
                  </a:lnTo>
                  <a:lnTo>
                    <a:pt x="12826" y="935609"/>
                  </a:lnTo>
                  <a:lnTo>
                    <a:pt x="6730" y="892937"/>
                  </a:lnTo>
                  <a:lnTo>
                    <a:pt x="3048" y="861313"/>
                  </a:lnTo>
                  <a:lnTo>
                    <a:pt x="1015" y="823595"/>
                  </a:lnTo>
                  <a:lnTo>
                    <a:pt x="380" y="780541"/>
                  </a:lnTo>
                  <a:lnTo>
                    <a:pt x="888" y="733044"/>
                  </a:lnTo>
                  <a:lnTo>
                    <a:pt x="2412" y="681609"/>
                  </a:lnTo>
                  <a:lnTo>
                    <a:pt x="4699" y="627252"/>
                  </a:lnTo>
                  <a:lnTo>
                    <a:pt x="7492" y="570484"/>
                  </a:lnTo>
                  <a:lnTo>
                    <a:pt x="10540" y="512063"/>
                  </a:lnTo>
                  <a:lnTo>
                    <a:pt x="13588" y="452754"/>
                  </a:lnTo>
                  <a:lnTo>
                    <a:pt x="16637" y="393319"/>
                  </a:lnTo>
                  <a:lnTo>
                    <a:pt x="19176" y="334517"/>
                  </a:lnTo>
                  <a:lnTo>
                    <a:pt x="21082" y="276987"/>
                  </a:lnTo>
                  <a:lnTo>
                    <a:pt x="22098" y="221487"/>
                  </a:lnTo>
                  <a:lnTo>
                    <a:pt x="22098" y="168783"/>
                  </a:lnTo>
                  <a:lnTo>
                    <a:pt x="20827" y="119634"/>
                  </a:lnTo>
                  <a:lnTo>
                    <a:pt x="18034" y="74675"/>
                  </a:lnTo>
                  <a:lnTo>
                    <a:pt x="13335" y="34798"/>
                  </a:lnTo>
                  <a:lnTo>
                    <a:pt x="6730" y="508"/>
                  </a:lnTo>
                  <a:lnTo>
                    <a:pt x="17399" y="0"/>
                  </a:lnTo>
                  <a:lnTo>
                    <a:pt x="22225" y="635"/>
                  </a:lnTo>
                  <a:lnTo>
                    <a:pt x="28194" y="508"/>
                  </a:lnTo>
                  <a:close/>
                </a:path>
              </a:pathLst>
            </a:custGeom>
            <a:ln w="41275">
              <a:solidFill>
                <a:srgbClr val="EB7B2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514850" y="3181350"/>
            <a:ext cx="6781800" cy="23717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2500" y="1190625"/>
            <a:ext cx="6534150" cy="15906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 panose="020F0502020204030204"/>
                <a:cs typeface="Calibri" panose="020F0502020204030204"/>
              </a:rPr>
            </a:fld>
            <a:endParaRPr sz="1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08869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  <a:t>2</a:t>
            </a:r>
            <a:endParaRPr sz="15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5367" y="1949513"/>
            <a:ext cx="2576830" cy="310642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5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x</a:t>
            </a:r>
            <a:r>
              <a:rPr sz="2150" spc="-7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ut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v</a:t>
            </a:r>
            <a:r>
              <a:rPr sz="2150" spc="-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mm</a:t>
            </a:r>
            <a:r>
              <a:rPr sz="2150" spc="-7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150" spc="-1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y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Introduction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240665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Methodology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Results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Conclusion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Appendix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681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O</a:t>
            </a:r>
            <a:r>
              <a:rPr sz="3650" spc="-80" dirty="0"/>
              <a:t>u</a:t>
            </a:r>
            <a:r>
              <a:rPr sz="3650" spc="-45" dirty="0"/>
              <a:t>t</a:t>
            </a:r>
            <a:r>
              <a:rPr sz="3650" spc="-10" dirty="0"/>
              <a:t>li</a:t>
            </a:r>
            <a:r>
              <a:rPr sz="3650" spc="-80" dirty="0"/>
              <a:t>n</a:t>
            </a:r>
            <a:r>
              <a:rPr sz="3650" spc="15" dirty="0"/>
              <a:t>e</a:t>
            </a:r>
            <a:endParaRPr sz="365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40893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60" dirty="0"/>
              <a:t> </a:t>
            </a:r>
            <a:r>
              <a:rPr spc="-130" dirty="0"/>
              <a:t>Ra</a:t>
            </a:r>
            <a:r>
              <a:rPr spc="-175" dirty="0"/>
              <a:t>t</a:t>
            </a:r>
            <a:r>
              <a:rPr spc="-135" dirty="0"/>
              <a:t>e</a:t>
            </a:r>
            <a:r>
              <a:rPr spc="-210" dirty="0"/>
              <a:t> </a:t>
            </a:r>
            <a:r>
              <a:rPr spc="-80" dirty="0"/>
              <a:t>vs</a:t>
            </a:r>
            <a:r>
              <a:rPr spc="-100" dirty="0"/>
              <a:t>.</a:t>
            </a:r>
            <a:r>
              <a:rPr spc="-60" dirty="0"/>
              <a:t> </a:t>
            </a:r>
            <a:r>
              <a:rPr spc="-30" dirty="0"/>
              <a:t>O</a:t>
            </a:r>
            <a:r>
              <a:rPr dirty="0"/>
              <a:t>r</a:t>
            </a:r>
            <a:r>
              <a:rPr spc="20" dirty="0"/>
              <a:t>b</a:t>
            </a:r>
            <a:r>
              <a:rPr spc="-70" dirty="0"/>
              <a:t>i</a:t>
            </a:r>
            <a:r>
              <a:rPr spc="-30" dirty="0"/>
              <a:t>t</a:t>
            </a:r>
            <a:r>
              <a:rPr spc="90" dirty="0"/>
              <a:t> </a:t>
            </a:r>
            <a:r>
              <a:rPr spc="-180" dirty="0"/>
              <a:t>T</a:t>
            </a:r>
            <a:r>
              <a:rPr spc="-155" dirty="0"/>
              <a:t>y</a:t>
            </a:r>
            <a:r>
              <a:rPr spc="-130" dirty="0"/>
              <a:t>p</a:t>
            </a:r>
            <a:r>
              <a:rPr dirty="0"/>
              <a:t>e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19455" y="1766824"/>
            <a:ext cx="358584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0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 panose="020B0604020202020204"/>
                <a:cs typeface="Microsoft Sans Serif" panose="020B0604020202020204"/>
              </a:rPr>
              <a:t>Fr</a:t>
            </a:r>
            <a:r>
              <a:rPr sz="2150" dirty="0"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150" spc="90" dirty="0"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2150" spc="-20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150" spc="-5" dirty="0"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2150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2150" spc="30" dirty="0"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150" dirty="0"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150" spc="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150" dirty="0">
                <a:latin typeface="Microsoft Sans Serif" panose="020B0604020202020204"/>
                <a:cs typeface="Microsoft Sans Serif" panose="020B0604020202020204"/>
              </a:rPr>
              <a:t>,</a:t>
            </a:r>
            <a:r>
              <a:rPr sz="2150" spc="20" dirty="0">
                <a:latin typeface="Microsoft Sans Serif" panose="020B0604020202020204"/>
                <a:cs typeface="Microsoft Sans Serif" panose="020B0604020202020204"/>
              </a:rPr>
              <a:t> w</a:t>
            </a:r>
            <a:r>
              <a:rPr sz="2150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25" dirty="0"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150" spc="-75" dirty="0">
                <a:latin typeface="Microsoft Sans Serif" panose="020B0604020202020204"/>
                <a:cs typeface="Microsoft Sans Serif" panose="020B0604020202020204"/>
              </a:rPr>
              <a:t>an</a:t>
            </a:r>
            <a:r>
              <a:rPr sz="2150" spc="-5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45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150" dirty="0">
                <a:latin typeface="Microsoft Sans Serif" panose="020B0604020202020204"/>
                <a:cs typeface="Microsoft Sans Serif" panose="020B0604020202020204"/>
              </a:rPr>
              <a:t>ee </a:t>
            </a:r>
            <a:r>
              <a:rPr sz="215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latin typeface="Microsoft Sans Serif" panose="020B0604020202020204"/>
                <a:cs typeface="Microsoft Sans Serif" panose="020B0604020202020204"/>
              </a:rPr>
              <a:t>that </a:t>
            </a:r>
            <a:r>
              <a:rPr sz="2150" spc="-114" dirty="0">
                <a:latin typeface="Microsoft Sans Serif" panose="020B0604020202020204"/>
                <a:cs typeface="Microsoft Sans Serif" panose="020B0604020202020204"/>
              </a:rPr>
              <a:t>ES-L1,</a:t>
            </a:r>
            <a:r>
              <a:rPr sz="2150" spc="-1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204" dirty="0">
                <a:latin typeface="Microsoft Sans Serif" panose="020B0604020202020204"/>
                <a:cs typeface="Microsoft Sans Serif" panose="020B0604020202020204"/>
              </a:rPr>
              <a:t>GEO,</a:t>
            </a:r>
            <a:r>
              <a:rPr sz="2150" spc="-20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210" dirty="0">
                <a:latin typeface="Microsoft Sans Serif" panose="020B0604020202020204"/>
                <a:cs typeface="Microsoft Sans Serif" panose="020B0604020202020204"/>
              </a:rPr>
              <a:t>HEO,</a:t>
            </a:r>
            <a:r>
              <a:rPr sz="2150" spc="-204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160" dirty="0">
                <a:latin typeface="Microsoft Sans Serif" panose="020B0604020202020204"/>
                <a:cs typeface="Microsoft Sans Serif" panose="020B0604020202020204"/>
              </a:rPr>
              <a:t>SSO, </a:t>
            </a:r>
            <a:r>
              <a:rPr sz="2150" spc="-5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145" dirty="0">
                <a:latin typeface="Microsoft Sans Serif" panose="020B0604020202020204"/>
                <a:cs typeface="Microsoft Sans Serif" panose="020B0604020202020204"/>
              </a:rPr>
              <a:t>VLEO </a:t>
            </a:r>
            <a:r>
              <a:rPr sz="2150" dirty="0">
                <a:latin typeface="Microsoft Sans Serif" panose="020B0604020202020204"/>
                <a:cs typeface="Microsoft Sans Serif" panose="020B0604020202020204"/>
              </a:rPr>
              <a:t>had the </a:t>
            </a:r>
            <a:r>
              <a:rPr sz="2150" spc="30" dirty="0">
                <a:latin typeface="Microsoft Sans Serif" panose="020B0604020202020204"/>
                <a:cs typeface="Microsoft Sans Serif" panose="020B0604020202020204"/>
              </a:rPr>
              <a:t>most </a:t>
            </a:r>
            <a:r>
              <a:rPr sz="2150" spc="-50" dirty="0">
                <a:latin typeface="Microsoft Sans Serif" panose="020B0604020202020204"/>
                <a:cs typeface="Microsoft Sans Serif" panose="020B0604020202020204"/>
              </a:rPr>
              <a:t>success </a:t>
            </a:r>
            <a:r>
              <a:rPr sz="2150" spc="-5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latin typeface="Microsoft Sans Serif" panose="020B0604020202020204"/>
                <a:cs typeface="Microsoft Sans Serif" panose="020B0604020202020204"/>
              </a:rPr>
              <a:t>rate.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029200" y="2276475"/>
            <a:ext cx="6486525" cy="33718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 panose="020F0502020204030204"/>
                <a:cs typeface="Calibri" panose="020F0502020204030204"/>
              </a:rPr>
            </a:fld>
            <a:endParaRPr sz="1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88832"/>
            <a:ext cx="10280015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2000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-1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plot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below </a:t>
            </a:r>
            <a:r>
              <a:rPr sz="21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shows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Flight </a:t>
            </a:r>
            <a:r>
              <a:rPr sz="21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vs. 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Orbit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type. </a:t>
            </a:r>
            <a:r>
              <a:rPr sz="2150" spc="-229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observe</a:t>
            </a:r>
            <a:r>
              <a:rPr sz="21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that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215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LEO </a:t>
            </a:r>
            <a:r>
              <a:rPr sz="2150" spc="-5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orbit, </a:t>
            </a:r>
            <a:r>
              <a:rPr sz="2150" spc="-114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success</a:t>
            </a:r>
            <a:r>
              <a:rPr sz="2150" spc="3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is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related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to the </a:t>
            </a:r>
            <a:r>
              <a:rPr sz="215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number</a:t>
            </a:r>
            <a:r>
              <a:rPr sz="2150" spc="4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of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flights </a:t>
            </a:r>
            <a:r>
              <a:rPr sz="2150" spc="-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whereas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2150" spc="-254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GTO</a:t>
            </a:r>
            <a:r>
              <a:rPr sz="2150" spc="3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orbit,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there </a:t>
            </a:r>
            <a:r>
              <a:rPr sz="215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no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relationship</a:t>
            </a:r>
            <a:r>
              <a:rPr sz="2150" spc="-19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between</a:t>
            </a:r>
            <a:r>
              <a:rPr sz="2150" spc="-1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flight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number</a:t>
            </a:r>
            <a:r>
              <a:rPr sz="2150" spc="1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orbit.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8521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75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0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5" dirty="0"/>
              <a:t>b</a:t>
            </a:r>
            <a:r>
              <a:rPr sz="3650" spc="60" dirty="0"/>
              <a:t>i</a:t>
            </a:r>
            <a:r>
              <a:rPr sz="3650" spc="30" dirty="0"/>
              <a:t>t</a:t>
            </a:r>
            <a:r>
              <a:rPr sz="3650" spc="5" dirty="0"/>
              <a:t> </a:t>
            </a:r>
            <a:r>
              <a:rPr sz="3650" spc="-60" dirty="0"/>
              <a:t>T</a:t>
            </a:r>
            <a:r>
              <a:rPr sz="3650" spc="-30" dirty="0"/>
              <a:t>y</a:t>
            </a:r>
            <a:r>
              <a:rPr sz="3650" spc="-8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43025" y="3533775"/>
            <a:ext cx="8258175" cy="21050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</a:fld>
            <a:endParaRPr spc="1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1008888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2000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can observe</a:t>
            </a:r>
            <a:r>
              <a:rPr sz="21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that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with </a:t>
            </a:r>
            <a:r>
              <a:rPr sz="215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heavy </a:t>
            </a:r>
            <a:r>
              <a:rPr sz="2150" spc="-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payloads,</a:t>
            </a:r>
            <a:r>
              <a:rPr sz="215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successful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landing are 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more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for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PO, </a:t>
            </a:r>
            <a:r>
              <a:rPr sz="2150" spc="-5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2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LEO</a:t>
            </a:r>
            <a:r>
              <a:rPr sz="2150" spc="-1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2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ISS</a:t>
            </a:r>
            <a:r>
              <a:rPr sz="2150" spc="-229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orbits.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454660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oad</a:t>
            </a:r>
            <a:r>
              <a:rPr sz="3650" spc="225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10" dirty="0"/>
              <a:t>b</a:t>
            </a:r>
            <a:r>
              <a:rPr sz="3650" spc="60" dirty="0"/>
              <a:t>i</a:t>
            </a:r>
            <a:r>
              <a:rPr sz="3650" spc="35" dirty="0"/>
              <a:t>t</a:t>
            </a:r>
            <a:r>
              <a:rPr sz="3650" spc="5" dirty="0"/>
              <a:t> </a:t>
            </a:r>
            <a:r>
              <a:rPr sz="3650" spc="-135" dirty="0"/>
              <a:t>T</a:t>
            </a:r>
            <a:r>
              <a:rPr sz="3650" spc="-100" dirty="0"/>
              <a:t>y</a:t>
            </a:r>
            <a:r>
              <a:rPr sz="3650" spc="-15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3000" y="3429000"/>
            <a:ext cx="9086850" cy="20955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</a:fld>
            <a:endParaRPr spc="1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6673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Laun</a:t>
            </a:r>
            <a:r>
              <a:rPr spc="-155" dirty="0"/>
              <a:t>c</a:t>
            </a:r>
            <a:r>
              <a:rPr spc="-135" dirty="0"/>
              <a:t>h</a:t>
            </a:r>
            <a:r>
              <a:rPr spc="15" dirty="0"/>
              <a:t> </a:t>
            </a: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210" dirty="0"/>
              <a:t> </a:t>
            </a:r>
            <a:r>
              <a:rPr spc="-155" dirty="0"/>
              <a:t>Y</a:t>
            </a:r>
            <a:r>
              <a:rPr spc="-130" dirty="0"/>
              <a:t>ea</a:t>
            </a:r>
            <a:r>
              <a:rPr spc="-155" dirty="0"/>
              <a:t>r</a:t>
            </a:r>
            <a:r>
              <a:rPr spc="-225" dirty="0"/>
              <a:t>l</a:t>
            </a:r>
            <a:r>
              <a:rPr spc="-155" dirty="0"/>
              <a:t>y</a:t>
            </a:r>
            <a:r>
              <a:rPr spc="165" dirty="0"/>
              <a:t> </a:t>
            </a:r>
            <a:r>
              <a:rPr spc="-105" dirty="0"/>
              <a:t>T</a:t>
            </a:r>
            <a:r>
              <a:rPr spc="-75" dirty="0"/>
              <a:t>r</a:t>
            </a:r>
            <a:r>
              <a:rPr spc="-55" dirty="0"/>
              <a:t>en</a:t>
            </a:r>
            <a:r>
              <a:rPr dirty="0"/>
              <a:t>d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348990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0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 panose="020B0604020202020204"/>
                <a:cs typeface="Microsoft Sans Serif" panose="020B0604020202020204"/>
              </a:rPr>
              <a:t>Fr</a:t>
            </a:r>
            <a:r>
              <a:rPr sz="2150" dirty="0"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150" spc="90" dirty="0"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2150" spc="-20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150" spc="-5" dirty="0"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2150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2150" spc="30" dirty="0"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150" dirty="0"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150" spc="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150" dirty="0">
                <a:latin typeface="Microsoft Sans Serif" panose="020B0604020202020204"/>
                <a:cs typeface="Microsoft Sans Serif" panose="020B0604020202020204"/>
              </a:rPr>
              <a:t>,</a:t>
            </a:r>
            <a:r>
              <a:rPr sz="2150" spc="20" dirty="0">
                <a:latin typeface="Microsoft Sans Serif" panose="020B0604020202020204"/>
                <a:cs typeface="Microsoft Sans Serif" panose="020B0604020202020204"/>
              </a:rPr>
              <a:t> w</a:t>
            </a:r>
            <a:r>
              <a:rPr sz="2150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45" dirty="0"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150" dirty="0">
                <a:latin typeface="Microsoft Sans Serif" panose="020B0604020202020204"/>
                <a:cs typeface="Microsoft Sans Serif" panose="020B0604020202020204"/>
              </a:rPr>
              <a:t>an </a:t>
            </a:r>
            <a:r>
              <a:rPr sz="215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60" dirty="0">
                <a:latin typeface="Microsoft Sans Serif" panose="020B0604020202020204"/>
                <a:cs typeface="Microsoft Sans Serif" panose="020B0604020202020204"/>
              </a:rPr>
              <a:t>observe</a:t>
            </a:r>
            <a:r>
              <a:rPr sz="2150" spc="-5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latin typeface="Microsoft Sans Serif" panose="020B0604020202020204"/>
                <a:cs typeface="Microsoft Sans Serif" panose="020B0604020202020204"/>
              </a:rPr>
              <a:t>that </a:t>
            </a:r>
            <a:r>
              <a:rPr sz="2150" spc="-120" dirty="0">
                <a:latin typeface="Microsoft Sans Serif" panose="020B0604020202020204"/>
                <a:cs typeface="Microsoft Sans Serif" panose="020B0604020202020204"/>
              </a:rPr>
              <a:t>success</a:t>
            </a:r>
            <a:r>
              <a:rPr sz="2150" spc="-114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latin typeface="Microsoft Sans Serif" panose="020B0604020202020204"/>
                <a:cs typeface="Microsoft Sans Serif" panose="020B0604020202020204"/>
              </a:rPr>
              <a:t>rate </a:t>
            </a:r>
            <a:r>
              <a:rPr sz="2150" spc="-5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0" dirty="0">
                <a:latin typeface="Microsoft Sans Serif" panose="020B0604020202020204"/>
                <a:cs typeface="Microsoft Sans Serif" panose="020B0604020202020204"/>
              </a:rPr>
              <a:t>since</a:t>
            </a:r>
            <a:r>
              <a:rPr sz="2150" spc="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75" dirty="0">
                <a:latin typeface="Microsoft Sans Serif" panose="020B0604020202020204"/>
                <a:cs typeface="Microsoft Sans Serif" panose="020B0604020202020204"/>
              </a:rPr>
              <a:t>2013</a:t>
            </a:r>
            <a:r>
              <a:rPr sz="2150" spc="24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latin typeface="Microsoft Sans Serif" panose="020B0604020202020204"/>
                <a:cs typeface="Microsoft Sans Serif" panose="020B0604020202020204"/>
              </a:rPr>
              <a:t>kept</a:t>
            </a:r>
            <a:r>
              <a:rPr sz="2150" spc="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latin typeface="Microsoft Sans Serif" panose="020B0604020202020204"/>
                <a:cs typeface="Microsoft Sans Serif" panose="020B0604020202020204"/>
              </a:rPr>
              <a:t>on </a:t>
            </a:r>
            <a:r>
              <a:rPr sz="215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60" dirty="0">
                <a:latin typeface="Microsoft Sans Serif" panose="020B0604020202020204"/>
                <a:cs typeface="Microsoft Sans Serif" panose="020B0604020202020204"/>
              </a:rPr>
              <a:t>increasing</a:t>
            </a:r>
            <a:r>
              <a:rPr sz="2150" spc="3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25" dirty="0">
                <a:latin typeface="Microsoft Sans Serif" panose="020B0604020202020204"/>
                <a:cs typeface="Microsoft Sans Serif" panose="020B0604020202020204"/>
              </a:rPr>
              <a:t>till </a:t>
            </a:r>
            <a:r>
              <a:rPr sz="2150" spc="70" dirty="0">
                <a:latin typeface="Microsoft Sans Serif" panose="020B0604020202020204"/>
                <a:cs typeface="Microsoft Sans Serif" panose="020B0604020202020204"/>
              </a:rPr>
              <a:t>2020.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743450" y="2000250"/>
            <a:ext cx="6200775" cy="35052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 panose="020F0502020204030204"/>
                <a:cs typeface="Calibri" panose="020F0502020204030204"/>
              </a:rPr>
            </a:fld>
            <a:endParaRPr sz="1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58165"/>
            <a:ext cx="4491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40" dirty="0"/>
              <a:t> </a:t>
            </a:r>
            <a:r>
              <a:rPr sz="3650" spc="-150" dirty="0"/>
              <a:t>Launch</a:t>
            </a:r>
            <a:r>
              <a:rPr sz="3650" spc="215" dirty="0"/>
              <a:t> </a:t>
            </a:r>
            <a:r>
              <a:rPr sz="3650" spc="-45" dirty="0"/>
              <a:t>Site</a:t>
            </a:r>
            <a:r>
              <a:rPr sz="3650" spc="-15" dirty="0"/>
              <a:t> </a:t>
            </a:r>
            <a:r>
              <a:rPr sz="3650" spc="-175" dirty="0"/>
              <a:t>Names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91096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0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5" dirty="0">
                <a:latin typeface="Microsoft Sans Serif" panose="020B0604020202020204"/>
                <a:cs typeface="Microsoft Sans Serif" panose="020B0604020202020204"/>
              </a:rPr>
              <a:t>We</a:t>
            </a:r>
            <a:r>
              <a:rPr sz="2150" spc="-2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60" dirty="0">
                <a:latin typeface="Microsoft Sans Serif" panose="020B0604020202020204"/>
                <a:cs typeface="Microsoft Sans Serif" panose="020B0604020202020204"/>
              </a:rPr>
              <a:t>used</a:t>
            </a:r>
            <a:r>
              <a:rPr sz="2150" spc="45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2150" spc="30" dirty="0">
                <a:latin typeface="Microsoft Sans Serif" panose="020B0604020202020204"/>
                <a:cs typeface="Microsoft Sans Serif" panose="020B0604020202020204"/>
              </a:rPr>
              <a:t>key </a:t>
            </a:r>
            <a:r>
              <a:rPr sz="2150" spc="10" dirty="0">
                <a:latin typeface="Microsoft Sans Serif" panose="020B0604020202020204"/>
                <a:cs typeface="Microsoft Sans Serif" panose="020B0604020202020204"/>
              </a:rPr>
              <a:t>word </a:t>
            </a:r>
            <a:r>
              <a:rPr sz="215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b="1" spc="-210" dirty="0">
                <a:latin typeface="Arial" panose="020B0604020202020204"/>
                <a:cs typeface="Arial" panose="020B0604020202020204"/>
              </a:rPr>
              <a:t>D</a:t>
            </a:r>
            <a:r>
              <a:rPr sz="2150" b="1" spc="-229" dirty="0">
                <a:latin typeface="Arial" panose="020B0604020202020204"/>
                <a:cs typeface="Arial" panose="020B0604020202020204"/>
              </a:rPr>
              <a:t>I</a:t>
            </a:r>
            <a:r>
              <a:rPr sz="2150" b="1" spc="-240" dirty="0">
                <a:latin typeface="Arial" panose="020B0604020202020204"/>
                <a:cs typeface="Arial" panose="020B0604020202020204"/>
              </a:rPr>
              <a:t>S</a:t>
            </a:r>
            <a:r>
              <a:rPr sz="2150" b="1" spc="-190" dirty="0">
                <a:latin typeface="Arial" panose="020B0604020202020204"/>
                <a:cs typeface="Arial" panose="020B0604020202020204"/>
              </a:rPr>
              <a:t>T</a:t>
            </a:r>
            <a:r>
              <a:rPr sz="2150" b="1" spc="-229" dirty="0">
                <a:latin typeface="Arial" panose="020B0604020202020204"/>
                <a:cs typeface="Arial" panose="020B0604020202020204"/>
              </a:rPr>
              <a:t>I</a:t>
            </a:r>
            <a:r>
              <a:rPr sz="2150" b="1" spc="-210" dirty="0">
                <a:latin typeface="Arial" panose="020B0604020202020204"/>
                <a:cs typeface="Arial" panose="020B0604020202020204"/>
              </a:rPr>
              <a:t>NC</a:t>
            </a:r>
            <a:r>
              <a:rPr sz="2150" b="1" spc="15" dirty="0">
                <a:latin typeface="Arial" panose="020B0604020202020204"/>
                <a:cs typeface="Arial" panose="020B0604020202020204"/>
              </a:rPr>
              <a:t>T</a:t>
            </a:r>
            <a:r>
              <a:rPr sz="2150" b="1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2150" dirty="0"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2150" spc="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30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150" spc="-70" dirty="0">
                <a:latin typeface="Microsoft Sans Serif" panose="020B0604020202020204"/>
                <a:cs typeface="Microsoft Sans Serif" panose="020B0604020202020204"/>
              </a:rPr>
              <a:t>ho</a:t>
            </a:r>
            <a:r>
              <a:rPr sz="2150" spc="-65" dirty="0">
                <a:latin typeface="Microsoft Sans Serif" panose="020B0604020202020204"/>
                <a:cs typeface="Microsoft Sans Serif" panose="020B0604020202020204"/>
              </a:rPr>
              <a:t>w</a:t>
            </a:r>
            <a:r>
              <a:rPr sz="2150" spc="25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latin typeface="Microsoft Sans Serif" panose="020B0604020202020204"/>
                <a:cs typeface="Microsoft Sans Serif" panose="020B0604020202020204"/>
              </a:rPr>
              <a:t>on</a:t>
            </a:r>
            <a:r>
              <a:rPr sz="2150" spc="30" dirty="0"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150" spc="45" dirty="0">
                <a:latin typeface="Microsoft Sans Serif" panose="020B0604020202020204"/>
                <a:cs typeface="Microsoft Sans Serif" panose="020B0604020202020204"/>
              </a:rPr>
              <a:t>y</a:t>
            </a:r>
            <a:r>
              <a:rPr sz="2150" spc="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latin typeface="Microsoft Sans Serif" panose="020B0604020202020204"/>
                <a:cs typeface="Microsoft Sans Serif" panose="020B0604020202020204"/>
              </a:rPr>
              <a:t>un</a:t>
            </a:r>
            <a:r>
              <a:rPr sz="2150" spc="30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150" spc="-5" dirty="0">
                <a:latin typeface="Microsoft Sans Serif" panose="020B0604020202020204"/>
                <a:cs typeface="Microsoft Sans Serif" panose="020B0604020202020204"/>
              </a:rPr>
              <a:t>que </a:t>
            </a:r>
            <a:r>
              <a:rPr sz="215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45" dirty="0"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150" spc="-75" dirty="0">
                <a:latin typeface="Microsoft Sans Serif" panose="020B0604020202020204"/>
                <a:cs typeface="Microsoft Sans Serif" panose="020B0604020202020204"/>
              </a:rPr>
              <a:t>aun</a:t>
            </a:r>
            <a:r>
              <a:rPr sz="2150" spc="-30" dirty="0"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150" spc="-70" dirty="0"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2150" spc="10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40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150" spc="30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150" spc="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150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50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150" spc="-20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latin typeface="Microsoft Sans Serif" panose="020B0604020202020204"/>
                <a:cs typeface="Microsoft Sans Serif" panose="020B0604020202020204"/>
              </a:rPr>
              <a:t>f</a:t>
            </a:r>
            <a:r>
              <a:rPr sz="2150" spc="25" dirty="0"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150" spc="5" dirty="0"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150" spc="80" dirty="0"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2150" spc="-5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150" dirty="0">
                <a:latin typeface="Microsoft Sans Serif" panose="020B0604020202020204"/>
                <a:cs typeface="Microsoft Sans Serif" panose="020B0604020202020204"/>
              </a:rPr>
              <a:t>he</a:t>
            </a:r>
            <a:r>
              <a:rPr sz="2150" spc="-5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10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150" dirty="0">
                <a:latin typeface="Microsoft Sans Serif" panose="020B0604020202020204"/>
                <a:cs typeface="Microsoft Sans Serif" panose="020B0604020202020204"/>
              </a:rPr>
              <a:t>pa</a:t>
            </a:r>
            <a:r>
              <a:rPr sz="2150" spc="40" dirty="0"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150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-15" dirty="0">
                <a:latin typeface="Microsoft Sans Serif" panose="020B0604020202020204"/>
                <a:cs typeface="Microsoft Sans Serif" panose="020B0604020202020204"/>
              </a:rPr>
              <a:t>X </a:t>
            </a:r>
            <a:r>
              <a:rPr sz="215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latin typeface="Microsoft Sans Serif" panose="020B0604020202020204"/>
                <a:cs typeface="Microsoft Sans Serif" panose="020B0604020202020204"/>
              </a:rPr>
              <a:t>data.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53050" y="2324100"/>
            <a:ext cx="6191250" cy="328612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 panose="020F0502020204030204"/>
                <a:cs typeface="Calibri" panose="020F0502020204030204"/>
              </a:rPr>
            </a:fld>
            <a:endParaRPr sz="1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4927536"/>
            <a:ext cx="9340850" cy="6915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used</a:t>
            </a:r>
            <a:r>
              <a:rPr sz="2150" spc="1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query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above</a:t>
            </a:r>
            <a:r>
              <a:rPr sz="2150" spc="-19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display</a:t>
            </a:r>
            <a:r>
              <a:rPr sz="2150" spc="-27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5</a:t>
            </a:r>
            <a:r>
              <a:rPr sz="215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records</a:t>
            </a:r>
            <a:r>
              <a:rPr sz="2150" spc="-19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where</a:t>
            </a:r>
            <a:r>
              <a:rPr sz="2150" spc="-19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begin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with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`CCA`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2256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5" dirty="0"/>
              <a:t> </a:t>
            </a:r>
            <a:r>
              <a:rPr sz="3650" spc="-45" dirty="0"/>
              <a:t>Site</a:t>
            </a:r>
            <a:r>
              <a:rPr sz="3650" dirty="0"/>
              <a:t> </a:t>
            </a:r>
            <a:r>
              <a:rPr sz="3650" spc="-215" dirty="0"/>
              <a:t>Names</a:t>
            </a:r>
            <a:r>
              <a:rPr sz="3650" spc="150" dirty="0"/>
              <a:t> </a:t>
            </a:r>
            <a:r>
              <a:rPr sz="3650" spc="-60" dirty="0"/>
              <a:t>Begin</a:t>
            </a:r>
            <a:r>
              <a:rPr sz="3650" spc="75" dirty="0"/>
              <a:t> </a:t>
            </a:r>
            <a:r>
              <a:rPr sz="3650" spc="20" dirty="0"/>
              <a:t>with</a:t>
            </a:r>
            <a:r>
              <a:rPr sz="3650" spc="5" dirty="0"/>
              <a:t> </a:t>
            </a:r>
            <a:r>
              <a:rPr sz="3650" spc="-245" dirty="0"/>
              <a:t>'CCA'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66775" y="1628775"/>
            <a:ext cx="10029825" cy="29051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</a:fld>
            <a:endParaRPr spc="1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067165" cy="6908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20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calculated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total </a:t>
            </a:r>
            <a:r>
              <a:rPr sz="2150" spc="-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payload</a:t>
            </a:r>
            <a:r>
              <a:rPr sz="215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carried by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boosters 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from </a:t>
            </a:r>
            <a:r>
              <a:rPr sz="2150" spc="-1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NASA</a:t>
            </a:r>
            <a:r>
              <a:rPr sz="2150" spc="-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as </a:t>
            </a:r>
            <a:r>
              <a:rPr sz="2150" spc="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45596 </a:t>
            </a:r>
            <a:r>
              <a:rPr sz="2150" spc="-5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using</a:t>
            </a:r>
            <a:r>
              <a:rPr sz="2150" spc="-1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query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below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390017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T</a:t>
            </a:r>
            <a:r>
              <a:rPr sz="3650" dirty="0"/>
              <a:t>o</a:t>
            </a:r>
            <a:r>
              <a:rPr sz="3650" spc="25" dirty="0"/>
              <a:t>t</a:t>
            </a:r>
            <a:r>
              <a:rPr sz="3650" spc="-5" dirty="0"/>
              <a:t>a</a:t>
            </a:r>
            <a:r>
              <a:rPr sz="3650" spc="70" dirty="0"/>
              <a:t>l</a:t>
            </a:r>
            <a:r>
              <a:rPr sz="3650" spc="-300" dirty="0"/>
              <a:t> </a:t>
            </a: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</a:t>
            </a:r>
            <a:r>
              <a:rPr sz="3650" spc="-160" dirty="0"/>
              <a:t>d</a:t>
            </a:r>
            <a:r>
              <a:rPr sz="3650" spc="150" dirty="0"/>
              <a:t> </a:t>
            </a:r>
            <a:r>
              <a:rPr sz="3650" spc="-190" dirty="0"/>
              <a:t>M</a:t>
            </a:r>
            <a:r>
              <a:rPr sz="3650" spc="-235" dirty="0"/>
              <a:t>a</a:t>
            </a:r>
            <a:r>
              <a:rPr sz="3650" spc="-180" dirty="0"/>
              <a:t>s</a:t>
            </a:r>
            <a:r>
              <a:rPr sz="3650" spc="15" dirty="0"/>
              <a:t>s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57375" y="2828925"/>
            <a:ext cx="7419975" cy="29432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</a:fld>
            <a:endParaRPr spc="1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580136"/>
            <a:ext cx="2865755" cy="160718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490"/>
              </a:spcBef>
            </a:pPr>
            <a:r>
              <a:rPr sz="3650" dirty="0"/>
              <a:t>Average </a:t>
            </a:r>
            <a:r>
              <a:rPr sz="3650" spc="5" dirty="0"/>
              <a:t> </a:t>
            </a:r>
            <a:r>
              <a:rPr sz="3650" spc="-135" dirty="0"/>
              <a:t>Payload</a:t>
            </a:r>
            <a:r>
              <a:rPr sz="3650" spc="-130" dirty="0"/>
              <a:t> </a:t>
            </a:r>
            <a:r>
              <a:rPr sz="3650" spc="-200" dirty="0"/>
              <a:t>Mass </a:t>
            </a:r>
            <a:r>
              <a:rPr sz="3650" spc="-955" dirty="0"/>
              <a:t> </a:t>
            </a:r>
            <a:r>
              <a:rPr sz="3650" spc="20" dirty="0"/>
              <a:t>by</a:t>
            </a:r>
            <a:r>
              <a:rPr sz="3650" spc="-10" dirty="0"/>
              <a:t> </a:t>
            </a:r>
            <a:r>
              <a:rPr sz="3650" spc="5" dirty="0"/>
              <a:t>F9</a:t>
            </a:r>
            <a:r>
              <a:rPr sz="3650" spc="-15" dirty="0"/>
              <a:t> </a:t>
            </a:r>
            <a:r>
              <a:rPr sz="3650" spc="20" dirty="0"/>
              <a:t>v1.1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25169" y="2426652"/>
            <a:ext cx="3239770" cy="117411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0665" marR="5080" indent="-228600">
              <a:lnSpc>
                <a:spcPct val="92000"/>
              </a:lnSpc>
              <a:spcBef>
                <a:spcPts val="3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29" dirty="0">
                <a:latin typeface="Microsoft Sans Serif" panose="020B0604020202020204"/>
                <a:cs typeface="Microsoft Sans Serif" panose="020B0604020202020204"/>
              </a:rPr>
              <a:t>We</a:t>
            </a:r>
            <a:r>
              <a:rPr sz="2000" spc="-2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60" dirty="0">
                <a:latin typeface="Microsoft Sans Serif" panose="020B0604020202020204"/>
                <a:cs typeface="Microsoft Sans Serif" panose="020B0604020202020204"/>
              </a:rPr>
              <a:t>calculated </a:t>
            </a:r>
            <a:r>
              <a:rPr sz="2000" spc="15" dirty="0"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average </a:t>
            </a:r>
            <a:r>
              <a:rPr sz="200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pa</a:t>
            </a:r>
            <a:r>
              <a:rPr sz="2000" spc="45" dirty="0">
                <a:latin typeface="Microsoft Sans Serif" panose="020B0604020202020204"/>
                <a:cs typeface="Microsoft Sans Serif" panose="020B0604020202020204"/>
              </a:rPr>
              <a:t>y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2000" spc="-2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95" dirty="0"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000" spc="-30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000" spc="-110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000" spc="-8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40" dirty="0"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000" spc="-70" dirty="0"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000" spc="15" dirty="0"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2000" spc="-2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b</a:t>
            </a:r>
            <a:r>
              <a:rPr sz="2000" spc="40" dirty="0">
                <a:latin typeface="Microsoft Sans Serif" panose="020B0604020202020204"/>
                <a:cs typeface="Microsoft Sans Serif" panose="020B0604020202020204"/>
              </a:rPr>
              <a:t>y 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boo</a:t>
            </a:r>
            <a:r>
              <a:rPr sz="2000" spc="45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000" spc="3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er</a:t>
            </a:r>
            <a:r>
              <a:rPr sz="2000" spc="-1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45" dirty="0">
                <a:latin typeface="Microsoft Sans Serif" panose="020B0604020202020204"/>
                <a:cs typeface="Microsoft Sans Serif" panose="020B0604020202020204"/>
              </a:rPr>
              <a:t>v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er</a:t>
            </a:r>
            <a:r>
              <a:rPr sz="2000" spc="-25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2000" spc="-24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50" dirty="0">
                <a:latin typeface="Microsoft Sans Serif" panose="020B0604020202020204"/>
                <a:cs typeface="Microsoft Sans Serif" panose="020B0604020202020204"/>
              </a:rPr>
              <a:t>F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9</a:t>
            </a:r>
            <a:r>
              <a:rPr sz="2000" spc="-8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45" dirty="0">
                <a:latin typeface="Microsoft Sans Serif" panose="020B0604020202020204"/>
                <a:cs typeface="Microsoft Sans Serif" panose="020B0604020202020204"/>
              </a:rPr>
              <a:t>v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1</a:t>
            </a:r>
            <a:r>
              <a:rPr sz="2000" spc="40" dirty="0">
                <a:latin typeface="Microsoft Sans Serif" panose="020B0604020202020204"/>
                <a:cs typeface="Microsoft Sans Serif" panose="020B0604020202020204"/>
              </a:rPr>
              <a:t>.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1</a:t>
            </a:r>
            <a:r>
              <a:rPr sz="2000" spc="-1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140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000" spc="-105" dirty="0">
                <a:latin typeface="Microsoft Sans Serif" panose="020B0604020202020204"/>
                <a:cs typeface="Microsoft Sans Serif" panose="020B0604020202020204"/>
              </a:rPr>
              <a:t>s 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80" dirty="0">
                <a:latin typeface="Microsoft Sans Serif" panose="020B0604020202020204"/>
                <a:cs typeface="Microsoft Sans Serif" panose="020B0604020202020204"/>
              </a:rPr>
              <a:t>2928.4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38675" y="0"/>
            <a:ext cx="7553325" cy="6858000"/>
            <a:chOff x="4638675" y="0"/>
            <a:chExt cx="7553325" cy="6858000"/>
          </a:xfrm>
        </p:grpSpPr>
        <p:sp>
          <p:nvSpPr>
            <p:cNvPr id="5" name="object 5"/>
            <p:cNvSpPr/>
            <p:nvPr/>
          </p:nvSpPr>
          <p:spPr>
            <a:xfrm>
              <a:off x="4638675" y="0"/>
              <a:ext cx="7553325" cy="6858000"/>
            </a:xfrm>
            <a:custGeom>
              <a:avLst/>
              <a:gdLst/>
              <a:ahLst/>
              <a:cxnLst/>
              <a:rect l="l" t="t" r="r" b="b"/>
              <a:pathLst>
                <a:path w="7553325" h="6858000">
                  <a:moveTo>
                    <a:pt x="75529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52944" y="6858000"/>
                  </a:lnTo>
                  <a:lnTo>
                    <a:pt x="7552944" y="0"/>
                  </a:lnTo>
                  <a:close/>
                </a:path>
              </a:pathLst>
            </a:custGeom>
            <a:solidFill>
              <a:srgbClr val="C6C8C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057775" y="514350"/>
              <a:ext cx="6705600" cy="58578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24450" y="561975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6581775" y="0"/>
                  </a:moveTo>
                  <a:lnTo>
                    <a:pt x="0" y="0"/>
                  </a:lnTo>
                  <a:lnTo>
                    <a:pt x="0" y="5733669"/>
                  </a:lnTo>
                  <a:lnTo>
                    <a:pt x="6581775" y="5733669"/>
                  </a:lnTo>
                  <a:lnTo>
                    <a:pt x="65817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129276" y="566737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0" y="5733669"/>
                  </a:moveTo>
                  <a:lnTo>
                    <a:pt x="6581775" y="5733669"/>
                  </a:lnTo>
                  <a:lnTo>
                    <a:pt x="6581775" y="0"/>
                  </a:lnTo>
                  <a:lnTo>
                    <a:pt x="0" y="0"/>
                  </a:lnTo>
                  <a:lnTo>
                    <a:pt x="0" y="5733669"/>
                  </a:lnTo>
                  <a:close/>
                </a:path>
              </a:pathLst>
            </a:custGeom>
            <a:ln w="9525">
              <a:solidFill>
                <a:srgbClr val="C6C8C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10200" y="2219325"/>
              <a:ext cx="6019800" cy="24193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 panose="020F0502020204030204"/>
                <a:cs typeface="Calibri" panose="020F0502020204030204"/>
              </a:rPr>
            </a:fld>
            <a:endParaRPr sz="1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73628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F</a:t>
            </a:r>
            <a:r>
              <a:rPr spc="-70" dirty="0"/>
              <a:t>i</a:t>
            </a:r>
            <a:r>
              <a:rPr dirty="0"/>
              <a:t>rs</a:t>
            </a:r>
            <a:r>
              <a:rPr spc="-35" dirty="0"/>
              <a:t>t</a:t>
            </a:r>
            <a:r>
              <a:rPr spc="-55" dirty="0"/>
              <a:t> </a:t>
            </a:r>
            <a:r>
              <a:rPr spc="-155" dirty="0"/>
              <a:t>S</a:t>
            </a:r>
            <a:r>
              <a:rPr spc="-135" dirty="0"/>
              <a:t>u</a:t>
            </a:r>
            <a:r>
              <a:rPr spc="-155" dirty="0"/>
              <a:t>cc</a:t>
            </a:r>
            <a:r>
              <a:rPr spc="-135" dirty="0"/>
              <a:t>e</a:t>
            </a:r>
            <a:r>
              <a:rPr spc="-155" dirty="0"/>
              <a:t>ss</a:t>
            </a:r>
            <a:r>
              <a:rPr spc="-180" dirty="0"/>
              <a:t>f</a:t>
            </a:r>
            <a:r>
              <a:rPr spc="-135" dirty="0"/>
              <a:t>u</a:t>
            </a:r>
            <a:r>
              <a:rPr spc="-215" dirty="0"/>
              <a:t>l</a:t>
            </a:r>
            <a:r>
              <a:rPr spc="-210" dirty="0"/>
              <a:t> </a:t>
            </a:r>
            <a:r>
              <a:rPr spc="-105" dirty="0"/>
              <a:t>G</a:t>
            </a:r>
            <a:r>
              <a:rPr spc="-80" dirty="0"/>
              <a:t>r</a:t>
            </a:r>
            <a:r>
              <a:rPr spc="-55" dirty="0"/>
              <a:t>ound</a:t>
            </a:r>
            <a:r>
              <a:rPr spc="-204" dirty="0"/>
              <a:t> </a:t>
            </a:r>
            <a:r>
              <a:rPr spc="15" dirty="0"/>
              <a:t>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40" dirty="0"/>
              <a:t>g</a:t>
            </a:r>
            <a:r>
              <a:rPr spc="-360" dirty="0"/>
              <a:t> </a:t>
            </a:r>
            <a:r>
              <a:rPr spc="-55" dirty="0"/>
              <a:t>Da</a:t>
            </a:r>
            <a:r>
              <a:rPr spc="-105" dirty="0"/>
              <a:t>t</a:t>
            </a:r>
            <a:r>
              <a:rPr dirty="0"/>
              <a:t>e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97230" y="1770697"/>
            <a:ext cx="3807460" cy="102489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66700" marR="30480" indent="-229235">
              <a:lnSpc>
                <a:spcPct val="88000"/>
              </a:lnSpc>
              <a:spcBef>
                <a:spcPts val="360"/>
              </a:spcBef>
              <a:buFont typeface="Arial MT"/>
              <a:buChar char="•"/>
              <a:tabLst>
                <a:tab pos="266700" algn="l"/>
                <a:tab pos="267335" algn="l"/>
              </a:tabLst>
            </a:pPr>
            <a:r>
              <a:rPr sz="1800" spc="-204" dirty="0">
                <a:latin typeface="Microsoft Sans Serif" panose="020B0604020202020204"/>
                <a:cs typeface="Microsoft Sans Serif" panose="020B0604020202020204"/>
              </a:rPr>
              <a:t>W</a:t>
            </a:r>
            <a:r>
              <a:rPr sz="1800" spc="-100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800" spc="-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45" dirty="0">
                <a:latin typeface="Microsoft Sans Serif" panose="020B0604020202020204"/>
                <a:cs typeface="Microsoft Sans Serif" panose="020B0604020202020204"/>
              </a:rPr>
              <a:t>ob</a:t>
            </a:r>
            <a:r>
              <a:rPr sz="1800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1800" spc="4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800" spc="-80" dirty="0">
                <a:latin typeface="Microsoft Sans Serif" panose="020B0604020202020204"/>
                <a:cs typeface="Microsoft Sans Serif" panose="020B0604020202020204"/>
              </a:rPr>
              <a:t>rv</a:t>
            </a:r>
            <a:r>
              <a:rPr sz="1800" spc="4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800" spc="-20" dirty="0"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1800" spc="-254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5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1800" spc="-30" dirty="0">
                <a:latin typeface="Microsoft Sans Serif" panose="020B0604020202020204"/>
                <a:cs typeface="Microsoft Sans Serif" panose="020B0604020202020204"/>
              </a:rPr>
              <a:t>ha</a:t>
            </a:r>
            <a:r>
              <a:rPr sz="1800" spc="-5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1800" spc="114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5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1800" spc="-30" dirty="0"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1800" spc="50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800" spc="-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45" dirty="0"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1800" spc="-30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800" spc="-5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1800" spc="4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800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1800" spc="-10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45" dirty="0"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1800" spc="-55" dirty="0">
                <a:latin typeface="Microsoft Sans Serif" panose="020B0604020202020204"/>
                <a:cs typeface="Microsoft Sans Serif" panose="020B0604020202020204"/>
              </a:rPr>
              <a:t>f</a:t>
            </a:r>
            <a:r>
              <a:rPr sz="1800" spc="-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5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1800" spc="-30" dirty="0"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1800" spc="45" dirty="0">
                <a:latin typeface="Microsoft Sans Serif" panose="020B0604020202020204"/>
                <a:cs typeface="Microsoft Sans Serif" panose="020B0604020202020204"/>
              </a:rPr>
              <a:t>e </a:t>
            </a:r>
            <a:r>
              <a:rPr sz="180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15" dirty="0">
                <a:latin typeface="Microsoft Sans Serif" panose="020B0604020202020204"/>
                <a:cs typeface="Microsoft Sans Serif" panose="020B0604020202020204"/>
              </a:rPr>
              <a:t>first </a:t>
            </a:r>
            <a:r>
              <a:rPr sz="1800" spc="-80" dirty="0">
                <a:latin typeface="Microsoft Sans Serif" panose="020B0604020202020204"/>
                <a:cs typeface="Microsoft Sans Serif" panose="020B0604020202020204"/>
              </a:rPr>
              <a:t>successful </a:t>
            </a:r>
            <a:r>
              <a:rPr sz="1800" spc="10" dirty="0">
                <a:latin typeface="Microsoft Sans Serif" panose="020B0604020202020204"/>
                <a:cs typeface="Microsoft Sans Serif" panose="020B0604020202020204"/>
              </a:rPr>
              <a:t>landing </a:t>
            </a:r>
            <a:r>
              <a:rPr sz="1800" spc="-5" dirty="0">
                <a:latin typeface="Microsoft Sans Serif" panose="020B0604020202020204"/>
                <a:cs typeface="Microsoft Sans Serif" panose="020B0604020202020204"/>
              </a:rPr>
              <a:t>outcome </a:t>
            </a:r>
            <a:r>
              <a:rPr sz="1800" spc="5" dirty="0">
                <a:latin typeface="Microsoft Sans Serif" panose="020B0604020202020204"/>
                <a:cs typeface="Microsoft Sans Serif" panose="020B0604020202020204"/>
              </a:rPr>
              <a:t>on </a:t>
            </a:r>
            <a:r>
              <a:rPr sz="1800" spc="-46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10" dirty="0">
                <a:latin typeface="Microsoft Sans Serif" panose="020B0604020202020204"/>
                <a:cs typeface="Microsoft Sans Serif" panose="020B0604020202020204"/>
              </a:rPr>
              <a:t>ground </a:t>
            </a:r>
            <a:r>
              <a:rPr sz="1800" spc="20" dirty="0">
                <a:latin typeface="Microsoft Sans Serif" panose="020B0604020202020204"/>
                <a:cs typeface="Microsoft Sans Serif" panose="020B0604020202020204"/>
              </a:rPr>
              <a:t>pad </a:t>
            </a:r>
            <a:r>
              <a:rPr sz="1800" spc="-70" dirty="0">
                <a:latin typeface="Microsoft Sans Serif" panose="020B0604020202020204"/>
                <a:cs typeface="Microsoft Sans Serif" panose="020B0604020202020204"/>
              </a:rPr>
              <a:t>was </a:t>
            </a:r>
            <a:r>
              <a:rPr sz="1800" spc="-10" dirty="0">
                <a:latin typeface="Microsoft Sans Serif" panose="020B0604020202020204"/>
                <a:cs typeface="Microsoft Sans Serif" panose="020B0604020202020204"/>
              </a:rPr>
              <a:t>22</a:t>
            </a:r>
            <a:r>
              <a:rPr sz="1800" spc="-15" baseline="21000" dirty="0">
                <a:latin typeface="Microsoft Sans Serif" panose="020B0604020202020204"/>
                <a:cs typeface="Microsoft Sans Serif" panose="020B0604020202020204"/>
              </a:rPr>
              <a:t>nd</a:t>
            </a:r>
            <a:r>
              <a:rPr sz="1800" spc="-7" baseline="2100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10" dirty="0">
                <a:latin typeface="Microsoft Sans Serif" panose="020B0604020202020204"/>
                <a:cs typeface="Microsoft Sans Serif" panose="020B0604020202020204"/>
              </a:rPr>
              <a:t>December </a:t>
            </a:r>
            <a:r>
              <a:rPr sz="180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45" dirty="0">
                <a:latin typeface="Microsoft Sans Serif" panose="020B0604020202020204"/>
                <a:cs typeface="Microsoft Sans Serif" panose="020B0604020202020204"/>
              </a:rPr>
              <a:t>2015</a:t>
            </a:r>
            <a:endParaRPr sz="1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14950" y="2819400"/>
            <a:ext cx="6229350" cy="20764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 panose="020F0502020204030204"/>
                <a:cs typeface="Calibri" panose="020F0502020204030204"/>
              </a:rPr>
            </a:fld>
            <a:endParaRPr sz="1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60" dirty="0"/>
              <a:t>Successful </a:t>
            </a:r>
            <a:r>
              <a:rPr spc="15" dirty="0"/>
              <a:t>Drone </a:t>
            </a:r>
            <a:r>
              <a:rPr spc="-85" dirty="0"/>
              <a:t>Ship </a:t>
            </a:r>
            <a:r>
              <a:rPr spc="-5" dirty="0"/>
              <a:t>Landing </a:t>
            </a:r>
            <a:r>
              <a:rPr spc="-15" dirty="0"/>
              <a:t>with </a:t>
            </a:r>
            <a:r>
              <a:rPr spc="-85" dirty="0"/>
              <a:t>Payload </a:t>
            </a:r>
            <a:r>
              <a:rPr spc="-60" dirty="0"/>
              <a:t>between </a:t>
            </a:r>
            <a:r>
              <a:rPr spc="-944" dirty="0"/>
              <a:t> </a:t>
            </a:r>
            <a:r>
              <a:rPr spc="170" dirty="0"/>
              <a:t>4000</a:t>
            </a:r>
            <a:r>
              <a:rPr spc="-135" dirty="0"/>
              <a:t> </a:t>
            </a:r>
            <a:r>
              <a:rPr spc="20" dirty="0"/>
              <a:t>and</a:t>
            </a:r>
            <a:r>
              <a:rPr spc="-60" dirty="0"/>
              <a:t> </a:t>
            </a:r>
            <a:r>
              <a:rPr spc="170" dirty="0"/>
              <a:t>6000</a:t>
            </a:r>
            <a:endParaRPr spc="170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47700" y="1781175"/>
            <a:ext cx="6248400" cy="42862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26350" y="1765617"/>
            <a:ext cx="3897629" cy="225171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marR="5080" indent="-229235">
              <a:lnSpc>
                <a:spcPct val="900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 panose="020B0604020202020204"/>
                <a:cs typeface="Microsoft Sans Serif" panose="020B0604020202020204"/>
              </a:rPr>
              <a:t>W</a:t>
            </a:r>
            <a:r>
              <a:rPr sz="2000" spc="-21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000" spc="14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2000" spc="-30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ed</a:t>
            </a:r>
            <a:r>
              <a:rPr sz="2000" spc="-8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40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he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b="1" spc="-315" dirty="0">
                <a:latin typeface="Arial" panose="020B0604020202020204"/>
                <a:cs typeface="Arial" panose="020B0604020202020204"/>
              </a:rPr>
              <a:t>W</a:t>
            </a:r>
            <a:r>
              <a:rPr sz="2000" b="1" spc="-250" dirty="0">
                <a:latin typeface="Arial" panose="020B0604020202020204"/>
                <a:cs typeface="Arial" panose="020B0604020202020204"/>
              </a:rPr>
              <a:t>H</a:t>
            </a:r>
            <a:r>
              <a:rPr sz="2000" b="1" spc="-290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-250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15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-34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30" dirty="0"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000" spc="-85" dirty="0"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au</a:t>
            </a:r>
            <a:r>
              <a:rPr sz="2000" spc="-30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000" spc="-1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3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o  </a:t>
            </a:r>
            <a:r>
              <a:rPr sz="2000" spc="35" dirty="0">
                <a:latin typeface="Microsoft Sans Serif" panose="020B0604020202020204"/>
                <a:cs typeface="Microsoft Sans Serif" panose="020B0604020202020204"/>
              </a:rPr>
              <a:t>f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il</a:t>
            </a:r>
            <a:r>
              <a:rPr sz="2000" spc="3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er</a:t>
            </a:r>
            <a:r>
              <a:rPr sz="2000" spc="-16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35" dirty="0">
                <a:latin typeface="Microsoft Sans Serif" panose="020B0604020202020204"/>
                <a:cs typeface="Microsoft Sans Serif" panose="020B0604020202020204"/>
              </a:rPr>
              <a:t>f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or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boo</a:t>
            </a:r>
            <a:r>
              <a:rPr sz="2000" spc="45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000" spc="3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000" spc="-30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000" spc="-2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45" dirty="0">
                <a:latin typeface="Microsoft Sans Serif" panose="020B0604020202020204"/>
                <a:cs typeface="Microsoft Sans Serif" panose="020B0604020202020204"/>
              </a:rPr>
              <a:t>w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000" spc="40" dirty="0"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000" spc="15" dirty="0"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2000" spc="-2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ha</a:t>
            </a:r>
            <a:r>
              <a:rPr sz="2000" spc="45" dirty="0">
                <a:latin typeface="Microsoft Sans Serif" panose="020B0604020202020204"/>
                <a:cs typeface="Microsoft Sans Serif" panose="020B0604020202020204"/>
              </a:rPr>
              <a:t>v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e  </a:t>
            </a:r>
            <a:r>
              <a:rPr sz="2000" spc="-30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2000" spc="-30" dirty="0">
                <a:latin typeface="Microsoft Sans Serif" panose="020B0604020202020204"/>
                <a:cs typeface="Microsoft Sans Serif" panose="020B0604020202020204"/>
              </a:rPr>
              <a:t>cc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000" spc="-30" dirty="0">
                <a:latin typeface="Microsoft Sans Serif" panose="020B0604020202020204"/>
                <a:cs typeface="Microsoft Sans Serif" panose="020B0604020202020204"/>
              </a:rPr>
              <a:t>ssf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2000" spc="-85" dirty="0">
                <a:latin typeface="Microsoft Sans Serif" panose="020B0604020202020204"/>
                <a:cs typeface="Microsoft Sans Serif" panose="020B0604020202020204"/>
              </a:rPr>
              <a:t>ll</a:t>
            </a:r>
            <a:r>
              <a:rPr sz="2000" spc="-100" dirty="0">
                <a:latin typeface="Microsoft Sans Serif" panose="020B0604020202020204"/>
                <a:cs typeface="Microsoft Sans Serif" panose="020B0604020202020204"/>
              </a:rPr>
              <a:t>y</a:t>
            </a:r>
            <a:r>
              <a:rPr sz="2000" spc="-8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an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000" spc="-70" dirty="0"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2000" spc="-8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on</a:t>
            </a:r>
            <a:r>
              <a:rPr sz="2000" spc="-2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drone  </a:t>
            </a:r>
            <a:r>
              <a:rPr sz="2000" spc="40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000" spc="15" dirty="0"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2000" spc="-1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2000" spc="-8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app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li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000" dirty="0"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2000" spc="-2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3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he</a:t>
            </a:r>
            <a:r>
              <a:rPr sz="2000" spc="-1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b="1" spc="-25" dirty="0">
                <a:latin typeface="Arial" panose="020B0604020202020204"/>
                <a:cs typeface="Arial" panose="020B0604020202020204"/>
              </a:rPr>
              <a:t>A</a:t>
            </a:r>
            <a:r>
              <a:rPr sz="2000" b="1" spc="45" dirty="0">
                <a:latin typeface="Arial" panose="020B0604020202020204"/>
                <a:cs typeface="Arial" panose="020B0604020202020204"/>
              </a:rPr>
              <a:t>N</a:t>
            </a:r>
            <a:r>
              <a:rPr sz="2000" b="1" spc="10" dirty="0">
                <a:latin typeface="Arial" panose="020B0604020202020204"/>
                <a:cs typeface="Arial" panose="020B0604020202020204"/>
              </a:rPr>
              <a:t>D  </a:t>
            </a:r>
            <a:r>
              <a:rPr sz="2000" spc="45" dirty="0"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2000" spc="-15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000" spc="3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000" spc="15" dirty="0"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2000" spc="-1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40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000" spc="6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de</a:t>
            </a:r>
            <a:r>
              <a:rPr sz="2000" spc="3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er</a:t>
            </a:r>
            <a:r>
              <a:rPr sz="2000" spc="-15" dirty="0"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ne  </a:t>
            </a:r>
            <a:r>
              <a:rPr sz="2000" spc="-30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2000" spc="-30" dirty="0">
                <a:latin typeface="Microsoft Sans Serif" panose="020B0604020202020204"/>
                <a:cs typeface="Microsoft Sans Serif" panose="020B0604020202020204"/>
              </a:rPr>
              <a:t>cc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000" spc="-30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000" spc="-105" dirty="0">
                <a:latin typeface="Microsoft Sans Serif" panose="020B0604020202020204"/>
                <a:cs typeface="Microsoft Sans Serif" panose="020B0604020202020204"/>
              </a:rPr>
              <a:t>sf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2000" spc="-80" dirty="0"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000" spc="-2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an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ng</a:t>
            </a:r>
            <a:r>
              <a:rPr sz="2000" spc="-1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45" dirty="0">
                <a:latin typeface="Microsoft Sans Serif" panose="020B0604020202020204"/>
                <a:cs typeface="Microsoft Sans Serif" panose="020B0604020202020204"/>
              </a:rPr>
              <a:t>w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000" spc="3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000" spc="15" dirty="0"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2000" spc="-8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pa</a:t>
            </a:r>
            <a:r>
              <a:rPr sz="2000" spc="45" dirty="0">
                <a:latin typeface="Microsoft Sans Serif" panose="020B0604020202020204"/>
                <a:cs typeface="Microsoft Sans Serif" panose="020B0604020202020204"/>
              </a:rPr>
              <a:t>y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oad  </a:t>
            </a:r>
            <a:r>
              <a:rPr sz="2000" spc="-95" dirty="0"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000" spc="-30" dirty="0">
                <a:latin typeface="Microsoft Sans Serif" panose="020B0604020202020204"/>
                <a:cs typeface="Microsoft Sans Serif" panose="020B0604020202020204"/>
              </a:rPr>
              <a:t>ss</a:t>
            </a:r>
            <a:r>
              <a:rPr sz="2000" spc="-2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grea</a:t>
            </a:r>
            <a:r>
              <a:rPr sz="2000" spc="3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000" spc="-1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3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han</a:t>
            </a:r>
            <a:r>
              <a:rPr sz="2000" spc="-8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85" dirty="0">
                <a:latin typeface="Microsoft Sans Serif" panose="020B0604020202020204"/>
                <a:cs typeface="Microsoft Sans Serif" panose="020B0604020202020204"/>
              </a:rPr>
              <a:t>4000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bu</a:t>
            </a:r>
            <a:r>
              <a:rPr sz="2000" spc="40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000" spc="-85" dirty="0">
                <a:latin typeface="Microsoft Sans Serif" panose="020B0604020202020204"/>
                <a:cs typeface="Microsoft Sans Serif" panose="020B0604020202020204"/>
              </a:rPr>
              <a:t> l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000" spc="-30" dirty="0">
                <a:latin typeface="Microsoft Sans Serif" panose="020B0604020202020204"/>
                <a:cs typeface="Microsoft Sans Serif" panose="020B0604020202020204"/>
              </a:rPr>
              <a:t>ss 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3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han</a:t>
            </a:r>
            <a:r>
              <a:rPr sz="2000" spc="-1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85" dirty="0">
                <a:latin typeface="Microsoft Sans Serif" panose="020B0604020202020204"/>
                <a:cs typeface="Microsoft Sans Serif" panose="020B0604020202020204"/>
              </a:rPr>
              <a:t>6000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 panose="020F0502020204030204"/>
                <a:cs typeface="Calibri" panose="020F0502020204030204"/>
              </a:rPr>
            </a:fld>
            <a:endParaRPr sz="1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39603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  <a:t>3</a:t>
            </a:r>
            <a:endParaRPr sz="15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316299"/>
            <a:ext cx="5283835" cy="475996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228600" marR="2008505" indent="-228600" algn="r">
              <a:lnSpc>
                <a:spcPct val="100000"/>
              </a:lnSpc>
              <a:spcBef>
                <a:spcPts val="1235"/>
              </a:spcBef>
              <a:buFont typeface="Arial MT"/>
              <a:buChar char="•"/>
              <a:tabLst>
                <a:tab pos="228600" algn="l"/>
                <a:tab pos="2292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</a:t>
            </a:r>
            <a:r>
              <a:rPr sz="2000" spc="-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200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00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ho</a:t>
            </a:r>
            <a:r>
              <a:rPr sz="200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200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000" spc="-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00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og</a:t>
            </a:r>
            <a:r>
              <a:rPr sz="20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00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es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  <a:p>
            <a:pPr marL="228600" marR="1960880" lvl="1" indent="-228600" algn="r">
              <a:lnSpc>
                <a:spcPct val="100000"/>
              </a:lnSpc>
              <a:spcBef>
                <a:spcPts val="975"/>
              </a:spcBef>
              <a:buChar char="-"/>
              <a:tabLst>
                <a:tab pos="228600" algn="l"/>
                <a:tab pos="2292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1700" spc="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ll</a:t>
            </a:r>
            <a:r>
              <a:rPr sz="170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1700" spc="-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1700" spc="-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170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170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170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gh</a:t>
            </a:r>
            <a:r>
              <a:rPr sz="1700" spc="-229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700" spc="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170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endParaRPr sz="1700">
              <a:latin typeface="Microsoft Sans Serif" panose="020B0604020202020204"/>
              <a:cs typeface="Microsoft Sans Serif" panose="020B0604020202020204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170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ll</a:t>
            </a:r>
            <a:r>
              <a:rPr sz="170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700" spc="-10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170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114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</a:t>
            </a:r>
            <a:r>
              <a:rPr sz="170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b</a:t>
            </a:r>
            <a:r>
              <a:rPr sz="1700" spc="-1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1700" spc="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170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ra</a:t>
            </a:r>
            <a:r>
              <a:rPr sz="170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170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g</a:t>
            </a:r>
            <a:endParaRPr sz="1700">
              <a:latin typeface="Microsoft Sans Serif" panose="020B0604020202020204"/>
              <a:cs typeface="Microsoft Sans Serif" panose="020B0604020202020204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</a:t>
            </a:r>
            <a:r>
              <a:rPr sz="170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rang</a:t>
            </a:r>
            <a:r>
              <a:rPr sz="17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li</a:t>
            </a:r>
            <a:r>
              <a:rPr sz="170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g</a:t>
            </a:r>
            <a:endParaRPr sz="1700">
              <a:latin typeface="Microsoft Sans Serif" panose="020B0604020202020204"/>
              <a:cs typeface="Microsoft Sans Serif" panose="020B0604020202020204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y</a:t>
            </a:r>
            <a:r>
              <a:rPr sz="1700" spc="-1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170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</a:t>
            </a:r>
            <a:r>
              <a:rPr sz="1700" spc="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170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QL</a:t>
            </a:r>
            <a:endParaRPr sz="1700">
              <a:latin typeface="Microsoft Sans Serif" panose="020B0604020202020204"/>
              <a:cs typeface="Microsoft Sans Serif" panose="020B0604020202020204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Exploratory</a:t>
            </a:r>
            <a:r>
              <a:rPr sz="1700" spc="-2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Analysis</a:t>
            </a:r>
            <a:r>
              <a:rPr sz="1700" spc="-1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with</a:t>
            </a:r>
            <a:r>
              <a:rPr sz="1700" spc="-2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Visualization</a:t>
            </a:r>
            <a:endParaRPr sz="1700">
              <a:latin typeface="Microsoft Sans Serif" panose="020B0604020202020204"/>
              <a:cs typeface="Microsoft Sans Serif" panose="020B0604020202020204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v</a:t>
            </a:r>
            <a:r>
              <a:rPr sz="170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700" spc="-1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V</a:t>
            </a:r>
            <a:r>
              <a:rPr sz="17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ua</a:t>
            </a:r>
            <a:r>
              <a:rPr sz="1700" spc="-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1700" spc="-1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na</a:t>
            </a:r>
            <a:r>
              <a:rPr sz="1700" spc="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y</a:t>
            </a:r>
            <a:r>
              <a:rPr sz="1700" spc="-10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</a:t>
            </a:r>
            <a:r>
              <a:rPr sz="170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li</a:t>
            </a:r>
            <a:r>
              <a:rPr sz="170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170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endParaRPr sz="1700">
              <a:latin typeface="Microsoft Sans Serif" panose="020B0604020202020204"/>
              <a:cs typeface="Microsoft Sans Serif" panose="020B0604020202020204"/>
            </a:endParaRPr>
          </a:p>
          <a:p>
            <a:pPr marL="699135" lvl="1" indent="-229235">
              <a:lnSpc>
                <a:spcPct val="100000"/>
              </a:lnSpc>
              <a:spcBef>
                <a:spcPts val="103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170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170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17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170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700" spc="-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170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ea</a:t>
            </a:r>
            <a:r>
              <a:rPr sz="170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rn</a:t>
            </a:r>
            <a:r>
              <a:rPr sz="17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1700" spc="-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g</a:t>
            </a:r>
            <a:r>
              <a:rPr sz="1700" spc="-229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170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red</a:t>
            </a:r>
            <a:r>
              <a:rPr sz="17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170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endParaRPr sz="1700">
              <a:latin typeface="Microsoft Sans Serif" panose="020B0604020202020204"/>
              <a:cs typeface="Microsoft Sans Serif" panose="020B0604020202020204"/>
            </a:endParaRPr>
          </a:p>
          <a:p>
            <a:pPr marL="241300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</a:t>
            </a:r>
            <a:r>
              <a:rPr sz="2000" spc="-8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000" spc="-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ll </a:t>
            </a:r>
            <a:r>
              <a:rPr sz="200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re</a:t>
            </a:r>
            <a:r>
              <a:rPr sz="200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00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2000" spc="-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00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  <a:p>
            <a:pPr marL="699135" lvl="1" indent="-229235">
              <a:lnSpc>
                <a:spcPct val="100000"/>
              </a:lnSpc>
              <a:spcBef>
                <a:spcPts val="98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1700" spc="-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y</a:t>
            </a:r>
            <a:r>
              <a:rPr sz="1700" spc="-229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70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endParaRPr sz="1700">
              <a:latin typeface="Microsoft Sans Serif" panose="020B0604020202020204"/>
              <a:cs typeface="Microsoft Sans Serif" panose="020B0604020202020204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v</a:t>
            </a:r>
            <a:r>
              <a:rPr sz="170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ana</a:t>
            </a:r>
            <a:r>
              <a:rPr sz="17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1700" spc="-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1700" spc="-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170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sc</a:t>
            </a:r>
            <a:r>
              <a:rPr sz="170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reen</a:t>
            </a: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170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endParaRPr sz="1700">
              <a:latin typeface="Microsoft Sans Serif" panose="020B0604020202020204"/>
              <a:cs typeface="Microsoft Sans Serif" panose="020B0604020202020204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170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170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ed</a:t>
            </a:r>
            <a:r>
              <a:rPr sz="17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1700" spc="-10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v</a:t>
            </a:r>
            <a:r>
              <a:rPr sz="170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endParaRPr sz="17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900804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E</a:t>
            </a:r>
            <a:r>
              <a:rPr sz="3650" spc="-100" dirty="0"/>
              <a:t>x</a:t>
            </a:r>
            <a:r>
              <a:rPr sz="3650" spc="-155" dirty="0"/>
              <a:t>e</a:t>
            </a:r>
            <a:r>
              <a:rPr sz="3650" spc="-100" dirty="0"/>
              <a:t>c</a:t>
            </a:r>
            <a:r>
              <a:rPr sz="3650" spc="-155" dirty="0"/>
              <a:t>u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100" dirty="0"/>
              <a:t>v</a:t>
            </a:r>
            <a:r>
              <a:rPr sz="3650" spc="-155" dirty="0"/>
              <a:t>e</a:t>
            </a:r>
            <a:r>
              <a:rPr sz="3650" spc="-75" dirty="0"/>
              <a:t> </a:t>
            </a:r>
            <a:r>
              <a:rPr sz="3650" spc="-110" dirty="0"/>
              <a:t>S</a:t>
            </a:r>
            <a:r>
              <a:rPr sz="3650" spc="-155" dirty="0"/>
              <a:t>u</a:t>
            </a:r>
            <a:r>
              <a:rPr sz="3650" spc="-114" dirty="0"/>
              <a:t>mm</a:t>
            </a:r>
            <a:r>
              <a:rPr sz="3650" spc="-155" dirty="0"/>
              <a:t>a</a:t>
            </a:r>
            <a:r>
              <a:rPr sz="3650" spc="-170" dirty="0"/>
              <a:t>r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5" dirty="0"/>
              <a:t>Total </a:t>
            </a:r>
            <a:r>
              <a:rPr spc="-65" dirty="0"/>
              <a:t>Number </a:t>
            </a:r>
            <a:r>
              <a:rPr spc="-5" dirty="0"/>
              <a:t>of </a:t>
            </a:r>
            <a:r>
              <a:rPr spc="-160" dirty="0"/>
              <a:t>Successful </a:t>
            </a:r>
            <a:r>
              <a:rPr spc="20" dirty="0"/>
              <a:t>and </a:t>
            </a:r>
            <a:r>
              <a:rPr spc="-90" dirty="0"/>
              <a:t>Failure </a:t>
            </a:r>
            <a:r>
              <a:rPr spc="-95" dirty="0"/>
              <a:t>Mission </a:t>
            </a:r>
            <a:r>
              <a:rPr spc="-944" dirty="0"/>
              <a:t> </a:t>
            </a:r>
            <a:r>
              <a:rPr dirty="0"/>
              <a:t>Outcomes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626350" y="1770062"/>
            <a:ext cx="3890010" cy="8972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marR="5080" indent="-229235">
              <a:lnSpc>
                <a:spcPct val="92000"/>
              </a:lnSpc>
              <a:spcBef>
                <a:spcPts val="31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 panose="020B0604020202020204"/>
                <a:cs typeface="Microsoft Sans Serif" panose="020B0604020202020204"/>
              </a:rPr>
              <a:t>W</a:t>
            </a:r>
            <a:r>
              <a:rPr sz="2000" spc="-21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000" spc="14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2000" spc="-30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ed</a:t>
            </a:r>
            <a:r>
              <a:rPr sz="2000" spc="-8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50" dirty="0">
                <a:latin typeface="Microsoft Sans Serif" panose="020B0604020202020204"/>
                <a:cs typeface="Microsoft Sans Serif" panose="020B0604020202020204"/>
              </a:rPr>
              <a:t>w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il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2000" spc="45" dirty="0"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ard</a:t>
            </a:r>
            <a:r>
              <a:rPr sz="2000" spc="-2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li</a:t>
            </a:r>
            <a:r>
              <a:rPr sz="2000" spc="40" dirty="0">
                <a:latin typeface="Microsoft Sans Serif" panose="020B0604020202020204"/>
                <a:cs typeface="Microsoft Sans Serif" panose="020B0604020202020204"/>
              </a:rPr>
              <a:t>k</a:t>
            </a:r>
            <a:r>
              <a:rPr sz="2000" spc="1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000" spc="-8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‘%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’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40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o   </a:t>
            </a:r>
            <a:r>
              <a:rPr sz="2000" spc="35" dirty="0">
                <a:latin typeface="Microsoft Sans Serif" panose="020B0604020202020204"/>
                <a:cs typeface="Microsoft Sans Serif" panose="020B0604020202020204"/>
              </a:rPr>
              <a:t>f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il</a:t>
            </a:r>
            <a:r>
              <a:rPr sz="2000" spc="3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40" dirty="0">
                <a:latin typeface="Microsoft Sans Serif" panose="020B0604020202020204"/>
                <a:cs typeface="Microsoft Sans Serif" panose="020B0604020202020204"/>
              </a:rPr>
              <a:t>f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b="1" spc="-315" dirty="0">
                <a:latin typeface="Arial" panose="020B0604020202020204"/>
                <a:cs typeface="Arial" panose="020B0604020202020204"/>
              </a:rPr>
              <a:t>W</a:t>
            </a:r>
            <a:r>
              <a:rPr sz="2000" b="1" spc="-250" dirty="0">
                <a:latin typeface="Arial" panose="020B0604020202020204"/>
                <a:cs typeface="Arial" panose="020B0604020202020204"/>
              </a:rPr>
              <a:t>H</a:t>
            </a:r>
            <a:r>
              <a:rPr sz="2000" b="1" spc="-290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-250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15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-34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95" dirty="0"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2000" spc="-85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000" spc="-30" dirty="0">
                <a:latin typeface="Microsoft Sans Serif" panose="020B0604020202020204"/>
                <a:cs typeface="Microsoft Sans Serif" panose="020B0604020202020204"/>
              </a:rPr>
              <a:t>ss</a:t>
            </a:r>
            <a:r>
              <a:rPr sz="2000" spc="-85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on</a:t>
            </a:r>
            <a:r>
              <a:rPr sz="2000" spc="-55" dirty="0"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2000" spc="-30" dirty="0">
                <a:latin typeface="Microsoft Sans Serif" panose="020B0604020202020204"/>
                <a:cs typeface="Microsoft Sans Serif" panose="020B0604020202020204"/>
              </a:rPr>
              <a:t>tc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000" spc="-95" dirty="0"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2000" spc="-70" dirty="0">
                <a:latin typeface="Microsoft Sans Serif" panose="020B0604020202020204"/>
                <a:cs typeface="Microsoft Sans Serif" panose="020B0604020202020204"/>
              </a:rPr>
              <a:t>e 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25" dirty="0">
                <a:latin typeface="Microsoft Sans Serif" panose="020B0604020202020204"/>
                <a:cs typeface="Microsoft Sans Serif" panose="020B0604020202020204"/>
              </a:rPr>
              <a:t>w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000" spc="-30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000" spc="-1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15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30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2000" spc="-30" dirty="0"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000" spc="-105" dirty="0"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000" spc="-140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000" spc="-105" dirty="0">
                <a:latin typeface="Microsoft Sans Serif" panose="020B0604020202020204"/>
                <a:cs typeface="Microsoft Sans Serif" panose="020B0604020202020204"/>
              </a:rPr>
              <a:t>ss</a:t>
            </a:r>
            <a:r>
              <a:rPr sz="2000" spc="-2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or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000" spc="-8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35" dirty="0">
                <a:latin typeface="Microsoft Sans Serif" panose="020B0604020202020204"/>
                <a:cs typeface="Microsoft Sans Serif" panose="020B0604020202020204"/>
              </a:rPr>
              <a:t>f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il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ure.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47700" y="1457325"/>
            <a:ext cx="5105400" cy="46386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 panose="020F0502020204030204"/>
                <a:cs typeface="Calibri" panose="020F0502020204030204"/>
              </a:rPr>
            </a:fld>
            <a:endParaRPr sz="1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657850" cy="6858000"/>
          </a:xfrm>
          <a:custGeom>
            <a:avLst/>
            <a:gdLst/>
            <a:ahLst/>
            <a:cxnLst/>
            <a:rect l="l" t="t" r="r" b="b"/>
            <a:pathLst>
              <a:path w="5657850" h="6858000">
                <a:moveTo>
                  <a:pt x="5167249" y="0"/>
                </a:moveTo>
                <a:lnTo>
                  <a:pt x="0" y="0"/>
                </a:lnTo>
                <a:lnTo>
                  <a:pt x="0" y="6857998"/>
                </a:lnTo>
                <a:lnTo>
                  <a:pt x="5657850" y="6857996"/>
                </a:lnTo>
                <a:lnTo>
                  <a:pt x="4725416" y="6857996"/>
                </a:lnTo>
                <a:lnTo>
                  <a:pt x="4707763" y="6843646"/>
                </a:lnTo>
                <a:lnTo>
                  <a:pt x="4703191" y="6838020"/>
                </a:lnTo>
                <a:lnTo>
                  <a:pt x="4700778" y="6831943"/>
                </a:lnTo>
                <a:lnTo>
                  <a:pt x="4701032" y="6825242"/>
                </a:lnTo>
                <a:lnTo>
                  <a:pt x="4704842" y="6817743"/>
                </a:lnTo>
                <a:lnTo>
                  <a:pt x="4696206" y="6793452"/>
                </a:lnTo>
                <a:lnTo>
                  <a:pt x="4694301" y="6784270"/>
                </a:lnTo>
                <a:lnTo>
                  <a:pt x="4697984" y="6777285"/>
                </a:lnTo>
                <a:lnTo>
                  <a:pt x="4706620" y="6759580"/>
                </a:lnTo>
                <a:lnTo>
                  <a:pt x="4703445" y="6742569"/>
                </a:lnTo>
                <a:lnTo>
                  <a:pt x="4699254" y="6730314"/>
                </a:lnTo>
                <a:lnTo>
                  <a:pt x="4695952" y="6719125"/>
                </a:lnTo>
                <a:lnTo>
                  <a:pt x="4694936" y="6705295"/>
                </a:lnTo>
                <a:lnTo>
                  <a:pt x="4692142" y="6686651"/>
                </a:lnTo>
                <a:lnTo>
                  <a:pt x="4690872" y="6672630"/>
                </a:lnTo>
                <a:lnTo>
                  <a:pt x="4688586" y="6658864"/>
                </a:lnTo>
                <a:lnTo>
                  <a:pt x="4682744" y="6640957"/>
                </a:lnTo>
                <a:lnTo>
                  <a:pt x="4676648" y="6609600"/>
                </a:lnTo>
                <a:lnTo>
                  <a:pt x="4675632" y="6585851"/>
                </a:lnTo>
                <a:lnTo>
                  <a:pt x="4678553" y="6541312"/>
                </a:lnTo>
                <a:lnTo>
                  <a:pt x="4675759" y="6500710"/>
                </a:lnTo>
                <a:lnTo>
                  <a:pt x="4670044" y="6456629"/>
                </a:lnTo>
                <a:lnTo>
                  <a:pt x="4656582" y="6370256"/>
                </a:lnTo>
                <a:lnTo>
                  <a:pt x="4649216" y="6331775"/>
                </a:lnTo>
                <a:lnTo>
                  <a:pt x="4640707" y="6295085"/>
                </a:lnTo>
                <a:lnTo>
                  <a:pt x="4634230" y="6259652"/>
                </a:lnTo>
                <a:lnTo>
                  <a:pt x="4632960" y="6224943"/>
                </a:lnTo>
                <a:lnTo>
                  <a:pt x="4629277" y="6089688"/>
                </a:lnTo>
                <a:lnTo>
                  <a:pt x="4624070" y="6050534"/>
                </a:lnTo>
                <a:lnTo>
                  <a:pt x="4618355" y="6018872"/>
                </a:lnTo>
                <a:lnTo>
                  <a:pt x="4617847" y="5993688"/>
                </a:lnTo>
                <a:lnTo>
                  <a:pt x="4628388" y="5973991"/>
                </a:lnTo>
                <a:lnTo>
                  <a:pt x="4625213" y="5956604"/>
                </a:lnTo>
                <a:lnTo>
                  <a:pt x="4628896" y="5950165"/>
                </a:lnTo>
                <a:lnTo>
                  <a:pt x="4633341" y="5947105"/>
                </a:lnTo>
                <a:lnTo>
                  <a:pt x="4632833" y="5939840"/>
                </a:lnTo>
                <a:lnTo>
                  <a:pt x="4613402" y="5906465"/>
                </a:lnTo>
                <a:lnTo>
                  <a:pt x="4609084" y="5862701"/>
                </a:lnTo>
                <a:lnTo>
                  <a:pt x="4609084" y="5850712"/>
                </a:lnTo>
                <a:lnTo>
                  <a:pt x="4609465" y="5845251"/>
                </a:lnTo>
                <a:lnTo>
                  <a:pt x="4612513" y="5823318"/>
                </a:lnTo>
                <a:lnTo>
                  <a:pt x="4611370" y="5769229"/>
                </a:lnTo>
                <a:lnTo>
                  <a:pt x="4615434" y="5744362"/>
                </a:lnTo>
                <a:lnTo>
                  <a:pt x="4621530" y="5691365"/>
                </a:lnTo>
                <a:lnTo>
                  <a:pt x="4625594" y="5667895"/>
                </a:lnTo>
                <a:lnTo>
                  <a:pt x="4624070" y="5651512"/>
                </a:lnTo>
                <a:lnTo>
                  <a:pt x="4629785" y="5633046"/>
                </a:lnTo>
                <a:lnTo>
                  <a:pt x="4637532" y="5613666"/>
                </a:lnTo>
                <a:lnTo>
                  <a:pt x="4641977" y="5594578"/>
                </a:lnTo>
                <a:lnTo>
                  <a:pt x="4637532" y="5552059"/>
                </a:lnTo>
                <a:lnTo>
                  <a:pt x="4637786" y="5527802"/>
                </a:lnTo>
                <a:lnTo>
                  <a:pt x="4639183" y="5504307"/>
                </a:lnTo>
                <a:lnTo>
                  <a:pt x="4638548" y="5464175"/>
                </a:lnTo>
                <a:lnTo>
                  <a:pt x="4633595" y="5412994"/>
                </a:lnTo>
                <a:lnTo>
                  <a:pt x="4629277" y="5358892"/>
                </a:lnTo>
                <a:lnTo>
                  <a:pt x="4622673" y="5269738"/>
                </a:lnTo>
                <a:lnTo>
                  <a:pt x="4620133" y="5242941"/>
                </a:lnTo>
                <a:lnTo>
                  <a:pt x="4618101" y="5225033"/>
                </a:lnTo>
                <a:lnTo>
                  <a:pt x="4617339" y="5214874"/>
                </a:lnTo>
                <a:lnTo>
                  <a:pt x="4618609" y="5210937"/>
                </a:lnTo>
                <a:lnTo>
                  <a:pt x="4602861" y="5178806"/>
                </a:lnTo>
                <a:lnTo>
                  <a:pt x="4602480" y="5153914"/>
                </a:lnTo>
                <a:lnTo>
                  <a:pt x="4607179" y="5132705"/>
                </a:lnTo>
                <a:lnTo>
                  <a:pt x="4606290" y="5111369"/>
                </a:lnTo>
                <a:lnTo>
                  <a:pt x="4612640" y="5047996"/>
                </a:lnTo>
                <a:lnTo>
                  <a:pt x="4614164" y="5027549"/>
                </a:lnTo>
                <a:lnTo>
                  <a:pt x="4613656" y="5009261"/>
                </a:lnTo>
                <a:lnTo>
                  <a:pt x="4626737" y="4989195"/>
                </a:lnTo>
                <a:lnTo>
                  <a:pt x="4643120" y="4969002"/>
                </a:lnTo>
                <a:lnTo>
                  <a:pt x="4653026" y="4947920"/>
                </a:lnTo>
                <a:lnTo>
                  <a:pt x="4646676" y="4925822"/>
                </a:lnTo>
                <a:lnTo>
                  <a:pt x="4656582" y="4922012"/>
                </a:lnTo>
                <a:lnTo>
                  <a:pt x="4654804" y="4907788"/>
                </a:lnTo>
                <a:lnTo>
                  <a:pt x="4652137" y="4890516"/>
                </a:lnTo>
                <a:lnTo>
                  <a:pt x="4659757" y="4877943"/>
                </a:lnTo>
                <a:lnTo>
                  <a:pt x="4669282" y="4871847"/>
                </a:lnTo>
                <a:lnTo>
                  <a:pt x="4672965" y="4863592"/>
                </a:lnTo>
                <a:lnTo>
                  <a:pt x="4673854" y="4854067"/>
                </a:lnTo>
                <a:lnTo>
                  <a:pt x="4675124" y="4844288"/>
                </a:lnTo>
                <a:lnTo>
                  <a:pt x="4686681" y="4824603"/>
                </a:lnTo>
                <a:lnTo>
                  <a:pt x="4694936" y="4791456"/>
                </a:lnTo>
                <a:lnTo>
                  <a:pt x="4698365" y="4756912"/>
                </a:lnTo>
                <a:lnTo>
                  <a:pt x="4695444" y="4733163"/>
                </a:lnTo>
                <a:lnTo>
                  <a:pt x="4700651" y="4698873"/>
                </a:lnTo>
                <a:lnTo>
                  <a:pt x="4705350" y="4673092"/>
                </a:lnTo>
                <a:lnTo>
                  <a:pt x="4707382" y="4650358"/>
                </a:lnTo>
                <a:lnTo>
                  <a:pt x="4704588" y="4625213"/>
                </a:lnTo>
                <a:lnTo>
                  <a:pt x="4703445" y="4600194"/>
                </a:lnTo>
                <a:lnTo>
                  <a:pt x="4705858" y="4579112"/>
                </a:lnTo>
                <a:lnTo>
                  <a:pt x="4711192" y="4559427"/>
                </a:lnTo>
                <a:lnTo>
                  <a:pt x="4718685" y="4539107"/>
                </a:lnTo>
                <a:lnTo>
                  <a:pt x="4719193" y="4488561"/>
                </a:lnTo>
                <a:lnTo>
                  <a:pt x="4719828" y="4473702"/>
                </a:lnTo>
                <a:lnTo>
                  <a:pt x="4721987" y="4453890"/>
                </a:lnTo>
                <a:lnTo>
                  <a:pt x="4724654" y="4432173"/>
                </a:lnTo>
                <a:lnTo>
                  <a:pt x="4726813" y="4411218"/>
                </a:lnTo>
                <a:lnTo>
                  <a:pt x="4717542" y="4362069"/>
                </a:lnTo>
                <a:lnTo>
                  <a:pt x="4720971" y="4313428"/>
                </a:lnTo>
                <a:lnTo>
                  <a:pt x="4726686" y="4265803"/>
                </a:lnTo>
                <a:lnTo>
                  <a:pt x="4724146" y="4219448"/>
                </a:lnTo>
                <a:lnTo>
                  <a:pt x="4725924" y="4192270"/>
                </a:lnTo>
                <a:lnTo>
                  <a:pt x="4726813" y="4174490"/>
                </a:lnTo>
                <a:lnTo>
                  <a:pt x="4730623" y="4153280"/>
                </a:lnTo>
                <a:lnTo>
                  <a:pt x="4740910" y="4115435"/>
                </a:lnTo>
                <a:lnTo>
                  <a:pt x="4761357" y="4048125"/>
                </a:lnTo>
                <a:lnTo>
                  <a:pt x="4763770" y="4011422"/>
                </a:lnTo>
                <a:lnTo>
                  <a:pt x="4771263" y="3960876"/>
                </a:lnTo>
                <a:lnTo>
                  <a:pt x="4775073" y="3911473"/>
                </a:lnTo>
                <a:lnTo>
                  <a:pt x="4766183" y="3878199"/>
                </a:lnTo>
                <a:lnTo>
                  <a:pt x="4762881" y="3847973"/>
                </a:lnTo>
                <a:lnTo>
                  <a:pt x="4762627" y="3831971"/>
                </a:lnTo>
                <a:lnTo>
                  <a:pt x="4759325" y="3814064"/>
                </a:lnTo>
                <a:lnTo>
                  <a:pt x="4747006" y="3778123"/>
                </a:lnTo>
                <a:lnTo>
                  <a:pt x="4746371" y="3761994"/>
                </a:lnTo>
                <a:lnTo>
                  <a:pt x="4741545" y="3742563"/>
                </a:lnTo>
                <a:lnTo>
                  <a:pt x="4736211" y="3723258"/>
                </a:lnTo>
                <a:lnTo>
                  <a:pt x="4733290" y="3707383"/>
                </a:lnTo>
                <a:lnTo>
                  <a:pt x="4731893" y="3693922"/>
                </a:lnTo>
                <a:lnTo>
                  <a:pt x="4731385" y="3682111"/>
                </a:lnTo>
                <a:lnTo>
                  <a:pt x="4731131" y="3664585"/>
                </a:lnTo>
                <a:lnTo>
                  <a:pt x="4725924" y="3653028"/>
                </a:lnTo>
                <a:lnTo>
                  <a:pt x="4718812" y="3641217"/>
                </a:lnTo>
                <a:lnTo>
                  <a:pt x="4718812" y="3606038"/>
                </a:lnTo>
                <a:lnTo>
                  <a:pt x="4726305" y="3597275"/>
                </a:lnTo>
                <a:lnTo>
                  <a:pt x="4723511" y="3586353"/>
                </a:lnTo>
                <a:lnTo>
                  <a:pt x="4725924" y="3569716"/>
                </a:lnTo>
                <a:lnTo>
                  <a:pt x="4721860" y="3552190"/>
                </a:lnTo>
                <a:lnTo>
                  <a:pt x="4714748" y="3542029"/>
                </a:lnTo>
                <a:lnTo>
                  <a:pt x="4705731" y="3531235"/>
                </a:lnTo>
                <a:lnTo>
                  <a:pt x="4699381" y="3496437"/>
                </a:lnTo>
                <a:lnTo>
                  <a:pt x="4705350" y="3486912"/>
                </a:lnTo>
                <a:lnTo>
                  <a:pt x="4700651" y="3476371"/>
                </a:lnTo>
                <a:lnTo>
                  <a:pt x="4700016" y="3465195"/>
                </a:lnTo>
                <a:lnTo>
                  <a:pt x="4699000" y="3424554"/>
                </a:lnTo>
                <a:lnTo>
                  <a:pt x="4697222" y="3419855"/>
                </a:lnTo>
                <a:lnTo>
                  <a:pt x="4698746" y="3415157"/>
                </a:lnTo>
                <a:lnTo>
                  <a:pt x="4695317" y="3409823"/>
                </a:lnTo>
                <a:lnTo>
                  <a:pt x="4696968" y="3407029"/>
                </a:lnTo>
                <a:lnTo>
                  <a:pt x="4684649" y="3378962"/>
                </a:lnTo>
                <a:lnTo>
                  <a:pt x="4679315" y="3362960"/>
                </a:lnTo>
                <a:lnTo>
                  <a:pt x="4663440" y="3332099"/>
                </a:lnTo>
                <a:lnTo>
                  <a:pt x="4665472" y="3325622"/>
                </a:lnTo>
                <a:lnTo>
                  <a:pt x="4649343" y="3278124"/>
                </a:lnTo>
                <a:lnTo>
                  <a:pt x="4651502" y="3277235"/>
                </a:lnTo>
                <a:lnTo>
                  <a:pt x="4657344" y="3262629"/>
                </a:lnTo>
                <a:lnTo>
                  <a:pt x="4656201" y="3258692"/>
                </a:lnTo>
                <a:lnTo>
                  <a:pt x="4653788" y="3233928"/>
                </a:lnTo>
                <a:lnTo>
                  <a:pt x="4657598" y="3222498"/>
                </a:lnTo>
                <a:lnTo>
                  <a:pt x="4657598" y="3209671"/>
                </a:lnTo>
                <a:lnTo>
                  <a:pt x="4643374" y="3180588"/>
                </a:lnTo>
                <a:lnTo>
                  <a:pt x="4647565" y="3174111"/>
                </a:lnTo>
                <a:lnTo>
                  <a:pt x="4648835" y="3167507"/>
                </a:lnTo>
                <a:lnTo>
                  <a:pt x="4647311" y="3160267"/>
                </a:lnTo>
                <a:lnTo>
                  <a:pt x="4643374" y="3151886"/>
                </a:lnTo>
                <a:lnTo>
                  <a:pt x="4643755" y="3137280"/>
                </a:lnTo>
                <a:lnTo>
                  <a:pt x="4648200" y="3126740"/>
                </a:lnTo>
                <a:lnTo>
                  <a:pt x="4650232" y="3116707"/>
                </a:lnTo>
                <a:lnTo>
                  <a:pt x="4643247" y="3103753"/>
                </a:lnTo>
                <a:lnTo>
                  <a:pt x="4648327" y="3097276"/>
                </a:lnTo>
                <a:lnTo>
                  <a:pt x="4648073" y="3082036"/>
                </a:lnTo>
                <a:lnTo>
                  <a:pt x="4648200" y="3068192"/>
                </a:lnTo>
                <a:lnTo>
                  <a:pt x="4654423" y="3065399"/>
                </a:lnTo>
                <a:lnTo>
                  <a:pt x="4651248" y="3054223"/>
                </a:lnTo>
                <a:lnTo>
                  <a:pt x="4645533" y="3042285"/>
                </a:lnTo>
                <a:lnTo>
                  <a:pt x="4639183" y="3030601"/>
                </a:lnTo>
                <a:lnTo>
                  <a:pt x="4633976" y="3020187"/>
                </a:lnTo>
                <a:lnTo>
                  <a:pt x="4630547" y="3009646"/>
                </a:lnTo>
                <a:lnTo>
                  <a:pt x="4622165" y="2997454"/>
                </a:lnTo>
                <a:lnTo>
                  <a:pt x="4622546" y="2991104"/>
                </a:lnTo>
                <a:lnTo>
                  <a:pt x="4624070" y="2987802"/>
                </a:lnTo>
                <a:lnTo>
                  <a:pt x="4627372" y="2983484"/>
                </a:lnTo>
                <a:lnTo>
                  <a:pt x="4633722" y="2977261"/>
                </a:lnTo>
                <a:lnTo>
                  <a:pt x="4629023" y="2962275"/>
                </a:lnTo>
                <a:lnTo>
                  <a:pt x="4629912" y="2949066"/>
                </a:lnTo>
                <a:lnTo>
                  <a:pt x="4632960" y="2933446"/>
                </a:lnTo>
                <a:lnTo>
                  <a:pt x="4634992" y="2911729"/>
                </a:lnTo>
                <a:lnTo>
                  <a:pt x="4633595" y="2890139"/>
                </a:lnTo>
                <a:lnTo>
                  <a:pt x="4627880" y="2825877"/>
                </a:lnTo>
                <a:lnTo>
                  <a:pt x="4627880" y="2804160"/>
                </a:lnTo>
                <a:lnTo>
                  <a:pt x="4621149" y="2790190"/>
                </a:lnTo>
                <a:lnTo>
                  <a:pt x="4616323" y="2760217"/>
                </a:lnTo>
                <a:lnTo>
                  <a:pt x="4622673" y="2751074"/>
                </a:lnTo>
                <a:lnTo>
                  <a:pt x="4618482" y="2740279"/>
                </a:lnTo>
                <a:lnTo>
                  <a:pt x="4622292" y="2726436"/>
                </a:lnTo>
                <a:lnTo>
                  <a:pt x="4618228" y="2725039"/>
                </a:lnTo>
                <a:lnTo>
                  <a:pt x="4611116" y="2715895"/>
                </a:lnTo>
                <a:lnTo>
                  <a:pt x="4625086" y="2665603"/>
                </a:lnTo>
                <a:lnTo>
                  <a:pt x="4629912" y="2635377"/>
                </a:lnTo>
                <a:lnTo>
                  <a:pt x="4630039" y="2606040"/>
                </a:lnTo>
                <a:lnTo>
                  <a:pt x="4636262" y="2596515"/>
                </a:lnTo>
                <a:lnTo>
                  <a:pt x="4637278" y="2585339"/>
                </a:lnTo>
                <a:lnTo>
                  <a:pt x="4635246" y="2561463"/>
                </a:lnTo>
                <a:lnTo>
                  <a:pt x="4635373" y="2549905"/>
                </a:lnTo>
                <a:lnTo>
                  <a:pt x="4651248" y="2496439"/>
                </a:lnTo>
                <a:lnTo>
                  <a:pt x="4652772" y="2487549"/>
                </a:lnTo>
                <a:lnTo>
                  <a:pt x="4659757" y="2454783"/>
                </a:lnTo>
                <a:lnTo>
                  <a:pt x="4661281" y="2445892"/>
                </a:lnTo>
                <a:lnTo>
                  <a:pt x="4660392" y="2438908"/>
                </a:lnTo>
                <a:lnTo>
                  <a:pt x="4661281" y="2416048"/>
                </a:lnTo>
                <a:lnTo>
                  <a:pt x="4661154" y="2408936"/>
                </a:lnTo>
                <a:lnTo>
                  <a:pt x="4676775" y="2395982"/>
                </a:lnTo>
                <a:lnTo>
                  <a:pt x="4680585" y="2369312"/>
                </a:lnTo>
                <a:lnTo>
                  <a:pt x="4683379" y="2344166"/>
                </a:lnTo>
                <a:lnTo>
                  <a:pt x="4695825" y="2335784"/>
                </a:lnTo>
                <a:lnTo>
                  <a:pt x="4708652" y="2312924"/>
                </a:lnTo>
                <a:lnTo>
                  <a:pt x="4720590" y="2296033"/>
                </a:lnTo>
                <a:lnTo>
                  <a:pt x="4730623" y="2280030"/>
                </a:lnTo>
                <a:lnTo>
                  <a:pt x="4738116" y="2260091"/>
                </a:lnTo>
                <a:lnTo>
                  <a:pt x="4739767" y="2238375"/>
                </a:lnTo>
                <a:lnTo>
                  <a:pt x="4739259" y="2223642"/>
                </a:lnTo>
                <a:lnTo>
                  <a:pt x="4739513" y="2210435"/>
                </a:lnTo>
                <a:lnTo>
                  <a:pt x="4743069" y="2193416"/>
                </a:lnTo>
                <a:lnTo>
                  <a:pt x="4740529" y="2169922"/>
                </a:lnTo>
                <a:lnTo>
                  <a:pt x="4736846" y="2149094"/>
                </a:lnTo>
                <a:lnTo>
                  <a:pt x="4738370" y="2129154"/>
                </a:lnTo>
                <a:lnTo>
                  <a:pt x="4751578" y="2107946"/>
                </a:lnTo>
                <a:lnTo>
                  <a:pt x="4758055" y="2024252"/>
                </a:lnTo>
                <a:lnTo>
                  <a:pt x="4796917" y="1969389"/>
                </a:lnTo>
                <a:lnTo>
                  <a:pt x="4800981" y="1961134"/>
                </a:lnTo>
                <a:lnTo>
                  <a:pt x="4811903" y="1945132"/>
                </a:lnTo>
                <a:lnTo>
                  <a:pt x="4811141" y="1942084"/>
                </a:lnTo>
                <a:lnTo>
                  <a:pt x="4806061" y="1935607"/>
                </a:lnTo>
                <a:lnTo>
                  <a:pt x="4806315" y="1930019"/>
                </a:lnTo>
                <a:lnTo>
                  <a:pt x="4808855" y="1910207"/>
                </a:lnTo>
                <a:lnTo>
                  <a:pt x="4807331" y="1909952"/>
                </a:lnTo>
                <a:lnTo>
                  <a:pt x="4807204" y="1909190"/>
                </a:lnTo>
                <a:lnTo>
                  <a:pt x="4814316" y="1899412"/>
                </a:lnTo>
                <a:lnTo>
                  <a:pt x="4816348" y="1895094"/>
                </a:lnTo>
                <a:lnTo>
                  <a:pt x="4802251" y="1892427"/>
                </a:lnTo>
                <a:lnTo>
                  <a:pt x="4800092" y="1885188"/>
                </a:lnTo>
                <a:lnTo>
                  <a:pt x="4800854" y="1876171"/>
                </a:lnTo>
                <a:lnTo>
                  <a:pt x="4800854" y="1867408"/>
                </a:lnTo>
                <a:lnTo>
                  <a:pt x="4796028" y="1861439"/>
                </a:lnTo>
                <a:lnTo>
                  <a:pt x="4802505" y="1848865"/>
                </a:lnTo>
                <a:lnTo>
                  <a:pt x="4808220" y="1835785"/>
                </a:lnTo>
                <a:lnTo>
                  <a:pt x="4810125" y="1830577"/>
                </a:lnTo>
                <a:lnTo>
                  <a:pt x="4809871" y="1830451"/>
                </a:lnTo>
                <a:lnTo>
                  <a:pt x="4809363" y="1829180"/>
                </a:lnTo>
                <a:lnTo>
                  <a:pt x="4811014" y="1824863"/>
                </a:lnTo>
                <a:lnTo>
                  <a:pt x="4813300" y="1821052"/>
                </a:lnTo>
                <a:lnTo>
                  <a:pt x="4815713" y="1807083"/>
                </a:lnTo>
                <a:lnTo>
                  <a:pt x="4812411" y="1805304"/>
                </a:lnTo>
                <a:lnTo>
                  <a:pt x="4813173" y="1804415"/>
                </a:lnTo>
                <a:lnTo>
                  <a:pt x="4819396" y="1800478"/>
                </a:lnTo>
                <a:lnTo>
                  <a:pt x="4822952" y="1796923"/>
                </a:lnTo>
                <a:lnTo>
                  <a:pt x="4820539" y="1792097"/>
                </a:lnTo>
                <a:lnTo>
                  <a:pt x="4808982" y="1784350"/>
                </a:lnTo>
                <a:lnTo>
                  <a:pt x="4815840" y="1774444"/>
                </a:lnTo>
                <a:lnTo>
                  <a:pt x="4815586" y="1765553"/>
                </a:lnTo>
                <a:lnTo>
                  <a:pt x="4812792" y="1755013"/>
                </a:lnTo>
                <a:lnTo>
                  <a:pt x="4811649" y="1740408"/>
                </a:lnTo>
                <a:lnTo>
                  <a:pt x="4818761" y="1734439"/>
                </a:lnTo>
                <a:lnTo>
                  <a:pt x="4821555" y="1728215"/>
                </a:lnTo>
                <a:lnTo>
                  <a:pt x="4820920" y="1721992"/>
                </a:lnTo>
                <a:lnTo>
                  <a:pt x="4817872" y="1715642"/>
                </a:lnTo>
                <a:lnTo>
                  <a:pt x="4823714" y="1699640"/>
                </a:lnTo>
                <a:lnTo>
                  <a:pt x="4826127" y="1683130"/>
                </a:lnTo>
                <a:lnTo>
                  <a:pt x="4827143" y="1665859"/>
                </a:lnTo>
                <a:lnTo>
                  <a:pt x="4829556" y="1647571"/>
                </a:lnTo>
                <a:lnTo>
                  <a:pt x="4838954" y="1630172"/>
                </a:lnTo>
                <a:lnTo>
                  <a:pt x="4839335" y="1613915"/>
                </a:lnTo>
                <a:lnTo>
                  <a:pt x="4836795" y="1597278"/>
                </a:lnTo>
                <a:lnTo>
                  <a:pt x="4837430" y="1578737"/>
                </a:lnTo>
                <a:lnTo>
                  <a:pt x="4833366" y="1545971"/>
                </a:lnTo>
                <a:lnTo>
                  <a:pt x="4834001" y="1541145"/>
                </a:lnTo>
                <a:lnTo>
                  <a:pt x="4832477" y="1519936"/>
                </a:lnTo>
                <a:lnTo>
                  <a:pt x="4832223" y="1519682"/>
                </a:lnTo>
                <a:lnTo>
                  <a:pt x="4835525" y="1514855"/>
                </a:lnTo>
                <a:lnTo>
                  <a:pt x="4836795" y="1503045"/>
                </a:lnTo>
                <a:lnTo>
                  <a:pt x="4836795" y="1475359"/>
                </a:lnTo>
                <a:lnTo>
                  <a:pt x="4837811" y="1463294"/>
                </a:lnTo>
                <a:lnTo>
                  <a:pt x="4840732" y="1456944"/>
                </a:lnTo>
                <a:lnTo>
                  <a:pt x="4844923" y="1446276"/>
                </a:lnTo>
                <a:lnTo>
                  <a:pt x="4848479" y="1435862"/>
                </a:lnTo>
                <a:lnTo>
                  <a:pt x="4849368" y="1430274"/>
                </a:lnTo>
                <a:lnTo>
                  <a:pt x="4848352" y="1429512"/>
                </a:lnTo>
                <a:lnTo>
                  <a:pt x="4867529" y="1403985"/>
                </a:lnTo>
                <a:lnTo>
                  <a:pt x="4874768" y="1360932"/>
                </a:lnTo>
                <a:lnTo>
                  <a:pt x="4902835" y="1302003"/>
                </a:lnTo>
                <a:lnTo>
                  <a:pt x="4906518" y="1210817"/>
                </a:lnTo>
                <a:lnTo>
                  <a:pt x="4914646" y="1201674"/>
                </a:lnTo>
                <a:lnTo>
                  <a:pt x="4918964" y="1192022"/>
                </a:lnTo>
                <a:lnTo>
                  <a:pt x="4921123" y="1178433"/>
                </a:lnTo>
                <a:lnTo>
                  <a:pt x="4922647" y="1157224"/>
                </a:lnTo>
                <a:lnTo>
                  <a:pt x="4929124" y="1129411"/>
                </a:lnTo>
                <a:lnTo>
                  <a:pt x="4930902" y="1110488"/>
                </a:lnTo>
                <a:lnTo>
                  <a:pt x="4929378" y="1091438"/>
                </a:lnTo>
                <a:lnTo>
                  <a:pt x="4925568" y="1063244"/>
                </a:lnTo>
                <a:lnTo>
                  <a:pt x="4934331" y="1022985"/>
                </a:lnTo>
                <a:lnTo>
                  <a:pt x="4944999" y="984885"/>
                </a:lnTo>
                <a:lnTo>
                  <a:pt x="4964811" y="942466"/>
                </a:lnTo>
                <a:lnTo>
                  <a:pt x="5001641" y="889380"/>
                </a:lnTo>
                <a:lnTo>
                  <a:pt x="5027930" y="816355"/>
                </a:lnTo>
                <a:lnTo>
                  <a:pt x="5035296" y="804545"/>
                </a:lnTo>
                <a:lnTo>
                  <a:pt x="5046218" y="785876"/>
                </a:lnTo>
                <a:lnTo>
                  <a:pt x="5054854" y="766445"/>
                </a:lnTo>
                <a:lnTo>
                  <a:pt x="5055489" y="752728"/>
                </a:lnTo>
                <a:lnTo>
                  <a:pt x="5070475" y="724408"/>
                </a:lnTo>
                <a:lnTo>
                  <a:pt x="5075809" y="722502"/>
                </a:lnTo>
                <a:lnTo>
                  <a:pt x="5078857" y="717550"/>
                </a:lnTo>
                <a:lnTo>
                  <a:pt x="5078095" y="697229"/>
                </a:lnTo>
                <a:lnTo>
                  <a:pt x="5077714" y="693420"/>
                </a:lnTo>
                <a:lnTo>
                  <a:pt x="5078222" y="690879"/>
                </a:lnTo>
                <a:lnTo>
                  <a:pt x="5079111" y="689228"/>
                </a:lnTo>
                <a:lnTo>
                  <a:pt x="5079619" y="689101"/>
                </a:lnTo>
                <a:lnTo>
                  <a:pt x="5079746" y="681609"/>
                </a:lnTo>
                <a:lnTo>
                  <a:pt x="5088001" y="665226"/>
                </a:lnTo>
                <a:lnTo>
                  <a:pt x="5121402" y="601345"/>
                </a:lnTo>
                <a:lnTo>
                  <a:pt x="5118227" y="590169"/>
                </a:lnTo>
                <a:lnTo>
                  <a:pt x="5115052" y="582295"/>
                </a:lnTo>
                <a:lnTo>
                  <a:pt x="5117338" y="579120"/>
                </a:lnTo>
                <a:lnTo>
                  <a:pt x="5130800" y="582295"/>
                </a:lnTo>
                <a:lnTo>
                  <a:pt x="5131181" y="577088"/>
                </a:lnTo>
                <a:lnTo>
                  <a:pt x="5133975" y="574294"/>
                </a:lnTo>
                <a:lnTo>
                  <a:pt x="5138166" y="572515"/>
                </a:lnTo>
                <a:lnTo>
                  <a:pt x="5139944" y="572135"/>
                </a:lnTo>
                <a:lnTo>
                  <a:pt x="5135753" y="536066"/>
                </a:lnTo>
                <a:lnTo>
                  <a:pt x="5138420" y="531622"/>
                </a:lnTo>
                <a:lnTo>
                  <a:pt x="5124958" y="491363"/>
                </a:lnTo>
                <a:lnTo>
                  <a:pt x="5122037" y="487299"/>
                </a:lnTo>
                <a:lnTo>
                  <a:pt x="5121275" y="481964"/>
                </a:lnTo>
                <a:lnTo>
                  <a:pt x="5125212" y="473837"/>
                </a:lnTo>
                <a:lnTo>
                  <a:pt x="5127117" y="472059"/>
                </a:lnTo>
                <a:lnTo>
                  <a:pt x="5143881" y="354583"/>
                </a:lnTo>
                <a:lnTo>
                  <a:pt x="5145532" y="297306"/>
                </a:lnTo>
                <a:lnTo>
                  <a:pt x="5147183" y="265683"/>
                </a:lnTo>
                <a:lnTo>
                  <a:pt x="5145786" y="233552"/>
                </a:lnTo>
                <a:lnTo>
                  <a:pt x="5142992" y="218567"/>
                </a:lnTo>
                <a:lnTo>
                  <a:pt x="5140452" y="207518"/>
                </a:lnTo>
                <a:lnTo>
                  <a:pt x="5140198" y="187071"/>
                </a:lnTo>
                <a:lnTo>
                  <a:pt x="5138293" y="165989"/>
                </a:lnTo>
                <a:lnTo>
                  <a:pt x="5136642" y="144652"/>
                </a:lnTo>
                <a:lnTo>
                  <a:pt x="5138547" y="130301"/>
                </a:lnTo>
                <a:lnTo>
                  <a:pt x="5147056" y="130301"/>
                </a:lnTo>
                <a:lnTo>
                  <a:pt x="5135499" y="96266"/>
                </a:lnTo>
                <a:lnTo>
                  <a:pt x="5141341" y="75438"/>
                </a:lnTo>
                <a:lnTo>
                  <a:pt x="5151374" y="53721"/>
                </a:lnTo>
                <a:lnTo>
                  <a:pt x="5152517" y="17272"/>
                </a:lnTo>
                <a:lnTo>
                  <a:pt x="5158613" y="13843"/>
                </a:lnTo>
                <a:lnTo>
                  <a:pt x="5163185" y="8381"/>
                </a:lnTo>
                <a:lnTo>
                  <a:pt x="5166741" y="1650"/>
                </a:lnTo>
                <a:lnTo>
                  <a:pt x="5167249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668274"/>
            <a:ext cx="3650615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60" dirty="0"/>
              <a:t>Boosters </a:t>
            </a:r>
            <a:r>
              <a:rPr sz="3650" spc="-5" dirty="0"/>
              <a:t>Carried </a:t>
            </a:r>
            <a:r>
              <a:rPr sz="3650" dirty="0"/>
              <a:t> </a:t>
            </a:r>
            <a:r>
              <a:rPr sz="3650" spc="-120" dirty="0"/>
              <a:t>Maximum</a:t>
            </a:r>
            <a:r>
              <a:rPr sz="3650" spc="10" dirty="0"/>
              <a:t> </a:t>
            </a:r>
            <a:r>
              <a:rPr sz="3650" spc="-110" dirty="0"/>
              <a:t>Payload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938847" y="2179002"/>
            <a:ext cx="3286125" cy="122364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1300" marR="5080" indent="-229235">
              <a:lnSpc>
                <a:spcPct val="90000"/>
              </a:lnSpc>
              <a:spcBef>
                <a:spcPts val="3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700" spc="-110" dirty="0">
                <a:latin typeface="Microsoft Sans Serif" panose="020B0604020202020204"/>
                <a:cs typeface="Microsoft Sans Serif" panose="020B0604020202020204"/>
              </a:rPr>
              <a:t>W</a:t>
            </a:r>
            <a:r>
              <a:rPr sz="1700" spc="-50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700" spc="-15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100" dirty="0">
                <a:latin typeface="Microsoft Sans Serif" panose="020B0604020202020204"/>
                <a:cs typeface="Microsoft Sans Serif" panose="020B0604020202020204"/>
              </a:rPr>
              <a:t>de</a:t>
            </a:r>
            <a:r>
              <a:rPr sz="1700" spc="-10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1700" spc="2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700" spc="-50" dirty="0"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1700" spc="-70" dirty="0"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1700" spc="-15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1700" spc="-50" dirty="0"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1700" spc="2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700" spc="-35" dirty="0"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1700" spc="-229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30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1700" spc="30" dirty="0"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1700" spc="10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700" spc="-229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100" dirty="0">
                <a:latin typeface="Microsoft Sans Serif" panose="020B0604020202020204"/>
                <a:cs typeface="Microsoft Sans Serif" panose="020B0604020202020204"/>
              </a:rPr>
              <a:t>bo</a:t>
            </a:r>
            <a:r>
              <a:rPr sz="1700" spc="25" dirty="0"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1700" spc="-30" dirty="0">
                <a:latin typeface="Microsoft Sans Serif" panose="020B0604020202020204"/>
                <a:cs typeface="Microsoft Sans Serif" panose="020B0604020202020204"/>
              </a:rPr>
              <a:t>st</a:t>
            </a:r>
            <a:r>
              <a:rPr sz="1700" spc="2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700" spc="40" dirty="0"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1700" spc="-15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30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1700" spc="25" dirty="0">
                <a:latin typeface="Microsoft Sans Serif" panose="020B0604020202020204"/>
                <a:cs typeface="Microsoft Sans Serif" panose="020B0604020202020204"/>
              </a:rPr>
              <a:t>ha</a:t>
            </a:r>
            <a:r>
              <a:rPr sz="1700" spc="-30" dirty="0">
                <a:latin typeface="Microsoft Sans Serif" panose="020B0604020202020204"/>
                <a:cs typeface="Microsoft Sans Serif" panose="020B0604020202020204"/>
              </a:rPr>
              <a:t>t </a:t>
            </a:r>
            <a:r>
              <a:rPr sz="170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50" dirty="0">
                <a:latin typeface="Microsoft Sans Serif" panose="020B0604020202020204"/>
                <a:cs typeface="Microsoft Sans Serif" panose="020B0604020202020204"/>
              </a:rPr>
              <a:t>ha</a:t>
            </a:r>
            <a:r>
              <a:rPr sz="1700" spc="-105" dirty="0">
                <a:latin typeface="Microsoft Sans Serif" panose="020B0604020202020204"/>
                <a:cs typeface="Microsoft Sans Serif" panose="020B0604020202020204"/>
              </a:rPr>
              <a:t>v</a:t>
            </a:r>
            <a:r>
              <a:rPr sz="1700" spc="30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700" spc="-8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40" dirty="0"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1700" spc="25" dirty="0">
                <a:latin typeface="Microsoft Sans Serif" panose="020B0604020202020204"/>
                <a:cs typeface="Microsoft Sans Serif" panose="020B0604020202020204"/>
              </a:rPr>
              <a:t>ar</a:t>
            </a:r>
            <a:r>
              <a:rPr sz="1700" spc="-50" dirty="0"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1700" spc="-15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1700" spc="2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700" spc="-35" dirty="0"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1700" spc="-15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30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1700" spc="25" dirty="0"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1700" spc="10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700" spc="-15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80" dirty="0"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1700" spc="30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700" spc="-30" dirty="0">
                <a:latin typeface="Microsoft Sans Serif" panose="020B0604020202020204"/>
                <a:cs typeface="Microsoft Sans Serif" panose="020B0604020202020204"/>
              </a:rPr>
              <a:t>x</a:t>
            </a:r>
            <a:r>
              <a:rPr sz="1700" spc="-15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1700" spc="5" dirty="0"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1700" spc="-45" dirty="0"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m </a:t>
            </a:r>
            <a:r>
              <a:rPr sz="170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100" dirty="0"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1700" spc="25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700" spc="-30" dirty="0">
                <a:latin typeface="Microsoft Sans Serif" panose="020B0604020202020204"/>
                <a:cs typeface="Microsoft Sans Serif" panose="020B0604020202020204"/>
              </a:rPr>
              <a:t>y</a:t>
            </a:r>
            <a:r>
              <a:rPr sz="1700" spc="-15" dirty="0"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1700" spc="25" dirty="0"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1700" spc="-50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700" spc="-40" dirty="0"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1700" spc="-8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25" dirty="0"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1700" spc="40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1700" spc="-15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1700" spc="-50" dirty="0"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1700" spc="35" dirty="0">
                <a:latin typeface="Microsoft Sans Serif" panose="020B0604020202020204"/>
                <a:cs typeface="Microsoft Sans Serif" panose="020B0604020202020204"/>
              </a:rPr>
              <a:t>g</a:t>
            </a:r>
            <a:r>
              <a:rPr sz="1700" spc="-15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30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700" spc="-229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45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1700" spc="30" dirty="0">
                <a:latin typeface="Microsoft Sans Serif" panose="020B0604020202020204"/>
                <a:cs typeface="Microsoft Sans Serif" panose="020B0604020202020204"/>
              </a:rPr>
              <a:t>ubq</a:t>
            </a:r>
            <a:r>
              <a:rPr sz="1700" spc="-45" dirty="0"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1700" spc="30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700" spc="-45" dirty="0"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1700" spc="-30" dirty="0">
                <a:latin typeface="Microsoft Sans Serif" panose="020B0604020202020204"/>
                <a:cs typeface="Microsoft Sans Serif" panose="020B0604020202020204"/>
              </a:rPr>
              <a:t>y</a:t>
            </a:r>
            <a:r>
              <a:rPr sz="1700" spc="-229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60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1700" spc="25" dirty="0"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1700" spc="-229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30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1700" spc="25" dirty="0"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1700" spc="95" dirty="0">
                <a:latin typeface="Microsoft Sans Serif" panose="020B0604020202020204"/>
                <a:cs typeface="Microsoft Sans Serif" panose="020B0604020202020204"/>
              </a:rPr>
              <a:t>e </a:t>
            </a:r>
            <a:r>
              <a:rPr sz="170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b="1" spc="-260" dirty="0">
                <a:latin typeface="Arial" panose="020B0604020202020204"/>
                <a:cs typeface="Arial" panose="020B0604020202020204"/>
              </a:rPr>
              <a:t>W</a:t>
            </a:r>
            <a:r>
              <a:rPr sz="1700" b="1" spc="-185" dirty="0">
                <a:latin typeface="Arial" panose="020B0604020202020204"/>
                <a:cs typeface="Arial" panose="020B0604020202020204"/>
              </a:rPr>
              <a:t>H</a:t>
            </a:r>
            <a:r>
              <a:rPr sz="1700" b="1" spc="-240" dirty="0">
                <a:latin typeface="Arial" panose="020B0604020202020204"/>
                <a:cs typeface="Arial" panose="020B0604020202020204"/>
              </a:rPr>
              <a:t>E</a:t>
            </a:r>
            <a:r>
              <a:rPr sz="1700" b="1" spc="-185" dirty="0">
                <a:latin typeface="Arial" panose="020B0604020202020204"/>
                <a:cs typeface="Arial" panose="020B0604020202020204"/>
              </a:rPr>
              <a:t>R</a:t>
            </a:r>
            <a:r>
              <a:rPr sz="1700" b="1" spc="135" dirty="0">
                <a:latin typeface="Arial" panose="020B0604020202020204"/>
                <a:cs typeface="Arial" panose="020B0604020202020204"/>
              </a:rPr>
              <a:t>E</a:t>
            </a:r>
            <a:r>
              <a:rPr sz="1700" spc="-30" dirty="0"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1700" spc="-15" dirty="0"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1700" spc="-45" dirty="0">
                <a:latin typeface="Microsoft Sans Serif" panose="020B0604020202020204"/>
                <a:cs typeface="Microsoft Sans Serif" panose="020B0604020202020204"/>
              </a:rPr>
              <a:t>au</a:t>
            </a:r>
            <a:r>
              <a:rPr sz="1700" spc="-30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1700" spc="-5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700" spc="-8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25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700" spc="-50" dirty="0"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1700" spc="30" dirty="0"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1700" spc="-15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30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1700" spc="25" dirty="0"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1700" spc="110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700" spc="-15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b="1" spc="5" dirty="0">
                <a:latin typeface="Arial" panose="020B0604020202020204"/>
                <a:cs typeface="Arial" panose="020B0604020202020204"/>
              </a:rPr>
              <a:t>M</a:t>
            </a:r>
            <a:r>
              <a:rPr sz="1700" b="1" spc="40" dirty="0">
                <a:latin typeface="Arial" panose="020B0604020202020204"/>
                <a:cs typeface="Arial" panose="020B0604020202020204"/>
              </a:rPr>
              <a:t>A</a:t>
            </a:r>
            <a:r>
              <a:rPr sz="1700" b="1" spc="-15" dirty="0">
                <a:latin typeface="Arial" panose="020B0604020202020204"/>
                <a:cs typeface="Arial" panose="020B0604020202020204"/>
              </a:rPr>
              <a:t>X</a:t>
            </a:r>
            <a:r>
              <a:rPr sz="1700" b="1" spc="25" dirty="0">
                <a:latin typeface="Arial" panose="020B0604020202020204"/>
                <a:cs typeface="Arial" panose="020B0604020202020204"/>
              </a:rPr>
              <a:t>(</a:t>
            </a:r>
            <a:r>
              <a:rPr sz="1700" b="1" spc="5" dirty="0">
                <a:latin typeface="Arial" panose="020B0604020202020204"/>
                <a:cs typeface="Arial" panose="020B0604020202020204"/>
              </a:rPr>
              <a:t>)  </a:t>
            </a:r>
            <a:r>
              <a:rPr sz="1700" spc="15" dirty="0">
                <a:latin typeface="Microsoft Sans Serif" panose="020B0604020202020204"/>
                <a:cs typeface="Microsoft Sans Serif" panose="020B0604020202020204"/>
              </a:rPr>
              <a:t>function.</a:t>
            </a:r>
            <a:endParaRPr sz="1700">
              <a:latin typeface="Microsoft Sans Serif" panose="020B0604020202020204"/>
              <a:cs typeface="Microsoft Sans Serif" panose="020B0604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448300" y="962025"/>
            <a:ext cx="6153150" cy="4953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127105" y="6448952"/>
            <a:ext cx="159385" cy="1771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950" spc="4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31</a:t>
            </a:r>
            <a:endParaRPr sz="95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  <a:t>32</a:t>
            </a:r>
            <a:endParaRPr sz="15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844357"/>
            <a:ext cx="9163050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2000"/>
              </a:lnSpc>
              <a:spcBef>
                <a:spcPts val="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used</a:t>
            </a:r>
            <a:r>
              <a:rPr sz="215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 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combinations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of the </a:t>
            </a:r>
            <a:r>
              <a:rPr sz="2150" b="1" spc="-235" dirty="0">
                <a:solidFill>
                  <a:srgbClr val="292929"/>
                </a:solidFill>
                <a:latin typeface="Arial" panose="020B0604020202020204"/>
                <a:cs typeface="Arial" panose="020B0604020202020204"/>
              </a:rPr>
              <a:t>WHERE </a:t>
            </a:r>
            <a:r>
              <a:rPr sz="215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clause, </a:t>
            </a:r>
            <a:r>
              <a:rPr sz="2150" b="1" spc="-220" dirty="0">
                <a:solidFill>
                  <a:srgbClr val="292929"/>
                </a:solidFill>
                <a:latin typeface="Arial" panose="020B0604020202020204"/>
                <a:cs typeface="Arial" panose="020B0604020202020204"/>
              </a:rPr>
              <a:t>LIKE</a:t>
            </a:r>
            <a:r>
              <a:rPr sz="2150" spc="-2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,</a:t>
            </a:r>
            <a:r>
              <a:rPr sz="2150" spc="-2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b="1" spc="-175" dirty="0">
                <a:solidFill>
                  <a:srgbClr val="292929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2150" spc="-1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,</a:t>
            </a:r>
            <a:r>
              <a:rPr sz="2150" spc="-17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and </a:t>
            </a:r>
            <a:r>
              <a:rPr sz="2150" b="1" spc="-265" dirty="0">
                <a:solidFill>
                  <a:srgbClr val="292929"/>
                </a:solidFill>
                <a:latin typeface="Arial" panose="020B0604020202020204"/>
                <a:cs typeface="Arial" panose="020B0604020202020204"/>
              </a:rPr>
              <a:t>BETWEEN </a:t>
            </a:r>
            <a:r>
              <a:rPr sz="2150" b="1" spc="-260" dirty="0">
                <a:solidFill>
                  <a:srgbClr val="29292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conditions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to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filter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for failed landing </a:t>
            </a:r>
            <a:r>
              <a:rPr sz="21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outcomes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in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drone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ship, their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booster </a:t>
            </a:r>
            <a:r>
              <a:rPr sz="2150" spc="-5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v</a:t>
            </a:r>
            <a:r>
              <a:rPr sz="2150" spc="-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on</a:t>
            </a:r>
            <a:r>
              <a:rPr sz="215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,</a:t>
            </a:r>
            <a:r>
              <a:rPr sz="2150" spc="1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2150" spc="1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na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150" spc="-2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y</a:t>
            </a:r>
            <a:r>
              <a:rPr sz="2150" spc="-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ea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2015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447230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45" dirty="0"/>
              <a:t>2015</a:t>
            </a:r>
            <a:r>
              <a:rPr sz="3650" spc="210" dirty="0"/>
              <a:t> </a:t>
            </a:r>
            <a:r>
              <a:rPr sz="3650" spc="-150" dirty="0"/>
              <a:t>Launch</a:t>
            </a:r>
            <a:r>
              <a:rPr sz="3650" spc="285" dirty="0"/>
              <a:t> </a:t>
            </a:r>
            <a:r>
              <a:rPr sz="3650" spc="-130" dirty="0"/>
              <a:t>Records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19300" y="3076575"/>
            <a:ext cx="7239000" cy="25812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9455" y="296163"/>
            <a:ext cx="10235565" cy="107124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204" dirty="0"/>
              <a:t>Ran</a:t>
            </a:r>
            <a:r>
              <a:rPr spc="-229" dirty="0"/>
              <a:t>k</a:t>
            </a:r>
            <a:r>
              <a:rPr spc="15" dirty="0"/>
              <a:t> 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-35" dirty="0"/>
              <a:t>g</a:t>
            </a:r>
            <a:r>
              <a:rPr spc="-285" dirty="0"/>
              <a:t> </a:t>
            </a:r>
            <a:r>
              <a:rPr spc="-180" dirty="0"/>
              <a:t>O</a:t>
            </a:r>
            <a:r>
              <a:rPr spc="-130" dirty="0"/>
              <a:t>u</a:t>
            </a:r>
            <a:r>
              <a:rPr spc="-180" dirty="0"/>
              <a:t>t</a:t>
            </a:r>
            <a:r>
              <a:rPr spc="-155" dirty="0"/>
              <a:t>c</a:t>
            </a:r>
            <a:r>
              <a:rPr spc="-130" dirty="0"/>
              <a:t>o</a:t>
            </a:r>
            <a:r>
              <a:rPr spc="-155" dirty="0"/>
              <a:t>m</a:t>
            </a:r>
            <a:r>
              <a:rPr spc="-130" dirty="0"/>
              <a:t>e</a:t>
            </a:r>
            <a:r>
              <a:rPr spc="-160" dirty="0"/>
              <a:t>s</a:t>
            </a:r>
            <a:r>
              <a:rPr spc="240" dirty="0"/>
              <a:t> </a:t>
            </a:r>
            <a:r>
              <a:rPr spc="-80" dirty="0"/>
              <a:t>B</a:t>
            </a:r>
            <a:r>
              <a:rPr spc="-55" dirty="0"/>
              <a:t>e</a:t>
            </a:r>
            <a:r>
              <a:rPr spc="-105" dirty="0"/>
              <a:t>t</a:t>
            </a:r>
            <a:r>
              <a:rPr spc="-55" dirty="0"/>
              <a:t>wee</a:t>
            </a:r>
            <a:r>
              <a:rPr spc="-65" dirty="0"/>
              <a:t>n</a:t>
            </a:r>
            <a:r>
              <a:rPr spc="-204" dirty="0"/>
              <a:t> </a:t>
            </a:r>
            <a:r>
              <a:rPr spc="170" dirty="0"/>
              <a:t>2010</a:t>
            </a:r>
            <a:r>
              <a:rPr spc="75" dirty="0"/>
              <a:t>-</a:t>
            </a:r>
            <a:r>
              <a:rPr spc="95" dirty="0"/>
              <a:t>06</a:t>
            </a:r>
            <a:r>
              <a:rPr spc="75" dirty="0"/>
              <a:t>-</a:t>
            </a:r>
            <a:r>
              <a:rPr spc="170" dirty="0"/>
              <a:t>04</a:t>
            </a:r>
            <a:r>
              <a:rPr spc="-285" dirty="0"/>
              <a:t> </a:t>
            </a:r>
            <a:r>
              <a:rPr spc="20" dirty="0"/>
              <a:t>and  </a:t>
            </a:r>
            <a:r>
              <a:rPr spc="130" dirty="0"/>
              <a:t>2017-03-20</a:t>
            </a:r>
            <a:endParaRPr spc="130" dirty="0"/>
          </a:p>
        </p:txBody>
      </p:sp>
      <p:sp>
        <p:nvSpPr>
          <p:cNvPr id="4" name="object 4"/>
          <p:cNvSpPr txBox="1"/>
          <p:nvPr/>
        </p:nvSpPr>
        <p:spPr>
          <a:xfrm>
            <a:off x="7626350" y="1765617"/>
            <a:ext cx="3906520" cy="326262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marR="158115" indent="-229235">
              <a:lnSpc>
                <a:spcPct val="90000"/>
              </a:lnSpc>
              <a:spcBef>
                <a:spcPts val="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 panose="020B0604020202020204"/>
                <a:cs typeface="Microsoft Sans Serif" panose="020B0604020202020204"/>
              </a:rPr>
              <a:t>W</a:t>
            </a:r>
            <a:r>
              <a:rPr sz="2000" spc="-21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000" spc="14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30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000" spc="-85" dirty="0"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000" spc="-30" dirty="0">
                <a:latin typeface="Microsoft Sans Serif" panose="020B0604020202020204"/>
                <a:cs typeface="Microsoft Sans Serif" panose="020B0604020202020204"/>
              </a:rPr>
              <a:t>ct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000" spc="-60" dirty="0"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2000" spc="-8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Land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g</a:t>
            </a:r>
            <a:r>
              <a:rPr sz="2000" spc="-2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ou</a:t>
            </a:r>
            <a:r>
              <a:rPr sz="2000" spc="40" dirty="0">
                <a:latin typeface="Microsoft Sans Serif" panose="020B0604020202020204"/>
                <a:cs typeface="Microsoft Sans Serif" panose="020B0604020202020204"/>
              </a:rPr>
              <a:t>tc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000" spc="-25" dirty="0"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000" spc="40" dirty="0">
                <a:latin typeface="Microsoft Sans Serif" panose="020B0604020202020204"/>
                <a:cs typeface="Microsoft Sans Serif" panose="020B0604020202020204"/>
              </a:rPr>
              <a:t>s 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2000" spc="-8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3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he</a:t>
            </a:r>
            <a:r>
              <a:rPr sz="2000" spc="-8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b="1" spc="-175" dirty="0">
                <a:latin typeface="Arial" panose="020B0604020202020204"/>
                <a:cs typeface="Arial" panose="020B0604020202020204"/>
              </a:rPr>
              <a:t>C</a:t>
            </a:r>
            <a:r>
              <a:rPr sz="2000" b="1" spc="-210" dirty="0">
                <a:latin typeface="Arial" panose="020B0604020202020204"/>
                <a:cs typeface="Arial" panose="020B0604020202020204"/>
              </a:rPr>
              <a:t>O</a:t>
            </a:r>
            <a:r>
              <a:rPr sz="2000" b="1" spc="-175" dirty="0">
                <a:latin typeface="Arial" panose="020B0604020202020204"/>
                <a:cs typeface="Arial" panose="020B0604020202020204"/>
              </a:rPr>
              <a:t>UN</a:t>
            </a:r>
            <a:r>
              <a:rPr sz="2000" b="1" spc="15" dirty="0">
                <a:latin typeface="Arial" panose="020B0604020202020204"/>
                <a:cs typeface="Arial" panose="020B0604020202020204"/>
              </a:rPr>
              <a:t>T</a:t>
            </a:r>
            <a:r>
              <a:rPr sz="2000" b="1" spc="-37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000" spc="35" dirty="0">
                <a:latin typeface="Microsoft Sans Serif" panose="020B0604020202020204"/>
                <a:cs typeface="Microsoft Sans Serif" panose="020B0604020202020204"/>
              </a:rPr>
              <a:t>f</a:t>
            </a:r>
            <a:r>
              <a:rPr sz="2000" spc="-1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an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ng  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ou</a:t>
            </a:r>
            <a:r>
              <a:rPr sz="2000" spc="-30" dirty="0">
                <a:latin typeface="Microsoft Sans Serif" panose="020B0604020202020204"/>
                <a:cs typeface="Microsoft Sans Serif" panose="020B0604020202020204"/>
              </a:rPr>
              <a:t>tc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000" spc="-95" dirty="0"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000" spc="-30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35" dirty="0">
                <a:latin typeface="Microsoft Sans Serif" panose="020B0604020202020204"/>
                <a:cs typeface="Microsoft Sans Serif" panose="020B0604020202020204"/>
              </a:rPr>
              <a:t>f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ro</a:t>
            </a:r>
            <a:r>
              <a:rPr sz="2000" spc="-20" dirty="0"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2000" spc="-8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3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he</a:t>
            </a:r>
            <a:r>
              <a:rPr sz="2000" spc="-1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da</a:t>
            </a:r>
            <a:r>
              <a:rPr sz="2000" spc="3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000" spc="15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000" spc="-1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and  u</a:t>
            </a:r>
            <a:r>
              <a:rPr sz="2000" spc="40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ed</a:t>
            </a:r>
            <a:r>
              <a:rPr sz="2000" spc="-2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3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he</a:t>
            </a:r>
            <a:r>
              <a:rPr sz="2000" spc="-8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b="1" spc="-315" dirty="0">
                <a:latin typeface="Arial" panose="020B0604020202020204"/>
                <a:cs typeface="Arial" panose="020B0604020202020204"/>
              </a:rPr>
              <a:t>W</a:t>
            </a:r>
            <a:r>
              <a:rPr sz="2000" b="1" spc="-250" dirty="0">
                <a:latin typeface="Arial" panose="020B0604020202020204"/>
                <a:cs typeface="Arial" panose="020B0604020202020204"/>
              </a:rPr>
              <a:t>H</a:t>
            </a:r>
            <a:r>
              <a:rPr sz="2000" b="1" spc="-290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-250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15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30" dirty="0"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000" spc="-85" dirty="0"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au</a:t>
            </a:r>
            <a:r>
              <a:rPr sz="2000" spc="-30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000" spc="-1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40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35" dirty="0">
                <a:latin typeface="Microsoft Sans Serif" panose="020B0604020202020204"/>
                <a:cs typeface="Microsoft Sans Serif" panose="020B0604020202020204"/>
              </a:rPr>
              <a:t>f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il</a:t>
            </a:r>
            <a:r>
              <a:rPr sz="2000" spc="3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000" dirty="0">
                <a:latin typeface="Microsoft Sans Serif" panose="020B0604020202020204"/>
                <a:cs typeface="Microsoft Sans Serif" panose="020B0604020202020204"/>
              </a:rPr>
              <a:t>er  </a:t>
            </a:r>
            <a:r>
              <a:rPr sz="2000" spc="35" dirty="0">
                <a:latin typeface="Microsoft Sans Serif" panose="020B0604020202020204"/>
                <a:cs typeface="Microsoft Sans Serif" panose="020B0604020202020204"/>
              </a:rPr>
              <a:t>f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or</a:t>
            </a:r>
            <a:r>
              <a:rPr sz="2000" spc="-8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2000" spc="-15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ng</a:t>
            </a:r>
            <a:r>
              <a:rPr sz="2000" spc="-1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ou</a:t>
            </a:r>
            <a:r>
              <a:rPr sz="2000" spc="-3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000" spc="-30" dirty="0"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000" spc="-90" dirty="0"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000" spc="-20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000" spc="6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b="1" spc="-250" dirty="0">
                <a:latin typeface="Arial" panose="020B0604020202020204"/>
                <a:cs typeface="Arial" panose="020B0604020202020204"/>
              </a:rPr>
              <a:t>B</a:t>
            </a:r>
            <a:r>
              <a:rPr sz="2000" b="1" spc="-285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-180" dirty="0">
                <a:latin typeface="Arial" panose="020B0604020202020204"/>
                <a:cs typeface="Arial" panose="020B0604020202020204"/>
              </a:rPr>
              <a:t>T</a:t>
            </a:r>
            <a:r>
              <a:rPr sz="2000" b="1" spc="-320" dirty="0">
                <a:latin typeface="Arial" panose="020B0604020202020204"/>
                <a:cs typeface="Arial" panose="020B0604020202020204"/>
              </a:rPr>
              <a:t>W</a:t>
            </a:r>
            <a:r>
              <a:rPr sz="2000" b="1" spc="-285" dirty="0">
                <a:latin typeface="Arial" panose="020B0604020202020204"/>
                <a:cs typeface="Arial" panose="020B0604020202020204"/>
              </a:rPr>
              <a:t>EE</a:t>
            </a:r>
            <a:r>
              <a:rPr sz="2000" b="1" spc="10" dirty="0">
                <a:latin typeface="Arial" panose="020B0604020202020204"/>
                <a:cs typeface="Arial" panose="020B0604020202020204"/>
              </a:rPr>
              <a:t>N  </a:t>
            </a:r>
            <a:r>
              <a:rPr sz="2000" spc="85" dirty="0">
                <a:latin typeface="Microsoft Sans Serif" panose="020B0604020202020204"/>
                <a:cs typeface="Microsoft Sans Serif" panose="020B0604020202020204"/>
              </a:rPr>
              <a:t>2010-06-04</a:t>
            </a:r>
            <a:r>
              <a:rPr sz="2000" spc="-9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25" dirty="0"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2000" spc="5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60" dirty="0">
                <a:latin typeface="Microsoft Sans Serif" panose="020B0604020202020204"/>
                <a:cs typeface="Microsoft Sans Serif" panose="020B0604020202020204"/>
              </a:rPr>
              <a:t>2010-03-20.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  <a:p>
            <a:pPr marL="241300" marR="5080" indent="-229235">
              <a:lnSpc>
                <a:spcPts val="2180"/>
              </a:lnSpc>
              <a:spcBef>
                <a:spcPts val="138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 panose="020B0604020202020204"/>
                <a:cs typeface="Microsoft Sans Serif" panose="020B0604020202020204"/>
              </a:rPr>
              <a:t>W</a:t>
            </a:r>
            <a:r>
              <a:rPr sz="2000" spc="-21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000" spc="14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ap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li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ed</a:t>
            </a:r>
            <a:r>
              <a:rPr sz="2000" spc="-2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3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2000" spc="1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000" spc="-8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b="1" spc="-285" dirty="0">
                <a:latin typeface="Arial" panose="020B0604020202020204"/>
                <a:cs typeface="Arial" panose="020B0604020202020204"/>
              </a:rPr>
              <a:t>G</a:t>
            </a:r>
            <a:r>
              <a:rPr sz="2000" b="1" spc="-250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285" dirty="0">
                <a:latin typeface="Arial" panose="020B0604020202020204"/>
                <a:cs typeface="Arial" panose="020B0604020202020204"/>
              </a:rPr>
              <a:t>O</a:t>
            </a:r>
            <a:r>
              <a:rPr sz="2000" b="1" spc="-250" dirty="0">
                <a:latin typeface="Arial" panose="020B0604020202020204"/>
                <a:cs typeface="Arial" panose="020B0604020202020204"/>
              </a:rPr>
              <a:t>U</a:t>
            </a:r>
            <a:r>
              <a:rPr sz="2000" b="1" spc="15" dirty="0">
                <a:latin typeface="Arial" panose="020B0604020202020204"/>
                <a:cs typeface="Arial" panose="020B0604020202020204"/>
              </a:rPr>
              <a:t>P</a:t>
            </a:r>
            <a:r>
              <a:rPr sz="2000" b="1" spc="-26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75" dirty="0">
                <a:latin typeface="Arial" panose="020B0604020202020204"/>
                <a:cs typeface="Arial" panose="020B0604020202020204"/>
              </a:rPr>
              <a:t>B</a:t>
            </a:r>
            <a:r>
              <a:rPr sz="2000" b="1" spc="160" dirty="0">
                <a:latin typeface="Arial" panose="020B0604020202020204"/>
                <a:cs typeface="Arial" panose="020B0604020202020204"/>
              </a:rPr>
              <a:t>Y</a:t>
            </a:r>
            <a:r>
              <a:rPr sz="2000" spc="-30" dirty="0"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000" spc="-85" dirty="0"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au</a:t>
            </a:r>
            <a:r>
              <a:rPr sz="2000" spc="-30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000" spc="-70" dirty="0">
                <a:latin typeface="Microsoft Sans Serif" panose="020B0604020202020204"/>
                <a:cs typeface="Microsoft Sans Serif" panose="020B0604020202020204"/>
              </a:rPr>
              <a:t>e 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25" dirty="0">
                <a:latin typeface="Microsoft Sans Serif" panose="020B0604020202020204"/>
                <a:cs typeface="Microsoft Sans Serif" panose="020B0604020202020204"/>
              </a:rPr>
              <a:t>to 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group </a:t>
            </a:r>
            <a:r>
              <a:rPr sz="2000" spc="20" dirty="0"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2000" dirty="0">
                <a:latin typeface="Microsoft Sans Serif" panose="020B0604020202020204"/>
                <a:cs typeface="Microsoft Sans Serif" panose="020B0604020202020204"/>
              </a:rPr>
              <a:t>landing 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outcomes 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 and</a:t>
            </a:r>
            <a:r>
              <a:rPr sz="2000" spc="-1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3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2000" spc="1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b="1" spc="-210" dirty="0">
                <a:latin typeface="Arial" panose="020B0604020202020204"/>
                <a:cs typeface="Arial" panose="020B0604020202020204"/>
              </a:rPr>
              <a:t>O</a:t>
            </a:r>
            <a:r>
              <a:rPr sz="2000" b="1" spc="-175" dirty="0">
                <a:latin typeface="Arial" panose="020B0604020202020204"/>
                <a:cs typeface="Arial" panose="020B0604020202020204"/>
              </a:rPr>
              <a:t>RD</a:t>
            </a:r>
            <a:r>
              <a:rPr sz="2000" b="1" spc="-215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120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75" dirty="0">
                <a:latin typeface="Arial" panose="020B0604020202020204"/>
                <a:cs typeface="Arial" panose="020B0604020202020204"/>
              </a:rPr>
              <a:t>B</a:t>
            </a:r>
            <a:r>
              <a:rPr sz="2000" b="1" spc="160" dirty="0">
                <a:latin typeface="Arial" panose="020B0604020202020204"/>
                <a:cs typeface="Arial" panose="020B0604020202020204"/>
              </a:rPr>
              <a:t>Y</a:t>
            </a:r>
            <a:r>
              <a:rPr sz="2000" spc="-30" dirty="0"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000" spc="-85" dirty="0"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au</a:t>
            </a:r>
            <a:r>
              <a:rPr sz="2000" spc="-30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000" spc="-60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000" spc="-1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3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o  order</a:t>
            </a:r>
            <a:r>
              <a:rPr sz="2000" spc="-8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3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he</a:t>
            </a:r>
            <a:r>
              <a:rPr sz="2000" spc="-1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grou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ped</a:t>
            </a:r>
            <a:r>
              <a:rPr sz="2000" spc="-1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an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ng  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2000" spc="40" dirty="0">
                <a:latin typeface="Microsoft Sans Serif" panose="020B0604020202020204"/>
                <a:cs typeface="Microsoft Sans Serif" panose="020B0604020202020204"/>
              </a:rPr>
              <a:t>tc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000" spc="-15" dirty="0"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2000" spc="1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000" spc="-2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2000" spc="-8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de</a:t>
            </a:r>
            <a:r>
              <a:rPr sz="2000" spc="-30" dirty="0">
                <a:latin typeface="Microsoft Sans Serif" panose="020B0604020202020204"/>
                <a:cs typeface="Microsoft Sans Serif" panose="020B0604020202020204"/>
              </a:rPr>
              <a:t>sc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end</a:t>
            </a:r>
            <a:r>
              <a:rPr sz="2000" spc="-85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2000" spc="-55" dirty="0">
                <a:latin typeface="Microsoft Sans Serif" panose="020B0604020202020204"/>
                <a:cs typeface="Microsoft Sans Serif" panose="020B0604020202020204"/>
              </a:rPr>
              <a:t>g</a:t>
            </a:r>
            <a:r>
              <a:rPr sz="2000" spc="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order.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94491" y="6426517"/>
            <a:ext cx="178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78787"/>
                </a:solidFill>
                <a:latin typeface="Calibri" panose="020F0502020204030204"/>
                <a:cs typeface="Calibri" panose="020F0502020204030204"/>
              </a:rPr>
              <a:t>33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71525" y="1590675"/>
            <a:ext cx="6124575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71525" y="1304925"/>
            <a:ext cx="10515600" cy="4724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71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25" dirty="0"/>
              <a:t> </a:t>
            </a:r>
            <a:r>
              <a:rPr sz="3650" spc="-65" dirty="0"/>
              <a:t>launch</a:t>
            </a:r>
            <a:r>
              <a:rPr sz="3650" spc="-145" dirty="0"/>
              <a:t> </a:t>
            </a:r>
            <a:r>
              <a:rPr sz="3650" spc="35" dirty="0"/>
              <a:t>sites</a:t>
            </a:r>
            <a:r>
              <a:rPr sz="3650" spc="-295" dirty="0"/>
              <a:t> </a:t>
            </a:r>
            <a:r>
              <a:rPr sz="3650" spc="15" dirty="0"/>
              <a:t>global</a:t>
            </a:r>
            <a:r>
              <a:rPr sz="3650" spc="-70" dirty="0"/>
              <a:t> map</a:t>
            </a:r>
            <a:r>
              <a:rPr sz="3650" spc="80" dirty="0"/>
              <a:t> </a:t>
            </a:r>
            <a:r>
              <a:rPr sz="3650" spc="-60" dirty="0"/>
              <a:t>markers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</a:fld>
            <a:endParaRPr spc="1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71525" y="1257300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93427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Markers</a:t>
            </a:r>
            <a:r>
              <a:rPr sz="3650" spc="-150" dirty="0"/>
              <a:t> </a:t>
            </a:r>
            <a:r>
              <a:rPr sz="3650" spc="10" dirty="0"/>
              <a:t>showing</a:t>
            </a:r>
            <a:r>
              <a:rPr sz="3650" spc="-140" dirty="0"/>
              <a:t> </a:t>
            </a:r>
            <a:r>
              <a:rPr sz="3650" spc="-65" dirty="0"/>
              <a:t>launch</a:t>
            </a:r>
            <a:r>
              <a:rPr sz="3650" spc="-70" dirty="0"/>
              <a:t> </a:t>
            </a:r>
            <a:r>
              <a:rPr sz="3650" spc="35" dirty="0"/>
              <a:t>sites</a:t>
            </a:r>
            <a:r>
              <a:rPr sz="3650" spc="-365" dirty="0"/>
              <a:t> </a:t>
            </a:r>
            <a:r>
              <a:rPr sz="3650" spc="20" dirty="0"/>
              <a:t>with</a:t>
            </a:r>
            <a:r>
              <a:rPr sz="3650" spc="-70" dirty="0"/>
              <a:t> </a:t>
            </a:r>
            <a:r>
              <a:rPr sz="3650" spc="15" dirty="0"/>
              <a:t>color</a:t>
            </a:r>
            <a:r>
              <a:rPr sz="3650" spc="-70" dirty="0"/>
              <a:t> </a:t>
            </a:r>
            <a:r>
              <a:rPr sz="3650" spc="-45" dirty="0"/>
              <a:t>labels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</a:fld>
            <a:endParaRPr spc="1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71525" y="1362075"/>
            <a:ext cx="10029825" cy="50673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9024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0" dirty="0"/>
              <a:t> </a:t>
            </a:r>
            <a:r>
              <a:rPr sz="3650" spc="-45" dirty="0"/>
              <a:t>Site</a:t>
            </a:r>
            <a:r>
              <a:rPr sz="3650" spc="-80" dirty="0"/>
              <a:t> </a:t>
            </a:r>
            <a:r>
              <a:rPr sz="3650" spc="-55" dirty="0"/>
              <a:t>distance</a:t>
            </a:r>
            <a:r>
              <a:rPr sz="3650" spc="75" dirty="0"/>
              <a:t> </a:t>
            </a:r>
            <a:r>
              <a:rPr sz="3650" spc="85" dirty="0"/>
              <a:t>to</a:t>
            </a:r>
            <a:r>
              <a:rPr sz="3650" spc="-80" dirty="0"/>
              <a:t> </a:t>
            </a:r>
            <a:r>
              <a:rPr sz="3650" spc="-55" dirty="0"/>
              <a:t>landmarks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</a:fld>
            <a:endParaRPr spc="1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52475" y="1457325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115040" y="6289675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  <a:t>39</a:t>
            </a:r>
            <a:endParaRPr sz="15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63232"/>
            <a:ext cx="96183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85" dirty="0"/>
              <a:t>Pie</a:t>
            </a:r>
            <a:r>
              <a:rPr sz="2450" spc="30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-45" dirty="0"/>
              <a:t> </a:t>
            </a:r>
            <a:r>
              <a:rPr sz="2450" spc="-15" dirty="0"/>
              <a:t>the</a:t>
            </a:r>
            <a:r>
              <a:rPr sz="2450" spc="35" dirty="0"/>
              <a:t> </a:t>
            </a:r>
            <a:r>
              <a:rPr sz="2450" spc="-125" dirty="0"/>
              <a:t>success</a:t>
            </a:r>
            <a:r>
              <a:rPr sz="2450" spc="105" dirty="0"/>
              <a:t> </a:t>
            </a:r>
            <a:r>
              <a:rPr sz="2450" spc="-70" dirty="0"/>
              <a:t>percentage</a:t>
            </a:r>
            <a:r>
              <a:rPr sz="2450" spc="340" dirty="0"/>
              <a:t> </a:t>
            </a:r>
            <a:r>
              <a:rPr sz="2450" spc="-80" dirty="0"/>
              <a:t>achieved</a:t>
            </a:r>
            <a:r>
              <a:rPr sz="2450" spc="185" dirty="0"/>
              <a:t> </a:t>
            </a:r>
            <a:r>
              <a:rPr sz="2450" spc="15" dirty="0"/>
              <a:t>by</a:t>
            </a:r>
            <a:r>
              <a:rPr sz="2450" spc="-45" dirty="0"/>
              <a:t> </a:t>
            </a:r>
            <a:r>
              <a:rPr sz="2450" spc="-75" dirty="0"/>
              <a:t>each</a:t>
            </a:r>
            <a:r>
              <a:rPr sz="2450" spc="-4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dirty="0"/>
              <a:t>site</a:t>
            </a:r>
            <a:endParaRPr sz="24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3605" y="408305"/>
            <a:ext cx="246697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" dirty="0"/>
              <a:t>Introduction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904557" y="1340220"/>
            <a:ext cx="9685655" cy="418592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150" spc="-2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ba</a:t>
            </a:r>
            <a:r>
              <a:rPr sz="2150" spc="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ck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g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oun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2150" spc="-2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ont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469900" marR="5080" algn="just">
              <a:lnSpc>
                <a:spcPts val="1950"/>
              </a:lnSpc>
              <a:spcBef>
                <a:spcPts val="1390"/>
              </a:spcBef>
            </a:pPr>
            <a:r>
              <a:rPr sz="1800" spc="-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X </a:t>
            </a:r>
            <a:r>
              <a:rPr sz="18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advertises </a:t>
            </a:r>
            <a:r>
              <a:rPr sz="180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Falcon </a:t>
            </a:r>
            <a:r>
              <a:rPr sz="1800" spc="1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9 </a:t>
            </a:r>
            <a:r>
              <a:rPr sz="180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rocket </a:t>
            </a:r>
            <a:r>
              <a:rPr sz="180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launches </a:t>
            </a:r>
            <a:r>
              <a:rPr sz="180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on </a:t>
            </a:r>
            <a:r>
              <a:rPr sz="180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its </a:t>
            </a:r>
            <a:r>
              <a:rPr sz="18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website with </a:t>
            </a:r>
            <a:r>
              <a:rPr sz="1800" spc="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 </a:t>
            </a:r>
            <a:r>
              <a:rPr sz="180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cost </a:t>
            </a:r>
            <a:r>
              <a:rPr sz="180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of </a:t>
            </a:r>
            <a:r>
              <a:rPr sz="1800" spc="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62 </a:t>
            </a:r>
            <a:r>
              <a:rPr sz="180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million </a:t>
            </a:r>
            <a:r>
              <a:rPr sz="1800" spc="-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dollars; </a:t>
            </a:r>
            <a:r>
              <a:rPr sz="1800" spc="-4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other </a:t>
            </a:r>
            <a:r>
              <a:rPr sz="180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providers </a:t>
            </a:r>
            <a:r>
              <a:rPr sz="1800" spc="-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cost </a:t>
            </a:r>
            <a:r>
              <a:rPr sz="180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upward </a:t>
            </a:r>
            <a:r>
              <a:rPr sz="1800" spc="-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of </a:t>
            </a:r>
            <a:r>
              <a:rPr sz="1800" spc="9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165 </a:t>
            </a:r>
            <a:r>
              <a:rPr sz="180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million </a:t>
            </a:r>
            <a:r>
              <a:rPr sz="180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dollars </a:t>
            </a:r>
            <a:r>
              <a:rPr sz="18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each, </a:t>
            </a:r>
            <a:r>
              <a:rPr sz="180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much </a:t>
            </a:r>
            <a:r>
              <a:rPr sz="180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of </a:t>
            </a:r>
            <a:r>
              <a:rPr sz="180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18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savings </a:t>
            </a:r>
            <a:r>
              <a:rPr sz="180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is </a:t>
            </a:r>
            <a:r>
              <a:rPr sz="1800" spc="-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because </a:t>
            </a:r>
            <a:r>
              <a:rPr sz="1800" spc="-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X </a:t>
            </a:r>
            <a:r>
              <a:rPr sz="1800" spc="-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can </a:t>
            </a:r>
            <a:r>
              <a:rPr sz="1800" spc="-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reuse </a:t>
            </a:r>
            <a:r>
              <a:rPr sz="18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 first </a:t>
            </a:r>
            <a:r>
              <a:rPr sz="1800" spc="-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stage. </a:t>
            </a:r>
            <a:r>
              <a:rPr sz="180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Therefore, </a:t>
            </a:r>
            <a:r>
              <a:rPr sz="180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if </a:t>
            </a:r>
            <a:r>
              <a:rPr sz="1800" spc="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can </a:t>
            </a:r>
            <a:r>
              <a:rPr sz="180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determine </a:t>
            </a:r>
            <a:r>
              <a:rPr sz="1800" spc="-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if </a:t>
            </a:r>
            <a:r>
              <a:rPr sz="18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 first </a:t>
            </a:r>
            <a:r>
              <a:rPr sz="180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stage </a:t>
            </a:r>
            <a:r>
              <a:rPr sz="180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will </a:t>
            </a:r>
            <a:r>
              <a:rPr sz="1800" spc="-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land, </a:t>
            </a:r>
            <a:r>
              <a:rPr sz="18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can determine </a:t>
            </a:r>
            <a:r>
              <a:rPr sz="18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1800" spc="-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cost of </a:t>
            </a:r>
            <a:r>
              <a:rPr sz="18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 </a:t>
            </a:r>
            <a:r>
              <a:rPr sz="180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launch. </a:t>
            </a:r>
            <a:r>
              <a:rPr sz="1800" spc="-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This </a:t>
            </a:r>
            <a:r>
              <a:rPr sz="1800" spc="-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information </a:t>
            </a:r>
            <a:r>
              <a:rPr sz="1800" spc="-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can </a:t>
            </a:r>
            <a:r>
              <a:rPr sz="1800" spc="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be </a:t>
            </a:r>
            <a:r>
              <a:rPr sz="1800" spc="-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used </a:t>
            </a:r>
            <a:r>
              <a:rPr sz="1800" spc="-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if </a:t>
            </a:r>
            <a:r>
              <a:rPr sz="18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 </a:t>
            </a:r>
            <a:r>
              <a:rPr sz="1800" spc="-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alternate </a:t>
            </a:r>
            <a:r>
              <a:rPr sz="1800" spc="-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company </a:t>
            </a:r>
            <a:r>
              <a:rPr sz="1800" spc="-4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wants </a:t>
            </a:r>
            <a:r>
              <a:rPr sz="1800" spc="-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to </a:t>
            </a:r>
            <a:r>
              <a:rPr sz="180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bid </a:t>
            </a:r>
            <a:r>
              <a:rPr sz="1800" spc="-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against </a:t>
            </a:r>
            <a:r>
              <a:rPr sz="180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space </a:t>
            </a:r>
            <a:r>
              <a:rPr sz="1800" spc="7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X </a:t>
            </a:r>
            <a:r>
              <a:rPr sz="1800" spc="-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for </a:t>
            </a:r>
            <a:r>
              <a:rPr sz="18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 </a:t>
            </a:r>
            <a:r>
              <a:rPr sz="180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rocket </a:t>
            </a:r>
            <a:r>
              <a:rPr sz="1800" spc="-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launch. </a:t>
            </a:r>
            <a:r>
              <a:rPr sz="180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This goal </a:t>
            </a:r>
            <a:r>
              <a:rPr sz="1800" spc="-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of </a:t>
            </a:r>
            <a:r>
              <a:rPr sz="18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180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project </a:t>
            </a:r>
            <a:r>
              <a:rPr sz="180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is </a:t>
            </a:r>
            <a:r>
              <a:rPr sz="1800" spc="-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to </a:t>
            </a:r>
            <a:r>
              <a:rPr sz="18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create </a:t>
            </a:r>
            <a:r>
              <a:rPr sz="1800" spc="-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 </a:t>
            </a:r>
            <a:r>
              <a:rPr sz="1800" spc="-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machine</a:t>
            </a:r>
            <a:r>
              <a:rPr sz="1800" spc="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learning</a:t>
            </a:r>
            <a:r>
              <a:rPr sz="1800" spc="-1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pipeline</a:t>
            </a:r>
            <a:r>
              <a:rPr sz="1800" spc="-1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1800" spc="-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predict</a:t>
            </a:r>
            <a:r>
              <a:rPr sz="1800" spc="-10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if</a:t>
            </a:r>
            <a:r>
              <a:rPr sz="1800" spc="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first</a:t>
            </a:r>
            <a:r>
              <a:rPr sz="1800" spc="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stage</a:t>
            </a:r>
            <a:r>
              <a:rPr sz="1800" spc="-10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successfully.</a:t>
            </a:r>
            <a:endParaRPr sz="1800">
              <a:latin typeface="Microsoft Sans Serif" panose="020B0604020202020204"/>
              <a:cs typeface="Microsoft Sans Serif" panose="020B0604020202020204"/>
            </a:endParaRPr>
          </a:p>
          <a:p>
            <a:pPr marL="241300" indent="-228600">
              <a:lnSpc>
                <a:spcPct val="100000"/>
              </a:lnSpc>
              <a:spcBef>
                <a:spcPts val="11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Problems</a:t>
            </a:r>
            <a:r>
              <a:rPr sz="2150" spc="1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you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want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find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answers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25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factors</a:t>
            </a:r>
            <a:r>
              <a:rPr sz="1800" spc="-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determine</a:t>
            </a:r>
            <a:r>
              <a:rPr sz="1800" spc="-1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if</a:t>
            </a:r>
            <a:r>
              <a:rPr sz="1800" spc="-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rocket</a:t>
            </a:r>
            <a:r>
              <a:rPr sz="1800" spc="-1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successfully?</a:t>
            </a:r>
            <a:endParaRPr sz="1800">
              <a:latin typeface="Microsoft Sans Serif" panose="020B0604020202020204"/>
              <a:cs typeface="Microsoft Sans Serif" panose="020B0604020202020204"/>
            </a:endParaRPr>
          </a:p>
          <a:p>
            <a:pPr marL="698500" marR="308610" lvl="1" indent="-228600">
              <a:lnSpc>
                <a:spcPts val="1880"/>
              </a:lnSpc>
              <a:spcBef>
                <a:spcPts val="144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1800" spc="-1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interaction</a:t>
            </a:r>
            <a:r>
              <a:rPr sz="1800" spc="-2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amongst</a:t>
            </a:r>
            <a:r>
              <a:rPr sz="1800" spc="-2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various</a:t>
            </a:r>
            <a:r>
              <a:rPr sz="1800" spc="-2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features</a:t>
            </a:r>
            <a:r>
              <a:rPr sz="1800" spc="2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that</a:t>
            </a:r>
            <a:r>
              <a:rPr sz="1800" spc="1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determine</a:t>
            </a:r>
            <a:r>
              <a:rPr sz="1800" spc="-17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1800" spc="-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success</a:t>
            </a:r>
            <a:r>
              <a:rPr sz="1800" spc="-1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rate</a:t>
            </a:r>
            <a:r>
              <a:rPr sz="1800" spc="-9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of</a:t>
            </a:r>
            <a:r>
              <a:rPr sz="1800" spc="-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800" spc="-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successful </a:t>
            </a:r>
            <a:r>
              <a:rPr sz="18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landing.</a:t>
            </a:r>
            <a:endParaRPr sz="1800">
              <a:latin typeface="Microsoft Sans Serif" panose="020B0604020202020204"/>
              <a:cs typeface="Microsoft Sans Serif" panose="020B0604020202020204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00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operating</a:t>
            </a:r>
            <a:r>
              <a:rPr sz="1800" spc="-1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conditions</a:t>
            </a:r>
            <a:r>
              <a:rPr sz="1800" spc="-1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needs</a:t>
            </a:r>
            <a:r>
              <a:rPr sz="1800" spc="-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be</a:t>
            </a:r>
            <a:r>
              <a:rPr sz="1800" spc="-10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in</a:t>
            </a:r>
            <a:r>
              <a:rPr sz="1800" spc="-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place</a:t>
            </a:r>
            <a:r>
              <a:rPr sz="1800" spc="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ensure</a:t>
            </a:r>
            <a:r>
              <a:rPr sz="18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a</a:t>
            </a:r>
            <a:r>
              <a:rPr sz="1800" spc="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successful</a:t>
            </a:r>
            <a:r>
              <a:rPr sz="1800" spc="-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landing</a:t>
            </a:r>
            <a:r>
              <a:rPr sz="1800" spc="-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program.</a:t>
            </a:r>
            <a:endParaRPr sz="1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56644" y="6102984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  <a:t>4</a:t>
            </a:r>
            <a:endParaRPr sz="1550"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47925" y="1552575"/>
            <a:ext cx="7419975" cy="40290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0147" y="580453"/>
            <a:ext cx="96088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90" dirty="0"/>
              <a:t>Pie</a:t>
            </a:r>
            <a:r>
              <a:rPr sz="2450" spc="25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30" dirty="0"/>
              <a:t> </a:t>
            </a:r>
            <a:r>
              <a:rPr sz="2450" spc="-15" dirty="0"/>
              <a:t>the</a:t>
            </a:r>
            <a:r>
              <a:rPr sz="2450" spc="30" dirty="0"/>
              <a:t> </a:t>
            </a:r>
            <a:r>
              <a:rPr sz="2450" spc="-80" dirty="0"/>
              <a:t>Launch</a:t>
            </a:r>
            <a:r>
              <a:rPr sz="2450" spc="30" dirty="0"/>
              <a:t> </a:t>
            </a:r>
            <a:r>
              <a:rPr sz="2450" spc="-5" dirty="0"/>
              <a:t>site</a:t>
            </a:r>
            <a:r>
              <a:rPr sz="2450" spc="30" dirty="0"/>
              <a:t> </a:t>
            </a:r>
            <a:r>
              <a:rPr sz="2450" spc="-10" dirty="0"/>
              <a:t>with</a:t>
            </a:r>
            <a:r>
              <a:rPr sz="2450" spc="105" dirty="0"/>
              <a:t> </a:t>
            </a:r>
            <a:r>
              <a:rPr sz="2450" spc="-15" dirty="0"/>
              <a:t>the</a:t>
            </a:r>
            <a:r>
              <a:rPr sz="2450" spc="105" dirty="0"/>
              <a:t> </a:t>
            </a:r>
            <a:r>
              <a:rPr sz="2450" spc="-10" dirty="0"/>
              <a:t>highest</a:t>
            </a:r>
            <a:r>
              <a:rPr sz="2450" spc="3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spc="-120" dirty="0"/>
              <a:t>success</a:t>
            </a:r>
            <a:r>
              <a:rPr sz="2450" spc="30" dirty="0"/>
              <a:t> </a:t>
            </a:r>
            <a:r>
              <a:rPr sz="2450" spc="-10" dirty="0"/>
              <a:t>ratio</a:t>
            </a:r>
            <a:endParaRPr sz="2450"/>
          </a:p>
        </p:txBody>
      </p:sp>
      <p:sp>
        <p:nvSpPr>
          <p:cNvPr id="4" name="object 4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 panose="020F0502020204030204"/>
                <a:cs typeface="Calibri" panose="020F0502020204030204"/>
              </a:rPr>
            </a:fld>
            <a:endParaRPr sz="1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28561"/>
            <a:ext cx="9432290" cy="7467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820"/>
              </a:lnSpc>
              <a:spcBef>
                <a:spcPts val="125"/>
              </a:spcBef>
            </a:pPr>
            <a:r>
              <a:rPr sz="2450" spc="-70" dirty="0"/>
              <a:t>Scatter</a:t>
            </a:r>
            <a:r>
              <a:rPr sz="2450" spc="170" dirty="0"/>
              <a:t> </a:t>
            </a:r>
            <a:r>
              <a:rPr sz="2450" spc="-20" dirty="0"/>
              <a:t>plot</a:t>
            </a:r>
            <a:r>
              <a:rPr sz="2450" spc="175" dirty="0"/>
              <a:t> </a:t>
            </a:r>
            <a:r>
              <a:rPr sz="2450" spc="-15" dirty="0"/>
              <a:t>of</a:t>
            </a:r>
            <a:r>
              <a:rPr sz="2450" spc="25" dirty="0"/>
              <a:t> </a:t>
            </a:r>
            <a:r>
              <a:rPr sz="2450" spc="-80" dirty="0"/>
              <a:t>Payload</a:t>
            </a:r>
            <a:r>
              <a:rPr sz="2450" spc="175" dirty="0"/>
              <a:t> </a:t>
            </a:r>
            <a:r>
              <a:rPr sz="2450" spc="45" dirty="0"/>
              <a:t>vs</a:t>
            </a:r>
            <a:r>
              <a:rPr sz="2450" spc="-50" dirty="0"/>
              <a:t> </a:t>
            </a:r>
            <a:r>
              <a:rPr sz="2450" spc="-80" dirty="0"/>
              <a:t>Launch</a:t>
            </a:r>
            <a:r>
              <a:rPr sz="2450" spc="100" dirty="0"/>
              <a:t> </a:t>
            </a:r>
            <a:r>
              <a:rPr sz="2450" spc="-75" dirty="0"/>
              <a:t>Outcome</a:t>
            </a:r>
            <a:r>
              <a:rPr sz="2450" spc="250" dirty="0"/>
              <a:t> </a:t>
            </a:r>
            <a:r>
              <a:rPr sz="2450" spc="-5" dirty="0"/>
              <a:t>for</a:t>
            </a:r>
            <a:r>
              <a:rPr sz="2450" spc="25" dirty="0"/>
              <a:t> </a:t>
            </a:r>
            <a:r>
              <a:rPr sz="2450" spc="-30" dirty="0"/>
              <a:t>all</a:t>
            </a:r>
            <a:r>
              <a:rPr sz="2450" spc="100" dirty="0"/>
              <a:t> </a:t>
            </a:r>
            <a:r>
              <a:rPr sz="2450" spc="-70" dirty="0"/>
              <a:t>sites,</a:t>
            </a:r>
            <a:r>
              <a:rPr sz="2450" spc="325" dirty="0"/>
              <a:t> </a:t>
            </a:r>
            <a:r>
              <a:rPr sz="2450" spc="-10" dirty="0"/>
              <a:t>with</a:t>
            </a:r>
            <a:r>
              <a:rPr sz="2450" spc="100" dirty="0"/>
              <a:t> </a:t>
            </a:r>
            <a:r>
              <a:rPr sz="2450" spc="-15" dirty="0"/>
              <a:t>different</a:t>
            </a:r>
            <a:r>
              <a:rPr sz="2450" dirty="0"/>
              <a:t> </a:t>
            </a:r>
            <a:endParaRPr sz="2450"/>
          </a:p>
          <a:p>
            <a:pPr marL="12700">
              <a:lnSpc>
                <a:spcPts val="2820"/>
              </a:lnSpc>
            </a:pPr>
            <a:r>
              <a:rPr sz="2450" spc="-10" dirty="0"/>
              <a:t>payload</a:t>
            </a:r>
            <a:r>
              <a:rPr sz="2450" spc="-60" dirty="0"/>
              <a:t> </a:t>
            </a:r>
            <a:r>
              <a:rPr sz="2450" spc="-75" dirty="0"/>
              <a:t>selected</a:t>
            </a:r>
            <a:r>
              <a:rPr sz="2450" spc="240" dirty="0"/>
              <a:t> </a:t>
            </a:r>
            <a:r>
              <a:rPr sz="2450" spc="-30" dirty="0"/>
              <a:t>in</a:t>
            </a:r>
            <a:r>
              <a:rPr sz="2450" spc="20" dirty="0"/>
              <a:t> </a:t>
            </a:r>
            <a:r>
              <a:rPr sz="2450" spc="-15" dirty="0"/>
              <a:t>the</a:t>
            </a:r>
            <a:r>
              <a:rPr sz="2450" spc="90" dirty="0"/>
              <a:t> </a:t>
            </a:r>
            <a:r>
              <a:rPr sz="2450" spc="-10" dirty="0"/>
              <a:t>range</a:t>
            </a:r>
            <a:r>
              <a:rPr sz="2450" spc="-60" dirty="0"/>
              <a:t> </a:t>
            </a:r>
            <a:r>
              <a:rPr sz="2450" spc="-10" dirty="0"/>
              <a:t>slider</a:t>
            </a:r>
            <a:endParaRPr sz="245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23825"/>
          </a:xfrm>
          <a:custGeom>
            <a:avLst/>
            <a:gdLst/>
            <a:ahLst/>
            <a:cxnLst/>
            <a:rect l="l" t="t" r="r" b="b"/>
            <a:pathLst>
              <a:path w="12192000" h="123825">
                <a:moveTo>
                  <a:pt x="12192000" y="0"/>
                </a:moveTo>
                <a:lnTo>
                  <a:pt x="0" y="0"/>
                </a:lnTo>
                <a:lnTo>
                  <a:pt x="0" y="123329"/>
                </a:lnTo>
                <a:lnTo>
                  <a:pt x="12192000" y="12332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0C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38200" y="2190750"/>
            <a:ext cx="10515600" cy="37147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 panose="020F0502020204030204"/>
                <a:cs typeface="Calibri" panose="020F0502020204030204"/>
              </a:rPr>
            </a:fld>
            <a:endParaRPr sz="1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400" y="349185"/>
            <a:ext cx="11258550" cy="2175510"/>
            <a:chOff x="533400" y="349185"/>
            <a:chExt cx="11258550" cy="217551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33400" y="349185"/>
              <a:ext cx="11258550" cy="21749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52450" y="361950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11172317" y="0"/>
                  </a:moveTo>
                  <a:lnTo>
                    <a:pt x="0" y="0"/>
                  </a:lnTo>
                  <a:lnTo>
                    <a:pt x="0" y="2095119"/>
                  </a:lnTo>
                  <a:lnTo>
                    <a:pt x="11172317" y="2095119"/>
                  </a:lnTo>
                  <a:lnTo>
                    <a:pt x="111723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57212" y="366649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0" y="2095118"/>
                  </a:moveTo>
                  <a:lnTo>
                    <a:pt x="11172317" y="2095118"/>
                  </a:lnTo>
                  <a:lnTo>
                    <a:pt x="11172317" y="0"/>
                  </a:lnTo>
                  <a:lnTo>
                    <a:pt x="0" y="0"/>
                  </a:lnTo>
                  <a:lnTo>
                    <a:pt x="0" y="2095118"/>
                  </a:lnTo>
                  <a:close/>
                </a:path>
              </a:pathLst>
            </a:custGeom>
            <a:ln w="12700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3314" y="803274"/>
            <a:ext cx="2686050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120" dirty="0"/>
              <a:t>Classification </a:t>
            </a:r>
            <a:r>
              <a:rPr sz="3650" spc="-114" dirty="0"/>
              <a:t> </a:t>
            </a:r>
            <a:r>
              <a:rPr sz="3650" spc="-45" dirty="0"/>
              <a:t>Accuracy</a:t>
            </a:r>
            <a:endParaRPr sz="3650"/>
          </a:p>
        </p:txBody>
      </p:sp>
      <p:grpSp>
        <p:nvGrpSpPr>
          <p:cNvPr id="7" name="object 7"/>
          <p:cNvGrpSpPr/>
          <p:nvPr/>
        </p:nvGrpSpPr>
        <p:grpSpPr>
          <a:xfrm>
            <a:off x="495300" y="676275"/>
            <a:ext cx="4486275" cy="1466850"/>
            <a:chOff x="495300" y="676275"/>
            <a:chExt cx="4486275" cy="1466850"/>
          </a:xfrm>
        </p:grpSpPr>
        <p:sp>
          <p:nvSpPr>
            <p:cNvPr id="8" name="object 8"/>
            <p:cNvSpPr/>
            <p:nvPr/>
          </p:nvSpPr>
          <p:spPr>
            <a:xfrm>
              <a:off x="495300" y="1057275"/>
              <a:ext cx="123825" cy="704850"/>
            </a:xfrm>
            <a:custGeom>
              <a:avLst/>
              <a:gdLst/>
              <a:ahLst/>
              <a:cxnLst/>
              <a:rect l="l" t="t" r="r" b="b"/>
              <a:pathLst>
                <a:path w="123825" h="704850">
                  <a:moveTo>
                    <a:pt x="123578" y="0"/>
                  </a:moveTo>
                  <a:lnTo>
                    <a:pt x="0" y="0"/>
                  </a:lnTo>
                  <a:lnTo>
                    <a:pt x="0" y="704723"/>
                  </a:lnTo>
                  <a:lnTo>
                    <a:pt x="123578" y="704723"/>
                  </a:lnTo>
                  <a:lnTo>
                    <a:pt x="123578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962525" y="676275"/>
              <a:ext cx="19050" cy="1466850"/>
            </a:xfrm>
            <a:custGeom>
              <a:avLst/>
              <a:gdLst/>
              <a:ahLst/>
              <a:cxnLst/>
              <a:rect l="l" t="t" r="r" b="b"/>
              <a:pathLst>
                <a:path w="19050" h="1466850">
                  <a:moveTo>
                    <a:pt x="18919" y="0"/>
                  </a:moveTo>
                  <a:lnTo>
                    <a:pt x="0" y="0"/>
                  </a:lnTo>
                  <a:lnTo>
                    <a:pt x="0" y="1466850"/>
                  </a:lnTo>
                  <a:lnTo>
                    <a:pt x="18919" y="1466850"/>
                  </a:lnTo>
                  <a:lnTo>
                    <a:pt x="1891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5431790" y="832802"/>
            <a:ext cx="5580380" cy="6629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ts val="249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10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5" dirty="0">
                <a:latin typeface="Microsoft Sans Serif" panose="020B0604020202020204"/>
                <a:cs typeface="Microsoft Sans Serif" panose="020B0604020202020204"/>
              </a:rPr>
              <a:t>decision</a:t>
            </a:r>
            <a:r>
              <a:rPr sz="2150" spc="1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latin typeface="Microsoft Sans Serif" panose="020B0604020202020204"/>
                <a:cs typeface="Microsoft Sans Serif" panose="020B0604020202020204"/>
              </a:rPr>
              <a:t>tree</a:t>
            </a:r>
            <a:r>
              <a:rPr sz="2150" spc="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0" dirty="0">
                <a:latin typeface="Microsoft Sans Serif" panose="020B0604020202020204"/>
                <a:cs typeface="Microsoft Sans Serif" panose="020B0604020202020204"/>
              </a:rPr>
              <a:t>classifier</a:t>
            </a:r>
            <a:r>
              <a:rPr sz="2150" spc="10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40" dirty="0">
                <a:latin typeface="Microsoft Sans Serif" panose="020B0604020202020204"/>
                <a:cs typeface="Microsoft Sans Serif" panose="020B0604020202020204"/>
              </a:rPr>
              <a:t>is</a:t>
            </a:r>
            <a:r>
              <a:rPr sz="2150" spc="-4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-5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20" dirty="0">
                <a:latin typeface="Microsoft Sans Serif" panose="020B0604020202020204"/>
                <a:cs typeface="Microsoft Sans Serif" panose="020B0604020202020204"/>
              </a:rPr>
              <a:t>model</a:t>
            </a:r>
            <a:r>
              <a:rPr sz="2150" spc="-5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latin typeface="Microsoft Sans Serif" panose="020B0604020202020204"/>
                <a:cs typeface="Microsoft Sans Serif" panose="020B0604020202020204"/>
              </a:rPr>
              <a:t>with</a:t>
            </a:r>
            <a:r>
              <a:rPr sz="2150" dirty="0">
                <a:latin typeface="Microsoft Sans Serif" panose="020B0604020202020204"/>
                <a:cs typeface="Microsoft Sans Serif" panose="020B0604020202020204"/>
              </a:rPr>
              <a:t> 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241300">
              <a:lnSpc>
                <a:spcPts val="2490"/>
              </a:lnSpc>
            </a:pPr>
            <a:r>
              <a:rPr sz="2150" dirty="0"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latin typeface="Microsoft Sans Serif" panose="020B0604020202020204"/>
                <a:cs typeface="Microsoft Sans Serif" panose="020B0604020202020204"/>
              </a:rPr>
              <a:t>highest</a:t>
            </a:r>
            <a:r>
              <a:rPr sz="2150" spc="-1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5" dirty="0">
                <a:latin typeface="Microsoft Sans Serif" panose="020B0604020202020204"/>
                <a:cs typeface="Microsoft Sans Serif" panose="020B0604020202020204"/>
              </a:rPr>
              <a:t>classification</a:t>
            </a:r>
            <a:r>
              <a:rPr sz="2150" spc="2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20" dirty="0">
                <a:latin typeface="Microsoft Sans Serif" panose="020B0604020202020204"/>
                <a:cs typeface="Microsoft Sans Serif" panose="020B0604020202020204"/>
              </a:rPr>
              <a:t>accuracy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0075" y="2895600"/>
            <a:ext cx="11010900" cy="31146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099418" y="6426517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43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5608955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000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on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150" spc="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x</a:t>
            </a:r>
            <a:r>
              <a:rPr sz="2150" spc="-2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de</a:t>
            </a:r>
            <a:r>
              <a:rPr sz="215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150" spc="-7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2150" spc="1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ee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classifier</a:t>
            </a:r>
            <a:r>
              <a:rPr sz="2150" spc="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shows</a:t>
            </a:r>
            <a:r>
              <a:rPr sz="2150" spc="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that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can 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distinguish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between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different 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classes. 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1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150" spc="-2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ob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9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2150" spc="-1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po</a:t>
            </a:r>
            <a:r>
              <a:rPr sz="2150" spc="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v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150" spc="-2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.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150" spc="-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.e.,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un</a:t>
            </a:r>
            <a:r>
              <a:rPr sz="215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215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cc</a:t>
            </a:r>
            <a:r>
              <a:rPr sz="2150" spc="-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ss</a:t>
            </a:r>
            <a:r>
              <a:rPr sz="2150" spc="-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2150" spc="-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150" spc="-2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g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k</a:t>
            </a:r>
            <a:r>
              <a:rPr sz="2150" spc="-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-7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2150" spc="1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15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cc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ss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landing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by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classifier.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3762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85" dirty="0"/>
              <a:t>C</a:t>
            </a:r>
            <a:r>
              <a:rPr sz="3650" spc="-80" dirty="0"/>
              <a:t>on</a:t>
            </a:r>
            <a:r>
              <a:rPr sz="3650" spc="-45" dirty="0"/>
              <a:t>f</a:t>
            </a:r>
            <a:r>
              <a:rPr sz="3650" spc="-80" dirty="0"/>
              <a:t>u</a:t>
            </a:r>
            <a:r>
              <a:rPr sz="3650" spc="-25" dirty="0"/>
              <a:t>s</a:t>
            </a:r>
            <a:r>
              <a:rPr sz="3650" spc="-10" dirty="0"/>
              <a:t>i</a:t>
            </a:r>
            <a:r>
              <a:rPr sz="3650" spc="-80" dirty="0"/>
              <a:t>o</a:t>
            </a:r>
            <a:r>
              <a:rPr sz="3650" spc="-95" dirty="0"/>
              <a:t>n</a:t>
            </a:r>
            <a:r>
              <a:rPr sz="3650" spc="-225" dirty="0"/>
              <a:t> </a:t>
            </a:r>
            <a:r>
              <a:rPr sz="3650" spc="-40" dirty="0"/>
              <a:t>M</a:t>
            </a:r>
            <a:r>
              <a:rPr sz="3650" spc="-80" dirty="0"/>
              <a:t>a</a:t>
            </a:r>
            <a:r>
              <a:rPr sz="3650" spc="-45" dirty="0"/>
              <a:t>t</a:t>
            </a:r>
            <a:r>
              <a:rPr sz="3650" spc="-90" dirty="0"/>
              <a:t>r</a:t>
            </a:r>
            <a:r>
              <a:rPr sz="3650" spc="-10" dirty="0"/>
              <a:t>i</a:t>
            </a:r>
            <a:r>
              <a:rPr sz="3650" spc="15" dirty="0"/>
              <a:t>x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562725" y="1876425"/>
            <a:ext cx="4276725" cy="31051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</a:fld>
            <a:endParaRPr spc="1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341100"/>
            <a:ext cx="10402570" cy="344106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2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We</a:t>
            </a:r>
            <a:r>
              <a:rPr sz="2150" spc="1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can conclude</a:t>
            </a:r>
            <a:r>
              <a:rPr sz="2150" spc="2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that: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241300" marR="5080" indent="-229235">
              <a:lnSpc>
                <a:spcPct val="102000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larger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flight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amount</a:t>
            </a:r>
            <a:r>
              <a:rPr sz="2150" spc="2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launch</a:t>
            </a:r>
            <a:r>
              <a:rPr sz="2150" spc="1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site,</a:t>
            </a:r>
            <a:r>
              <a:rPr sz="2150" spc="-1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greater</a:t>
            </a:r>
            <a:r>
              <a:rPr sz="2150" spc="-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success</a:t>
            </a:r>
            <a:r>
              <a:rPr sz="2150" spc="10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launch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site.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5" dirty="0">
                <a:latin typeface="Microsoft Sans Serif" panose="020B0604020202020204"/>
                <a:cs typeface="Microsoft Sans Serif" panose="020B0604020202020204"/>
              </a:rPr>
              <a:t>Launch</a:t>
            </a:r>
            <a:r>
              <a:rPr sz="2150" spc="10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120" dirty="0">
                <a:latin typeface="Microsoft Sans Serif" panose="020B0604020202020204"/>
                <a:cs typeface="Microsoft Sans Serif" panose="020B0604020202020204"/>
              </a:rPr>
              <a:t>success</a:t>
            </a:r>
            <a:r>
              <a:rPr sz="2150" spc="1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latin typeface="Microsoft Sans Serif" panose="020B0604020202020204"/>
                <a:cs typeface="Microsoft Sans Serif" panose="020B0604020202020204"/>
              </a:rPr>
              <a:t>rate</a:t>
            </a:r>
            <a:r>
              <a:rPr sz="2150" spc="10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latin typeface="Microsoft Sans Serif" panose="020B0604020202020204"/>
                <a:cs typeface="Microsoft Sans Serif" panose="020B0604020202020204"/>
              </a:rPr>
              <a:t>started</a:t>
            </a:r>
            <a:r>
              <a:rPr sz="2150" spc="10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2150" spc="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5" dirty="0">
                <a:latin typeface="Microsoft Sans Serif" panose="020B0604020202020204"/>
                <a:cs typeface="Microsoft Sans Serif" panose="020B0604020202020204"/>
              </a:rPr>
              <a:t>increase</a:t>
            </a:r>
            <a:r>
              <a:rPr sz="2150" spc="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latin typeface="Microsoft Sans Serif" panose="020B0604020202020204"/>
                <a:cs typeface="Microsoft Sans Serif" panose="020B0604020202020204"/>
              </a:rPr>
              <a:t>in</a:t>
            </a:r>
            <a:r>
              <a:rPr sz="2150" spc="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75" dirty="0">
                <a:latin typeface="Microsoft Sans Serif" panose="020B0604020202020204"/>
                <a:cs typeface="Microsoft Sans Serif" panose="020B0604020202020204"/>
              </a:rPr>
              <a:t>2013</a:t>
            </a:r>
            <a:r>
              <a:rPr sz="2150" spc="1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25" dirty="0">
                <a:latin typeface="Microsoft Sans Serif" panose="020B0604020202020204"/>
                <a:cs typeface="Microsoft Sans Serif" panose="020B0604020202020204"/>
              </a:rPr>
              <a:t>till </a:t>
            </a:r>
            <a:r>
              <a:rPr sz="2150" spc="5" dirty="0">
                <a:latin typeface="Microsoft Sans Serif" panose="020B0604020202020204"/>
                <a:cs typeface="Microsoft Sans Serif" panose="020B0604020202020204"/>
              </a:rPr>
              <a:t>2020.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241300" indent="-22923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Orbits</a:t>
            </a:r>
            <a:r>
              <a:rPr sz="2150" spc="-19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114" dirty="0">
                <a:latin typeface="Microsoft Sans Serif" panose="020B0604020202020204"/>
                <a:cs typeface="Microsoft Sans Serif" panose="020B0604020202020204"/>
              </a:rPr>
              <a:t>ES-L1,</a:t>
            </a:r>
            <a:r>
              <a:rPr sz="2150" spc="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204" dirty="0">
                <a:latin typeface="Microsoft Sans Serif" panose="020B0604020202020204"/>
                <a:cs typeface="Microsoft Sans Serif" panose="020B0604020202020204"/>
              </a:rPr>
              <a:t>GEO,</a:t>
            </a:r>
            <a:r>
              <a:rPr sz="2150" spc="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215" dirty="0">
                <a:latin typeface="Microsoft Sans Serif" panose="020B0604020202020204"/>
                <a:cs typeface="Microsoft Sans Serif" panose="020B0604020202020204"/>
              </a:rPr>
              <a:t>HEO,</a:t>
            </a:r>
            <a:r>
              <a:rPr sz="2150" spc="-9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220" dirty="0">
                <a:latin typeface="Microsoft Sans Serif" panose="020B0604020202020204"/>
                <a:cs typeface="Microsoft Sans Serif" panose="020B0604020202020204"/>
              </a:rPr>
              <a:t>SSO,</a:t>
            </a:r>
            <a:r>
              <a:rPr sz="2150" spc="1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145" dirty="0">
                <a:latin typeface="Microsoft Sans Serif" panose="020B0604020202020204"/>
                <a:cs typeface="Microsoft Sans Serif" panose="020B0604020202020204"/>
              </a:rPr>
              <a:t>VLEO</a:t>
            </a:r>
            <a:r>
              <a:rPr sz="2150" spc="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latin typeface="Microsoft Sans Serif" panose="020B0604020202020204"/>
                <a:cs typeface="Microsoft Sans Serif" panose="020B0604020202020204"/>
              </a:rPr>
              <a:t>had</a:t>
            </a:r>
            <a:r>
              <a:rPr sz="2150" spc="10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1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30" dirty="0">
                <a:latin typeface="Microsoft Sans Serif" panose="020B0604020202020204"/>
                <a:cs typeface="Microsoft Sans Serif" panose="020B0604020202020204"/>
              </a:rPr>
              <a:t>most</a:t>
            </a:r>
            <a:r>
              <a:rPr sz="2150" spc="-4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114" dirty="0">
                <a:latin typeface="Microsoft Sans Serif" panose="020B0604020202020204"/>
                <a:cs typeface="Microsoft Sans Serif" panose="020B0604020202020204"/>
              </a:rPr>
              <a:t>success</a:t>
            </a:r>
            <a:r>
              <a:rPr sz="2150" spc="18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latin typeface="Microsoft Sans Serif" panose="020B0604020202020204"/>
                <a:cs typeface="Microsoft Sans Serif" panose="020B0604020202020204"/>
              </a:rPr>
              <a:t>rate.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30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KSC</a:t>
            </a:r>
            <a:r>
              <a:rPr sz="2150" spc="-27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LC-39A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had</a:t>
            </a:r>
            <a:r>
              <a:rPr sz="2150" spc="10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most</a:t>
            </a:r>
            <a:r>
              <a:rPr sz="2150" spc="-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successful</a:t>
            </a:r>
            <a:r>
              <a:rPr sz="2150" spc="-19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of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any</a:t>
            </a:r>
            <a:r>
              <a:rPr sz="2150" spc="1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sites.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Decision</a:t>
            </a:r>
            <a:r>
              <a:rPr sz="2150" spc="18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tree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is</a:t>
            </a:r>
            <a:r>
              <a:rPr sz="2150" spc="-114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best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learning</a:t>
            </a:r>
            <a:r>
              <a:rPr sz="2150" spc="-114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algorithm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this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task.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39458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20" dirty="0"/>
              <a:t>Conclusions</a:t>
            </a:r>
            <a:endParaRPr sz="365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971908" y="640111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  <a:t>5</a:t>
            </a:r>
            <a:endParaRPr sz="1550"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5395"/>
            <a:ext cx="8367395" cy="451167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85" dirty="0">
                <a:solidFill>
                  <a:srgbClr val="0947C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 panose="020B0604020202020204"/>
                <a:cs typeface="Microsoft Sans Serif" panose="020B0604020202020204"/>
              </a:rPr>
              <a:t>x</a:t>
            </a:r>
            <a:r>
              <a:rPr sz="2150" spc="-75" dirty="0">
                <a:solidFill>
                  <a:srgbClr val="0947C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150" spc="-75" dirty="0">
                <a:solidFill>
                  <a:srgbClr val="0947C9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2150" spc="-80" dirty="0">
                <a:solidFill>
                  <a:srgbClr val="0947C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150" spc="-45" dirty="0">
                <a:solidFill>
                  <a:srgbClr val="0947C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150" spc="-25" dirty="0">
                <a:solidFill>
                  <a:srgbClr val="0947C9"/>
                </a:solidFill>
                <a:latin typeface="Microsoft Sans Serif" panose="020B0604020202020204"/>
                <a:cs typeface="Microsoft Sans Serif" panose="020B0604020202020204"/>
              </a:rPr>
              <a:t>v</a:t>
            </a:r>
            <a:r>
              <a:rPr sz="2150" spc="-70" dirty="0">
                <a:solidFill>
                  <a:srgbClr val="0947C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-50" dirty="0">
                <a:solidFill>
                  <a:srgbClr val="0947C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10" dirty="0">
                <a:solidFill>
                  <a:srgbClr val="0947C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150" dirty="0">
                <a:solidFill>
                  <a:srgbClr val="0947C9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2150" spc="80" dirty="0">
                <a:solidFill>
                  <a:srgbClr val="0947C9"/>
                </a:solidFill>
                <a:latin typeface="Microsoft Sans Serif" panose="020B0604020202020204"/>
                <a:cs typeface="Microsoft Sans Serif" panose="020B0604020202020204"/>
              </a:rPr>
              <a:t>mm</a:t>
            </a:r>
            <a:r>
              <a:rPr sz="2150" dirty="0">
                <a:solidFill>
                  <a:srgbClr val="0947C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150" spc="30" dirty="0">
                <a:solidFill>
                  <a:srgbClr val="0947C9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150" spc="15" dirty="0">
                <a:solidFill>
                  <a:srgbClr val="0947C9"/>
                </a:solidFill>
                <a:latin typeface="Microsoft Sans Serif" panose="020B0604020202020204"/>
                <a:cs typeface="Microsoft Sans Serif" panose="020B0604020202020204"/>
              </a:rPr>
              <a:t>y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ll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hodo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og</a:t>
            </a:r>
            <a:r>
              <a:rPr sz="21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y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: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Data</a:t>
            </a:r>
            <a:r>
              <a:rPr sz="1850" spc="-19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collected</a:t>
            </a:r>
            <a:r>
              <a:rPr sz="1850" spc="-19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2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using</a:t>
            </a:r>
            <a:r>
              <a:rPr sz="1850" spc="-18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-12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SpaceX</a:t>
            </a:r>
            <a:r>
              <a:rPr sz="1850" spc="11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-7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API</a:t>
            </a:r>
            <a:r>
              <a:rPr sz="1850" spc="4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1850" spc="-3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web</a:t>
            </a:r>
            <a:r>
              <a:rPr sz="1850" spc="-4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scraping</a:t>
            </a:r>
            <a:r>
              <a:rPr sz="1850" spc="-19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from</a:t>
            </a:r>
            <a:r>
              <a:rPr sz="1850" spc="-11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Wikipedia.</a:t>
            </a:r>
            <a:endParaRPr sz="1850">
              <a:latin typeface="Microsoft Sans Serif" panose="020B0604020202020204"/>
              <a:cs typeface="Microsoft Sans Serif" panose="020B0604020202020204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Perform</a:t>
            </a:r>
            <a:r>
              <a:rPr sz="2150" spc="1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data</a:t>
            </a:r>
            <a:r>
              <a:rPr sz="215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wrangling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One-hot</a:t>
            </a:r>
            <a:r>
              <a:rPr sz="1850" spc="11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encoding</a:t>
            </a:r>
            <a:r>
              <a:rPr sz="1850" spc="-19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applied</a:t>
            </a:r>
            <a:r>
              <a:rPr sz="1850" spc="3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categorical</a:t>
            </a:r>
            <a:r>
              <a:rPr sz="1850" spc="-2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features</a:t>
            </a:r>
            <a:endParaRPr sz="1850">
              <a:latin typeface="Microsoft Sans Serif" panose="020B0604020202020204"/>
              <a:cs typeface="Microsoft Sans Serif" panose="020B0604020202020204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exploratory</a:t>
            </a:r>
            <a:r>
              <a:rPr sz="2150" spc="-2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data</a:t>
            </a:r>
            <a:r>
              <a:rPr sz="215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analysis</a:t>
            </a:r>
            <a:r>
              <a:rPr sz="2150" spc="-114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1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(EDA)</a:t>
            </a:r>
            <a:r>
              <a:rPr sz="2150" spc="1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visualization</a:t>
            </a:r>
            <a:r>
              <a:rPr sz="2150" spc="2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SQL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interactive</a:t>
            </a:r>
            <a:r>
              <a:rPr sz="2150" spc="-27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visual</a:t>
            </a:r>
            <a:r>
              <a:rPr sz="215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Folium</a:t>
            </a:r>
            <a:r>
              <a:rPr sz="2150" spc="-27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Plotly</a:t>
            </a:r>
            <a:r>
              <a:rPr sz="2150" spc="-114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Dash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241300" indent="-229235">
              <a:lnSpc>
                <a:spcPct val="100000"/>
              </a:lnSpc>
              <a:spcBef>
                <a:spcPts val="14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Perform</a:t>
            </a:r>
            <a:r>
              <a:rPr sz="2150" spc="1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predictive</a:t>
            </a:r>
            <a:r>
              <a:rPr sz="2150" spc="-19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analysis</a:t>
            </a:r>
            <a:r>
              <a:rPr sz="2150" spc="-1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classification</a:t>
            </a:r>
            <a:r>
              <a:rPr sz="2150" spc="254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models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How</a:t>
            </a:r>
            <a:r>
              <a:rPr sz="1850" spc="-4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build,</a:t>
            </a:r>
            <a:r>
              <a:rPr sz="1850" spc="3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tune,</a:t>
            </a:r>
            <a:r>
              <a:rPr sz="1850" spc="-4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-5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evaluate</a:t>
            </a:r>
            <a:r>
              <a:rPr sz="1850" spc="254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classification</a:t>
            </a:r>
            <a:r>
              <a:rPr sz="1850" spc="254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models</a:t>
            </a:r>
            <a:endParaRPr sz="18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</a:fld>
            <a:endParaRPr sz="15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6155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40" dirty="0"/>
              <a:t>M</a:t>
            </a:r>
            <a:r>
              <a:rPr sz="3650" spc="-80" dirty="0"/>
              <a:t>e</a:t>
            </a:r>
            <a:r>
              <a:rPr sz="3650" spc="-45" dirty="0"/>
              <a:t>t</a:t>
            </a:r>
            <a:r>
              <a:rPr sz="3650" spc="-80" dirty="0"/>
              <a:t>hodo</a:t>
            </a:r>
            <a:r>
              <a:rPr sz="3650" spc="-10" dirty="0"/>
              <a:t>l</a:t>
            </a:r>
            <a:r>
              <a:rPr sz="3650" spc="-5" dirty="0"/>
              <a:t>o</a:t>
            </a:r>
            <a:r>
              <a:rPr sz="3650" spc="-80" dirty="0"/>
              <a:t>g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20749"/>
            <a:ext cx="10109200" cy="3851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data</a:t>
            </a:r>
            <a:r>
              <a:rPr sz="2150" spc="-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was</a:t>
            </a:r>
            <a:r>
              <a:rPr sz="2150" spc="-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collected</a:t>
            </a:r>
            <a:r>
              <a:rPr sz="2150" spc="-2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various</a:t>
            </a:r>
            <a:r>
              <a:rPr sz="2150" spc="-27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methods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Data</a:t>
            </a:r>
            <a:r>
              <a:rPr sz="1850" spc="-1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collection</a:t>
            </a:r>
            <a:r>
              <a:rPr sz="1850" spc="-19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was</a:t>
            </a:r>
            <a:r>
              <a:rPr sz="185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done</a:t>
            </a:r>
            <a:r>
              <a:rPr sz="185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using</a:t>
            </a:r>
            <a:r>
              <a:rPr sz="185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get</a:t>
            </a:r>
            <a:r>
              <a:rPr sz="1850" spc="-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request</a:t>
            </a:r>
            <a:r>
              <a:rPr sz="1850" spc="-114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1850" spc="-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18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-1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SpaceX</a:t>
            </a:r>
            <a:r>
              <a:rPr sz="1850" spc="1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API.</a:t>
            </a:r>
            <a:endParaRPr sz="1850">
              <a:latin typeface="Microsoft Sans Serif" panose="020B0604020202020204"/>
              <a:cs typeface="Microsoft Sans Serif" panose="020B0604020202020204"/>
            </a:endParaRPr>
          </a:p>
          <a:p>
            <a:pPr marL="699135" marR="73660" lvl="1" indent="-229235">
              <a:lnSpc>
                <a:spcPct val="101000"/>
              </a:lnSpc>
              <a:spcBef>
                <a:spcPts val="143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Next,</a:t>
            </a:r>
            <a:r>
              <a:rPr sz="185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we</a:t>
            </a:r>
            <a:r>
              <a:rPr sz="1850" spc="1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decoded</a:t>
            </a:r>
            <a:r>
              <a:rPr sz="185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1850" spc="1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response</a:t>
            </a:r>
            <a:r>
              <a:rPr sz="1850" spc="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content</a:t>
            </a:r>
            <a:r>
              <a:rPr sz="1850" spc="1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as</a:t>
            </a:r>
            <a:r>
              <a:rPr sz="1850" spc="1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850" spc="1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Json</a:t>
            </a:r>
            <a:r>
              <a:rPr sz="1850" spc="114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using</a:t>
            </a:r>
            <a:r>
              <a:rPr sz="1850" spc="1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-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.json()</a:t>
            </a:r>
            <a:r>
              <a:rPr sz="1850" spc="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function</a:t>
            </a:r>
            <a:r>
              <a:rPr sz="1850" spc="1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call</a:t>
            </a:r>
            <a:r>
              <a:rPr sz="1850" spc="1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1850" spc="1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turn</a:t>
            </a:r>
            <a:r>
              <a:rPr sz="1850" spc="18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it </a:t>
            </a:r>
            <a:r>
              <a:rPr sz="18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into</a:t>
            </a:r>
            <a:r>
              <a:rPr sz="18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85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pandas</a:t>
            </a:r>
            <a:r>
              <a:rPr sz="1850" spc="1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dataframe</a:t>
            </a:r>
            <a:r>
              <a:rPr sz="1850" spc="254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using</a:t>
            </a:r>
            <a:r>
              <a:rPr sz="1850" spc="-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.json_normalize().</a:t>
            </a:r>
            <a:endParaRPr sz="1850">
              <a:latin typeface="Microsoft Sans Serif" panose="020B0604020202020204"/>
              <a:cs typeface="Microsoft Sans Serif" panose="020B0604020202020204"/>
            </a:endParaRPr>
          </a:p>
          <a:p>
            <a:pPr marL="699135" marR="26035" lvl="1" indent="-229235">
              <a:lnSpc>
                <a:spcPct val="105000"/>
              </a:lnSpc>
              <a:spcBef>
                <a:spcPts val="135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We</a:t>
            </a:r>
            <a:r>
              <a:rPr sz="1850" spc="-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then </a:t>
            </a:r>
            <a:r>
              <a:rPr sz="18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cleaned</a:t>
            </a:r>
            <a:r>
              <a:rPr sz="18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 data,</a:t>
            </a:r>
            <a:r>
              <a:rPr sz="18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checked</a:t>
            </a:r>
            <a:r>
              <a:rPr sz="1850" spc="-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for</a:t>
            </a:r>
            <a:r>
              <a:rPr sz="18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18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fill in </a:t>
            </a:r>
            <a:r>
              <a:rPr sz="18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where </a:t>
            </a:r>
            <a:r>
              <a:rPr sz="1850" spc="-4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necessary.</a:t>
            </a:r>
            <a:endParaRPr sz="1850">
              <a:latin typeface="Microsoft Sans Serif" panose="020B0604020202020204"/>
              <a:cs typeface="Microsoft Sans Serif" panose="020B0604020202020204"/>
            </a:endParaRPr>
          </a:p>
          <a:p>
            <a:pPr marL="699135" marR="54610" lvl="1" indent="-229235">
              <a:lnSpc>
                <a:spcPct val="101000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In </a:t>
            </a:r>
            <a:r>
              <a:rPr sz="18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addition, we performed web </a:t>
            </a:r>
            <a:r>
              <a:rPr sz="18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scraping </a:t>
            </a:r>
            <a:r>
              <a:rPr sz="18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from </a:t>
            </a:r>
            <a:r>
              <a:rPr sz="18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Wikipedia </a:t>
            </a:r>
            <a:r>
              <a:rPr sz="18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for </a:t>
            </a:r>
            <a:r>
              <a:rPr sz="18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Falcon</a:t>
            </a:r>
            <a:r>
              <a:rPr sz="18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9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9 </a:t>
            </a:r>
            <a:r>
              <a:rPr sz="18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launch </a:t>
            </a:r>
            <a:r>
              <a:rPr sz="18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records with </a:t>
            </a:r>
            <a:r>
              <a:rPr sz="1850" spc="-4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BeautifulSoup.</a:t>
            </a:r>
            <a:endParaRPr sz="1850">
              <a:latin typeface="Microsoft Sans Serif" panose="020B0604020202020204"/>
              <a:cs typeface="Microsoft Sans Serif" panose="020B0604020202020204"/>
            </a:endParaRPr>
          </a:p>
          <a:p>
            <a:pPr marL="699135" marR="5080" lvl="1" indent="-229235">
              <a:lnSpc>
                <a:spcPct val="102000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1850" spc="254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objective</a:t>
            </a:r>
            <a:r>
              <a:rPr sz="1850" spc="254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was</a:t>
            </a:r>
            <a:r>
              <a:rPr sz="1850" spc="18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1850" spc="1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extract</a:t>
            </a:r>
            <a:r>
              <a:rPr sz="1850" spc="3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1850" spc="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launch</a:t>
            </a:r>
            <a:r>
              <a:rPr sz="1850" spc="114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records</a:t>
            </a:r>
            <a:r>
              <a:rPr sz="1850" spc="3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as</a:t>
            </a:r>
            <a:r>
              <a:rPr sz="1850" spc="2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HTML</a:t>
            </a:r>
            <a:r>
              <a:rPr sz="1850" spc="1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table,</a:t>
            </a:r>
            <a:r>
              <a:rPr sz="1850" spc="3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parse</a:t>
            </a:r>
            <a:r>
              <a:rPr sz="1850" spc="2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1850" spc="4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table</a:t>
            </a:r>
            <a:r>
              <a:rPr sz="1850" spc="409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and </a:t>
            </a:r>
            <a:r>
              <a:rPr sz="18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convert</a:t>
            </a:r>
            <a:r>
              <a:rPr sz="1850" spc="-19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it</a:t>
            </a:r>
            <a:r>
              <a:rPr sz="18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185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8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pandas</a:t>
            </a:r>
            <a:r>
              <a:rPr sz="1850" spc="254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dataframe</a:t>
            </a:r>
            <a:r>
              <a:rPr sz="1850" spc="3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for</a:t>
            </a:r>
            <a:r>
              <a:rPr sz="1850" spc="10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future</a:t>
            </a:r>
            <a:r>
              <a:rPr sz="185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analysis.</a:t>
            </a:r>
            <a:endParaRPr sz="18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</a:fld>
            <a:endParaRPr sz="15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0962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30" dirty="0"/>
              <a:t> </a:t>
            </a:r>
            <a:r>
              <a:rPr sz="3650" spc="-45" dirty="0"/>
              <a:t>Collection</a:t>
            </a:r>
            <a:endParaRPr sz="36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752600"/>
            <a:ext cx="4480560" cy="35528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92405" indent="-228600">
              <a:lnSpc>
                <a:spcPct val="102000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used</a:t>
            </a:r>
            <a:r>
              <a:rPr sz="21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 get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request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to the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SpaceX </a:t>
            </a:r>
            <a:r>
              <a:rPr sz="2150" spc="-1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API</a:t>
            </a:r>
            <a:r>
              <a:rPr sz="2150" spc="-1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collect </a:t>
            </a:r>
            <a:r>
              <a:rPr sz="2150" spc="-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data,</a:t>
            </a:r>
            <a:r>
              <a:rPr sz="2150" spc="-7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clean 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r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eque</a:t>
            </a:r>
            <a:r>
              <a:rPr sz="2150" spc="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ed</a:t>
            </a:r>
            <a:r>
              <a:rPr sz="2150" spc="-2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2150" spc="-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basic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data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wrangling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formatting.</a:t>
            </a:r>
            <a:endParaRPr sz="2150" dirty="0">
              <a:latin typeface="Microsoft Sans Serif" panose="020B0604020202020204"/>
              <a:cs typeface="Microsoft Sans Serif" panose="020B0604020202020204"/>
            </a:endParaRPr>
          </a:p>
          <a:p>
            <a:pPr marL="241300" marR="5080" indent="-228600">
              <a:lnSpc>
                <a:spcPct val="1030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  <a:t>https://github.com/chuksoo/IBM- </a:t>
            </a:r>
            <a:r>
              <a:rPr sz="2150" spc="15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  <a:t>Data-Science-Capstone- </a:t>
            </a:r>
            <a:r>
              <a:rPr sz="2150" spc="-50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30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  <a:t>SpaceX/blob/main/Data%20Collect </a:t>
            </a:r>
            <a:r>
              <a:rPr sz="2150" spc="-25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  <a:t>ion%20API.ipynb.</a:t>
            </a:r>
            <a:endParaRPr sz="2150" dirty="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58908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225" dirty="0"/>
              <a:t> </a:t>
            </a:r>
            <a:r>
              <a:rPr sz="3650" spc="-55" dirty="0"/>
              <a:t>Collection</a:t>
            </a:r>
            <a:r>
              <a:rPr sz="3650" spc="225" dirty="0"/>
              <a:t> </a:t>
            </a:r>
            <a:r>
              <a:rPr sz="3650" spc="5" dirty="0"/>
              <a:t>–</a:t>
            </a:r>
            <a:r>
              <a:rPr sz="3650" spc="720" dirty="0"/>
              <a:t> </a:t>
            </a:r>
            <a:r>
              <a:rPr sz="3650" spc="-285" dirty="0"/>
              <a:t>SpaceX</a:t>
            </a:r>
            <a:r>
              <a:rPr sz="3650" spc="300" dirty="0"/>
              <a:t> </a:t>
            </a:r>
            <a:r>
              <a:rPr sz="3650" spc="-114" dirty="0"/>
              <a:t>API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515100" y="1495425"/>
            <a:ext cx="4867275" cy="45339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</a:fld>
            <a:endParaRPr sz="1550"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7255" y="1495107"/>
            <a:ext cx="4466590" cy="406781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11760" indent="-228600">
              <a:lnSpc>
                <a:spcPct val="102000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li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ed</a:t>
            </a:r>
            <a:r>
              <a:rPr sz="2150" spc="-1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we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b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sc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g</a:t>
            </a:r>
            <a:r>
              <a:rPr sz="2150" spc="-2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150" spc="-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webscrap</a:t>
            </a:r>
            <a:r>
              <a:rPr sz="21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Falcon </a:t>
            </a:r>
            <a:r>
              <a:rPr sz="2150" spc="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9 </a:t>
            </a:r>
            <a:r>
              <a:rPr sz="2150" spc="-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records 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with</a:t>
            </a:r>
            <a:r>
              <a:rPr sz="2150" spc="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BeautifulSoup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We</a:t>
            </a:r>
            <a:r>
              <a:rPr sz="2150" spc="-17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parsed</a:t>
            </a:r>
            <a:r>
              <a:rPr sz="2150" spc="1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table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converted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8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it</a:t>
            </a:r>
            <a:r>
              <a:rPr sz="21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into</a:t>
            </a:r>
            <a:r>
              <a:rPr sz="2150" spc="9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pandas</a:t>
            </a:r>
            <a:r>
              <a:rPr sz="2150" spc="17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dataframe.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241300" marR="9525" indent="-228600">
              <a:lnSpc>
                <a:spcPct val="1030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  <a:t>https://github.com/chuksoo/IBM- </a:t>
            </a:r>
            <a:r>
              <a:rPr sz="2150" spc="15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  <a:t>Data-Science-Capstone- </a:t>
            </a:r>
            <a:r>
              <a:rPr sz="2150" spc="-50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35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  <a:t>SpaceX/blob/main/Data%20Collect </a:t>
            </a:r>
            <a:r>
              <a:rPr sz="2150" spc="-30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  <a:t>ion%20with%20Web%20Scraping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  <a:t>.ipynb.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8855" y="560705"/>
            <a:ext cx="528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125" dirty="0"/>
              <a:t> </a:t>
            </a:r>
            <a:r>
              <a:rPr sz="3650" spc="-50" dirty="0"/>
              <a:t>Collection</a:t>
            </a:r>
            <a:r>
              <a:rPr sz="3650" spc="50" dirty="0"/>
              <a:t> </a:t>
            </a:r>
            <a:r>
              <a:rPr sz="3650" spc="-15" dirty="0"/>
              <a:t>-</a:t>
            </a:r>
            <a:r>
              <a:rPr sz="3650" spc="-20" dirty="0"/>
              <a:t> </a:t>
            </a:r>
            <a:r>
              <a:rPr sz="3650" spc="-50" dirty="0"/>
              <a:t>Scraping</a:t>
            </a:r>
            <a:endParaRPr sz="3650"/>
          </a:p>
        </p:txBody>
      </p:sp>
      <p:grpSp>
        <p:nvGrpSpPr>
          <p:cNvPr id="4" name="object 4"/>
          <p:cNvGrpSpPr/>
          <p:nvPr/>
        </p:nvGrpSpPr>
        <p:grpSpPr>
          <a:xfrm>
            <a:off x="5905500" y="1447800"/>
            <a:ext cx="4657725" cy="4781550"/>
            <a:chOff x="5905500" y="1447800"/>
            <a:chExt cx="4657725" cy="4781550"/>
          </a:xfrm>
        </p:grpSpPr>
        <p:sp>
          <p:nvSpPr>
            <p:cNvPr id="5" name="object 5"/>
            <p:cNvSpPr/>
            <p:nvPr/>
          </p:nvSpPr>
          <p:spPr>
            <a:xfrm>
              <a:off x="5910325" y="1481137"/>
              <a:ext cx="4562475" cy="4695825"/>
            </a:xfrm>
            <a:custGeom>
              <a:avLst/>
              <a:gdLst/>
              <a:ahLst/>
              <a:cxnLst/>
              <a:rect l="l" t="t" r="r" b="b"/>
              <a:pathLst>
                <a:path w="4562475" h="4695825">
                  <a:moveTo>
                    <a:pt x="0" y="4695317"/>
                  </a:moveTo>
                  <a:lnTo>
                    <a:pt x="4562475" y="4695317"/>
                  </a:lnTo>
                  <a:lnTo>
                    <a:pt x="4562475" y="0"/>
                  </a:lnTo>
                  <a:lnTo>
                    <a:pt x="0" y="0"/>
                  </a:lnTo>
                  <a:lnTo>
                    <a:pt x="0" y="4695317"/>
                  </a:lnTo>
                  <a:close/>
                </a:path>
              </a:pathLst>
            </a:custGeom>
            <a:ln w="9525">
              <a:solidFill>
                <a:srgbClr val="0947C9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905500" y="1447800"/>
              <a:ext cx="4657725" cy="47815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</a:fld>
            <a:endParaRPr sz="1550"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9818</Words>
  <Application>WPS Presentation</Application>
  <PresentationFormat>Widescreen</PresentationFormat>
  <Paragraphs>302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7" baseType="lpstr">
      <vt:lpstr>Arial</vt:lpstr>
      <vt:lpstr>SimSun</vt:lpstr>
      <vt:lpstr>Wingdings</vt:lpstr>
      <vt:lpstr>Microsoft Sans Serif</vt:lpstr>
      <vt:lpstr>Arial MT</vt:lpstr>
      <vt:lpstr>Microsoft YaHei</vt:lpstr>
      <vt:lpstr>Arial Unicode MS</vt:lpstr>
      <vt:lpstr>Calibri</vt:lpstr>
      <vt:lpstr>Calibri</vt:lpstr>
      <vt:lpstr>Arial</vt:lpstr>
      <vt:lpstr>Office Theme</vt:lpstr>
      <vt:lpstr>PowerPoint 演示文稿</vt:lpstr>
      <vt:lpstr>Outline</vt:lpstr>
      <vt:lpstr>Executive Summary</vt:lpstr>
      <vt:lpstr>Introduction</vt:lpstr>
      <vt:lpstr>PowerPoint 演示文稿</vt:lpstr>
      <vt:lpstr>Methodology</vt:lpstr>
      <vt:lpstr>Data Collection</vt:lpstr>
      <vt:lpstr>Data Collection – SpaceX API</vt:lpstr>
      <vt:lpstr>Data Collection - Scraping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</vt:lpstr>
      <vt:lpstr>PowerPoint 演示文稿</vt:lpstr>
      <vt:lpstr>Flight Number vs. Launch Site</vt:lpstr>
      <vt:lpstr>Payload vs.  Launch Site</vt:lpstr>
      <vt:lpstr>Success Rate vs. Orbit Type</vt:lpstr>
      <vt:lpstr>Flight Number vs. Orbit Type</vt:lpstr>
      <vt:lpstr>Payload vs. Orbit Type</vt:lpstr>
      <vt:lpstr>Launch Success Yearly Trend</vt:lpstr>
      <vt:lpstr>All Launch Site Names</vt:lpstr>
      <vt:lpstr>Launch Site Names Begin with 'CCA'</vt:lpstr>
      <vt:lpstr>Total Payload Mass</vt:lpstr>
      <vt:lpstr>Average  Payload Mass  by F9 v1.1</vt:lpstr>
      <vt:lpstr>First Successful Ground Landing Date</vt:lpstr>
      <vt:lpstr>Successful Drone Ship Landing with Payload between  4000 and 6000</vt:lpstr>
      <vt:lpstr>Total Number of Successful and Failure Mission  Outcomes</vt:lpstr>
      <vt:lpstr>Boosters Carried  Maximum Payload</vt:lpstr>
      <vt:lpstr>2015 Launch Records</vt:lpstr>
      <vt:lpstr>Rank Landing Outcomes Between 2010-06-04 and  2017-03-20</vt:lpstr>
      <vt:lpstr>PowerPoint 演示文稿</vt:lpstr>
      <vt:lpstr>All launch sites global map markers</vt:lpstr>
      <vt:lpstr>Markers showing launch sites with color labels</vt:lpstr>
      <vt:lpstr>Launch Site distance to landmarks</vt:lpstr>
      <vt:lpstr>PowerPoint 演示文稿</vt:lpstr>
      <vt:lpstr>Pie chart showing the success percentage achieved by each launch site</vt:lpstr>
      <vt:lpstr>Pie chart showing the Launch site with the highest launch success ratio</vt:lpstr>
      <vt:lpstr>payload selected in the range slider</vt:lpstr>
      <vt:lpstr>PowerPoint 演示文稿</vt:lpstr>
      <vt:lpstr>Classification  Accuracy</vt:lpstr>
      <vt:lpstr>Confusion Matrix</vt:lpstr>
      <vt:lpstr>Conclusions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Jani</cp:lastModifiedBy>
  <cp:revision>4</cp:revision>
  <dcterms:created xsi:type="dcterms:W3CDTF">2024-03-20T08:56:00Z</dcterms:created>
  <dcterms:modified xsi:type="dcterms:W3CDTF">2024-03-26T05:47:56Z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2024-03-20T05:30:00Z</vt:filetime>
  </property>
  <property fmtid="{D5CDD505-2E9C-101B-9397-08002B2CF9AE}" pid="3" name="LastSaved">
    <vt:filetime>2024-03-20T05:30:00Z</vt:filetime>
  </property>
  <property fmtid="{D5CDD505-2E9C-101B-9397-08002B2CF9AE}" pid="4" name="ICV">
    <vt:lpwstr>8C74947FB2C144B3A2E7393DD415BD26_12</vt:lpwstr>
  </property>
  <property fmtid="{D5CDD505-2E9C-101B-9397-08002B2CF9AE}" pid="5" name="KSOProductBuildVer">
    <vt:lpwstr>1033-12.2.0.13489</vt:lpwstr>
  </property>
</Properties>
</file>