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8" r:id="rId3"/>
    <p:sldId id="259" r:id="rId4"/>
    <p:sldId id="260" r:id="rId5"/>
    <p:sldId id="288" r:id="rId6"/>
    <p:sldId id="286" r:id="rId7"/>
    <p:sldId id="261" r:id="rId8"/>
    <p:sldId id="257" r:id="rId9"/>
    <p:sldId id="284" r:id="rId10"/>
    <p:sldId id="262" r:id="rId11"/>
    <p:sldId id="265" r:id="rId12"/>
    <p:sldId id="263" r:id="rId13"/>
    <p:sldId id="278" r:id="rId14"/>
    <p:sldId id="267" r:id="rId15"/>
    <p:sldId id="268" r:id="rId16"/>
    <p:sldId id="279" r:id="rId17"/>
    <p:sldId id="269" r:id="rId18"/>
    <p:sldId id="281" r:id="rId19"/>
    <p:sldId id="270" r:id="rId20"/>
    <p:sldId id="282" r:id="rId21"/>
    <p:sldId id="271" r:id="rId22"/>
    <p:sldId id="283" r:id="rId23"/>
    <p:sldId id="272" r:id="rId24"/>
    <p:sldId id="285" r:id="rId25"/>
    <p:sldId id="273" r:id="rId26"/>
    <p:sldId id="274" r:id="rId27"/>
    <p:sldId id="275" r:id="rId28"/>
    <p:sldId id="276" r:id="rId29"/>
    <p:sldId id="27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4751D9-B0A5-4BAA-A60A-6038DE3585A0}" type="datetimeFigureOut">
              <a:rPr lang="en-IN" smtClean="0"/>
              <a:pPr/>
              <a:t>29-08-2022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2B782-1F31-423E-8394-EB85E0D36F29}" type="slidenum">
              <a:rPr lang="en-IN" smtClean="0"/>
              <a:pPr/>
              <a:t>‹#›</a:t>
            </a:fld>
            <a:endParaRPr lang="en-IN"/>
          </a:p>
        </p:txBody>
      </p:sp>
    </p:spTree>
    <p:extLst>
      <p:ext uri="{BB962C8B-B14F-4D97-AF65-F5344CB8AC3E}">
        <p14:creationId xmlns:p14="http://schemas.microsoft.com/office/powerpoint/2010/main" val="1801266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27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CF7C3503-9B08-4BB7-91CD-E35FB6F5686A}" type="slidenum">
              <a:rPr lang="en-IN" altLang="en-US" smtClean="0"/>
              <a:pPr/>
              <a:t>2</a:t>
            </a:fld>
            <a:endParaRPr lang="en-I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B5E9470-AF5A-40B0-8BAB-1DEB13267D68}" type="datetimeFigureOut">
              <a:rPr lang="en-IN" smtClean="0"/>
              <a:pPr/>
              <a:t>29-08-2022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D7C0D4C-53A7-41FB-BF93-C28571A6A578}"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5E9470-AF5A-40B0-8BAB-1DEB13267D68}" type="datetimeFigureOut">
              <a:rPr lang="en-IN" smtClean="0"/>
              <a:pPr/>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C0D4C-53A7-41FB-BF93-C28571A6A57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5E9470-AF5A-40B0-8BAB-1DEB13267D68}" type="datetimeFigureOut">
              <a:rPr lang="en-IN" smtClean="0"/>
              <a:pPr/>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C0D4C-53A7-41FB-BF93-C28571A6A57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5E9470-AF5A-40B0-8BAB-1DEB13267D68}" type="datetimeFigureOut">
              <a:rPr lang="en-IN" smtClean="0"/>
              <a:pPr/>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C0D4C-53A7-41FB-BF93-C28571A6A578}"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B5E9470-AF5A-40B0-8BAB-1DEB13267D68}" type="datetimeFigureOut">
              <a:rPr lang="en-IN" smtClean="0"/>
              <a:pPr/>
              <a:t>29-08-2022</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D7C0D4C-53A7-41FB-BF93-C28571A6A57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B5E9470-AF5A-40B0-8BAB-1DEB13267D68}" type="datetimeFigureOut">
              <a:rPr lang="en-IN" smtClean="0"/>
              <a:pPr/>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C0D4C-53A7-41FB-BF93-C28571A6A578}"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B5E9470-AF5A-40B0-8BAB-1DEB13267D68}" type="datetimeFigureOut">
              <a:rPr lang="en-IN" smtClean="0"/>
              <a:pPr/>
              <a:t>29-08-2022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7C0D4C-53A7-41FB-BF93-C28571A6A578}"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B5E9470-AF5A-40B0-8BAB-1DEB13267D68}" type="datetimeFigureOut">
              <a:rPr lang="en-IN" smtClean="0"/>
              <a:pPr/>
              <a:t>29-08-2022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7C0D4C-53A7-41FB-BF93-C28571A6A57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E9470-AF5A-40B0-8BAB-1DEB13267D68}" type="datetimeFigureOut">
              <a:rPr lang="en-IN" smtClean="0"/>
              <a:pPr/>
              <a:t>29-08-2022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7C0D4C-53A7-41FB-BF93-C28571A6A57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B5E9470-AF5A-40B0-8BAB-1DEB13267D68}" type="datetimeFigureOut">
              <a:rPr lang="en-IN" smtClean="0"/>
              <a:pPr/>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C0D4C-53A7-41FB-BF93-C28571A6A578}"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B5E9470-AF5A-40B0-8BAB-1DEB13267D68}" type="datetimeFigureOut">
              <a:rPr lang="en-IN" smtClean="0"/>
              <a:pPr/>
              <a:t>29-08-2022</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2D7C0D4C-53A7-41FB-BF93-C28571A6A578}"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B5E9470-AF5A-40B0-8BAB-1DEB13267D68}" type="datetimeFigureOut">
              <a:rPr lang="en-IN" smtClean="0"/>
              <a:pPr/>
              <a:t>29-08-2022</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D7C0D4C-53A7-41FB-BF93-C28571A6A57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pyder-ide.org/" TargetMode="External"/><Relationship Id="rId2" Type="http://schemas.openxmlformats.org/officeDocument/2006/relationships/hyperlink" Target="https://www.jetbrains.com/pycharm/" TargetMode="External"/><Relationship Id="rId1" Type="http://schemas.openxmlformats.org/officeDocument/2006/relationships/slideLayout" Target="../slideLayouts/slideLayout2.xml"/><Relationship Id="rId6" Type="http://schemas.openxmlformats.org/officeDocument/2006/relationships/hyperlink" Target="https://wingware.com/" TargetMode="External"/><Relationship Id="rId5" Type="http://schemas.openxmlformats.org/officeDocument/2006/relationships/hyperlink" Target="https://docs.python.org/3/library/idle" TargetMode="External"/><Relationship Id="rId4" Type="http://schemas.openxmlformats.org/officeDocument/2006/relationships/hyperlink" Target="http://www.pydev.org/"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nlinecourses.nptel.ac.in/noc21_cs32/previe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file:///D:\1LPU\videoplayback.mp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05930"/>
            <a:ext cx="8435280" cy="1470025"/>
          </a:xfrm>
        </p:spPr>
        <p:txBody>
          <a:bodyPr>
            <a:normAutofit fontScale="90000"/>
          </a:bodyPr>
          <a:lstStyle/>
          <a:p>
            <a:r>
              <a:rPr lang="en-IN" dirty="0" smtClean="0"/>
              <a:t>Lecture 0</a:t>
            </a:r>
            <a:br>
              <a:rPr lang="en-IN" dirty="0" smtClean="0"/>
            </a:br>
            <a:r>
              <a:rPr lang="en-IN" dirty="0"/>
              <a:t/>
            </a:r>
            <a:br>
              <a:rPr lang="en-IN" dirty="0"/>
            </a:br>
            <a:r>
              <a:rPr lang="en-IN" sz="2700" dirty="0" smtClean="0"/>
              <a:t>INT108::</a:t>
            </a:r>
            <a:r>
              <a:rPr lang="en-US" altLang="en-US" sz="2700" dirty="0">
                <a:solidFill>
                  <a:srgbClr val="C00000"/>
                </a:solidFill>
              </a:rPr>
              <a:t> </a:t>
            </a:r>
            <a:r>
              <a:rPr lang="en-US" altLang="en-US" sz="2700" dirty="0">
                <a:solidFill>
                  <a:schemeClr val="bg1"/>
                </a:solidFill>
              </a:rPr>
              <a:t>PROGRAMMING IN PYTHON (Program practice) </a:t>
            </a:r>
            <a:endParaRPr lang="en-IN" dirty="0">
              <a:solidFill>
                <a:schemeClr val="bg1"/>
              </a:solidFill>
            </a:endParaRPr>
          </a:p>
        </p:txBody>
      </p:sp>
      <p:pic>
        <p:nvPicPr>
          <p:cNvPr id="4" name="Picture 3" descr="py.jpg"/>
          <p:cNvPicPr>
            <a:picLocks noChangeAspect="1"/>
          </p:cNvPicPr>
          <p:nvPr/>
        </p:nvPicPr>
        <p:blipFill>
          <a:blip r:embed="rId2" cstate="print"/>
          <a:stretch>
            <a:fillRect/>
          </a:stretch>
        </p:blipFill>
        <p:spPr>
          <a:xfrm>
            <a:off x="3059832" y="3429000"/>
            <a:ext cx="3096344" cy="2143125"/>
          </a:xfrm>
          <a:prstGeom prst="rect">
            <a:avLst/>
          </a:prstGeom>
        </p:spPr>
      </p:pic>
    </p:spTree>
    <p:extLst>
      <p:ext uri="{BB962C8B-B14F-4D97-AF65-F5344CB8AC3E}">
        <p14:creationId xmlns:p14="http://schemas.microsoft.com/office/powerpoint/2010/main" val="1339708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784976" cy="1143000"/>
          </a:xfrm>
        </p:spPr>
        <p:txBody>
          <a:bodyPr>
            <a:normAutofit fontScale="90000"/>
          </a:bodyPr>
          <a:lstStyle/>
          <a:p>
            <a:r>
              <a:rPr lang="en-IN" dirty="0" smtClean="0">
                <a:solidFill>
                  <a:srgbClr val="FF0000"/>
                </a:solidFill>
              </a:rPr>
              <a:t>Computer Language vs. Human Language</a:t>
            </a:r>
            <a:endParaRPr lang="en-IN" dirty="0">
              <a:solidFill>
                <a:srgbClr val="FF0000"/>
              </a:solidFill>
            </a:endParaRPr>
          </a:p>
        </p:txBody>
      </p:sp>
      <p:pic>
        <p:nvPicPr>
          <p:cNvPr id="7170" name="Picture 2" descr="See the source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556792"/>
            <a:ext cx="7128792" cy="4776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217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Different Computer Languages</a:t>
            </a:r>
            <a:endParaRPr lang="en-IN" dirty="0">
              <a:solidFill>
                <a:srgbClr val="FF0000"/>
              </a:solidFill>
            </a:endParaRPr>
          </a:p>
        </p:txBody>
      </p:sp>
      <p:pic>
        <p:nvPicPr>
          <p:cNvPr id="9218" name="Picture 2" descr="Image result for high level vs. assembly langu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1853927"/>
            <a:ext cx="6048672" cy="4038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220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Compiler vs. Interpreter</a:t>
            </a:r>
            <a:endParaRPr lang="en-IN" dirty="0">
              <a:solidFill>
                <a:srgbClr val="FF0000"/>
              </a:solidFill>
            </a:endParaRPr>
          </a:p>
        </p:txBody>
      </p:sp>
      <p:sp>
        <p:nvSpPr>
          <p:cNvPr id="3" name="Content Placeholder 2"/>
          <p:cNvSpPr>
            <a:spLocks noGrp="1"/>
          </p:cNvSpPr>
          <p:nvPr>
            <p:ph sz="quarter" idx="1"/>
          </p:nvPr>
        </p:nvSpPr>
        <p:spPr>
          <a:xfrm>
            <a:off x="914400" y="1628800"/>
            <a:ext cx="7330008" cy="4391000"/>
          </a:xfrm>
        </p:spPr>
        <p:txBody>
          <a:bodyPr/>
          <a:lstStyle/>
          <a:p>
            <a:endParaRPr lang="en-IN"/>
          </a:p>
        </p:txBody>
      </p:sp>
      <p:pic>
        <p:nvPicPr>
          <p:cNvPr id="8194" name="Picture 2" descr="Image result for compiler vs interpre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76" y="1628800"/>
            <a:ext cx="7344816" cy="4527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77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Make language  your Friend</a:t>
            </a:r>
            <a:endParaRPr lang="en-US" b="1" dirty="0">
              <a:solidFill>
                <a:srgbClr val="FF0000"/>
              </a:solidFill>
            </a:endParaRPr>
          </a:p>
        </p:txBody>
      </p:sp>
      <p:pic>
        <p:nvPicPr>
          <p:cNvPr id="4" name="Content Placeholder 3" descr="1588336765682_blog_11-01_(1)_(1).jpg"/>
          <p:cNvPicPr>
            <a:picLocks noGrp="1" noChangeAspect="1"/>
          </p:cNvPicPr>
          <p:nvPr>
            <p:ph sz="quarter" idx="1"/>
          </p:nvPr>
        </p:nvPicPr>
        <p:blipFill>
          <a:blip r:embed="rId2" cstate="print"/>
          <a:stretch>
            <a:fillRect/>
          </a:stretch>
        </p:blipFill>
        <p:spPr>
          <a:xfrm>
            <a:off x="1751990" y="1521296"/>
            <a:ext cx="6097219" cy="45720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result for applications of pyth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836711"/>
            <a:ext cx="8496944" cy="4595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570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IN"/>
          </a:p>
        </p:txBody>
      </p:sp>
      <p:pic>
        <p:nvPicPr>
          <p:cNvPr id="13314" name="Picture 2" descr="See the source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5" y="476672"/>
            <a:ext cx="8357405" cy="568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071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Overview of Unit 1 </a:t>
            </a:r>
            <a:endParaRPr lang="en-US" dirty="0">
              <a:solidFill>
                <a:srgbClr val="FF0000"/>
              </a:solidFill>
            </a:endParaRPr>
          </a:p>
        </p:txBody>
      </p:sp>
      <p:pic>
        <p:nvPicPr>
          <p:cNvPr id="4" name="Content Placeholder 3" descr="images.png"/>
          <p:cNvPicPr>
            <a:picLocks noGrp="1" noChangeAspect="1"/>
          </p:cNvPicPr>
          <p:nvPr>
            <p:ph sz="quarter" idx="1"/>
          </p:nvPr>
        </p:nvPicPr>
        <p:blipFill>
          <a:blip r:embed="rId2" cstate="print"/>
          <a:stretch>
            <a:fillRect/>
          </a:stretch>
        </p:blipFill>
        <p:spPr>
          <a:xfrm>
            <a:off x="3371850" y="2933700"/>
            <a:ext cx="2857500" cy="16002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Unit 1</a:t>
            </a:r>
            <a:endParaRPr lang="en-IN" dirty="0">
              <a:solidFill>
                <a:srgbClr val="FF0000"/>
              </a:solidFill>
            </a:endParaRPr>
          </a:p>
        </p:txBody>
      </p:sp>
      <p:sp>
        <p:nvSpPr>
          <p:cNvPr id="3" name="Content Placeholder 2"/>
          <p:cNvSpPr>
            <a:spLocks noGrp="1"/>
          </p:cNvSpPr>
          <p:nvPr>
            <p:ph sz="quarter" idx="1"/>
          </p:nvPr>
        </p:nvSpPr>
        <p:spPr>
          <a:xfrm>
            <a:off x="457200" y="1340768"/>
            <a:ext cx="8229600" cy="5112568"/>
          </a:xfrm>
        </p:spPr>
        <p:txBody>
          <a:bodyPr>
            <a:normAutofit/>
          </a:bodyPr>
          <a:lstStyle/>
          <a:p>
            <a:r>
              <a:rPr lang="en-US" sz="2500" b="1" dirty="0" smtClean="0"/>
              <a:t>Setting up your Programming Environment: </a:t>
            </a:r>
            <a:r>
              <a:rPr lang="en-US" sz="2500" dirty="0" smtClean="0"/>
              <a:t>Python versions, Python on windows, running a ‘Hello World’ program</a:t>
            </a:r>
          </a:p>
          <a:p>
            <a:pPr>
              <a:buNone/>
            </a:pPr>
            <a:endParaRPr lang="en-US" sz="2500" dirty="0" smtClean="0"/>
          </a:p>
          <a:p>
            <a:pPr>
              <a:buNone/>
            </a:pPr>
            <a:endParaRPr lang="en-US" sz="2500" dirty="0" smtClean="0"/>
          </a:p>
          <a:p>
            <a:r>
              <a:rPr lang="en-US" sz="2500" b="1" dirty="0" smtClean="0"/>
              <a:t>Variables, Expression and Statements:</a:t>
            </a:r>
            <a:r>
              <a:rPr lang="en-US" sz="2500" dirty="0" smtClean="0"/>
              <a:t> Naming and using variables, Avoiding Name Error when using variables, Values and types, variables, variables name and keywords, statements, operators and operand, order of operations, operations on string, composition and comments</a:t>
            </a:r>
            <a:endParaRPr lang="en-US" sz="2500" dirty="0"/>
          </a:p>
        </p:txBody>
      </p:sp>
    </p:spTree>
    <p:extLst>
      <p:ext uri="{BB962C8B-B14F-4D97-AF65-F5344CB8AC3E}">
        <p14:creationId xmlns:p14="http://schemas.microsoft.com/office/powerpoint/2010/main" val="3538311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Overview of Unit 2 </a:t>
            </a:r>
            <a:endParaRPr lang="en-US" b="1" dirty="0">
              <a:solidFill>
                <a:srgbClr val="FF0000"/>
              </a:solidFill>
            </a:endParaRPr>
          </a:p>
        </p:txBody>
      </p:sp>
      <p:pic>
        <p:nvPicPr>
          <p:cNvPr id="4" name="Content Placeholder 3" descr="iflese.jpg"/>
          <p:cNvPicPr>
            <a:picLocks noGrp="1" noChangeAspect="1"/>
          </p:cNvPicPr>
          <p:nvPr>
            <p:ph sz="quarter" idx="1"/>
          </p:nvPr>
        </p:nvPicPr>
        <p:blipFill>
          <a:blip r:embed="rId2" cstate="print"/>
          <a:stretch>
            <a:fillRect/>
          </a:stretch>
        </p:blipFill>
        <p:spPr>
          <a:xfrm>
            <a:off x="914400" y="1547812"/>
            <a:ext cx="7772400" cy="4371975"/>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Unit 2</a:t>
            </a:r>
            <a:endParaRPr lang="en-IN" dirty="0">
              <a:solidFill>
                <a:srgbClr val="FF0000"/>
              </a:solidFill>
            </a:endParaRPr>
          </a:p>
        </p:txBody>
      </p:sp>
      <p:sp>
        <p:nvSpPr>
          <p:cNvPr id="3" name="Content Placeholder 2"/>
          <p:cNvSpPr>
            <a:spLocks noGrp="1"/>
          </p:cNvSpPr>
          <p:nvPr>
            <p:ph sz="quarter" idx="1"/>
          </p:nvPr>
        </p:nvSpPr>
        <p:spPr/>
        <p:txBody>
          <a:bodyPr>
            <a:normAutofit/>
          </a:bodyPr>
          <a:lstStyle/>
          <a:p>
            <a:r>
              <a:rPr lang="en-US" sz="2500" b="1" dirty="0" smtClean="0"/>
              <a:t>Conditional statements: </a:t>
            </a:r>
            <a:r>
              <a:rPr lang="en-US" sz="2500" dirty="0" smtClean="0"/>
              <a:t>modulus operator, Boolean expressions, logic operators, conditional, alternative execution, nested conditionals</a:t>
            </a:r>
          </a:p>
          <a:p>
            <a:pPr>
              <a:buNone/>
            </a:pPr>
            <a:endParaRPr lang="en-US" sz="2500" dirty="0" smtClean="0"/>
          </a:p>
          <a:p>
            <a:r>
              <a:rPr lang="en-US" sz="2500" b="1" dirty="0" smtClean="0"/>
              <a:t>Iterative statements: </a:t>
            </a:r>
            <a:r>
              <a:rPr lang="en-US" sz="2500" dirty="0" smtClean="0"/>
              <a:t>while statements, for loop statement, Nested for, Nested while, Random numbers in loops, encapsulation and generalization</a:t>
            </a:r>
            <a:endParaRPr lang="en-US" sz="2500" b="1" dirty="0"/>
          </a:p>
        </p:txBody>
      </p:sp>
    </p:spTree>
    <p:extLst>
      <p:ext uri="{BB962C8B-B14F-4D97-AF65-F5344CB8AC3E}">
        <p14:creationId xmlns:p14="http://schemas.microsoft.com/office/powerpoint/2010/main" val="741668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IN" altLang="en-US" dirty="0" smtClean="0">
                <a:solidFill>
                  <a:srgbClr val="FF0000"/>
                </a:solidFill>
              </a:rPr>
              <a:t>Course Overview</a:t>
            </a:r>
          </a:p>
        </p:txBody>
      </p:sp>
      <p:sp>
        <p:nvSpPr>
          <p:cNvPr id="3" name="Content Placeholder 2">
            <a:extLst>
              <a:ext uri="{FF2B5EF4-FFF2-40B4-BE49-F238E27FC236}"/>
            </a:extLst>
          </p:cNvPr>
          <p:cNvSpPr>
            <a:spLocks noGrp="1"/>
          </p:cNvSpPr>
          <p:nvPr>
            <p:ph sz="quarter" idx="1"/>
          </p:nvPr>
        </p:nvSpPr>
        <p:spPr>
          <a:xfrm>
            <a:off x="611560" y="1447800"/>
            <a:ext cx="8075240" cy="4572000"/>
          </a:xfrm>
        </p:spPr>
        <p:txBody>
          <a:bodyPr rtlCol="0">
            <a:normAutofit fontScale="92500" lnSpcReduction="10000"/>
          </a:bodyPr>
          <a:lstStyle/>
          <a:p>
            <a:pPr eaLnBrk="1" fontAlgn="auto" hangingPunct="1">
              <a:spcAft>
                <a:spcPts val="0"/>
              </a:spcAft>
              <a:buFont typeface="Arial" panose="020B0604020202020204" pitchFamily="34" charset="0"/>
              <a:buChar char="•"/>
              <a:defRPr/>
            </a:pPr>
            <a:r>
              <a:rPr lang="en-IN" dirty="0"/>
              <a:t>L  T  P : </a:t>
            </a:r>
          </a:p>
          <a:p>
            <a:pPr marL="0" indent="0" eaLnBrk="1" fontAlgn="auto" hangingPunct="1">
              <a:spcAft>
                <a:spcPts val="0"/>
              </a:spcAft>
              <a:buFont typeface="Arial" panose="020B0604020202020204" pitchFamily="34" charset="0"/>
              <a:buNone/>
              <a:defRPr/>
            </a:pPr>
            <a:endParaRPr lang="en-IN" dirty="0"/>
          </a:p>
          <a:p>
            <a:pPr eaLnBrk="1" fontAlgn="auto" hangingPunct="1">
              <a:spcAft>
                <a:spcPts val="0"/>
              </a:spcAft>
              <a:buFont typeface="Arial" panose="020B0604020202020204" pitchFamily="34" charset="0"/>
              <a:buChar char="•"/>
              <a:defRPr/>
            </a:pPr>
            <a:r>
              <a:rPr lang="en-IN" b="1" dirty="0"/>
              <a:t>Credit:  </a:t>
            </a:r>
            <a:r>
              <a:rPr lang="en-IN" b="1" dirty="0"/>
              <a:t>3</a:t>
            </a:r>
            <a:endParaRPr lang="en-IN" b="1" dirty="0" smtClean="0"/>
          </a:p>
          <a:p>
            <a:pPr eaLnBrk="1" fontAlgn="auto" hangingPunct="1">
              <a:spcAft>
                <a:spcPts val="0"/>
              </a:spcAft>
              <a:buFont typeface="Arial" panose="020B0604020202020204" pitchFamily="34" charset="0"/>
              <a:buChar char="•"/>
              <a:defRPr/>
            </a:pPr>
            <a:endParaRPr lang="en-IN" b="1" dirty="0"/>
          </a:p>
          <a:p>
            <a:pPr eaLnBrk="1" fontAlgn="auto" hangingPunct="1">
              <a:spcAft>
                <a:spcPts val="0"/>
              </a:spcAft>
              <a:buFont typeface="Arial" panose="020B0604020202020204" pitchFamily="34" charset="0"/>
              <a:buChar char="•"/>
              <a:defRPr/>
            </a:pPr>
            <a:r>
              <a:rPr lang="en-US" sz="2400" b="1" dirty="0" smtClean="0"/>
              <a:t>Text</a:t>
            </a:r>
            <a:r>
              <a:rPr lang="en-US" sz="2400" dirty="0" smtClean="0"/>
              <a:t> </a:t>
            </a:r>
            <a:r>
              <a:rPr lang="en-US" sz="2400" b="1" dirty="0" smtClean="0"/>
              <a:t>Book</a:t>
            </a:r>
            <a:r>
              <a:rPr lang="en-US" sz="2400" dirty="0" smtClean="0"/>
              <a:t>: </a:t>
            </a:r>
          </a:p>
          <a:p>
            <a:pPr marL="342900" lvl="1" indent="-342900">
              <a:buNone/>
              <a:defRPr/>
            </a:pPr>
            <a:r>
              <a:rPr lang="en-US" sz="3200" dirty="0" smtClean="0"/>
              <a:t> </a:t>
            </a:r>
            <a:r>
              <a:rPr lang="en-US" sz="2400" dirty="0" smtClean="0"/>
              <a:t>Fundamentals of Python –First Program Second edition by KENNETH A.LAMBERT,CENGAGE</a:t>
            </a:r>
            <a:endParaRPr lang="en-US" sz="2400" dirty="0" smtClean="0">
              <a:solidFill>
                <a:srgbClr val="C00000"/>
              </a:solidFill>
            </a:endParaRPr>
          </a:p>
          <a:p>
            <a:pPr eaLnBrk="1" fontAlgn="auto" hangingPunct="1">
              <a:spcAft>
                <a:spcPts val="0"/>
              </a:spcAft>
              <a:buFont typeface="Arial" panose="020B0604020202020204" pitchFamily="34" charset="0"/>
              <a:buChar char="•"/>
              <a:defRPr/>
            </a:pPr>
            <a:r>
              <a:rPr lang="en-US" sz="2400" b="1" dirty="0" smtClean="0"/>
              <a:t>References </a:t>
            </a:r>
            <a:r>
              <a:rPr lang="en-US" sz="2400" b="1" dirty="0"/>
              <a:t>Book: </a:t>
            </a:r>
            <a:endParaRPr lang="en-US" sz="2400" b="1" dirty="0" smtClean="0"/>
          </a:p>
          <a:p>
            <a:pPr marL="0" indent="0">
              <a:buNone/>
              <a:defRPr/>
            </a:pPr>
            <a:r>
              <a:rPr lang="en-IN" sz="2400" dirty="0" smtClean="0"/>
              <a:t>Python Programming: Using Problem solving approach by REEMA THAREJA</a:t>
            </a:r>
            <a:r>
              <a:rPr lang="en-IN" sz="2400" dirty="0"/>
              <a:t>, OXFORD UNIVERSITY </a:t>
            </a:r>
            <a:r>
              <a:rPr lang="en-IN" sz="2400" dirty="0" smtClean="0"/>
              <a:t>PRESS</a:t>
            </a:r>
          </a:p>
          <a:p>
            <a:pPr marL="0" indent="0">
              <a:buNone/>
              <a:defRPr/>
            </a:pPr>
            <a:r>
              <a:rPr lang="en-US" sz="2400" dirty="0" smtClean="0"/>
              <a:t>I</a:t>
            </a:r>
            <a:r>
              <a:rPr lang="en-IN" sz="2400" dirty="0" err="1" smtClean="0"/>
              <a:t>ntroduction</a:t>
            </a:r>
            <a:r>
              <a:rPr lang="en-IN" sz="2400" dirty="0" smtClean="0"/>
              <a:t> to Programming using Python by Y. DANIEL LIANG, PEARSON</a:t>
            </a:r>
            <a:endParaRPr lang="en-US" sz="2400" i="1" dirty="0"/>
          </a:p>
          <a:p>
            <a:pPr eaLnBrk="1" fontAlgn="auto" hangingPunct="1">
              <a:spcAft>
                <a:spcPts val="0"/>
              </a:spcAft>
              <a:buFont typeface="Arial" panose="020B0604020202020204" pitchFamily="34" charset="0"/>
              <a:buChar char="•"/>
              <a:defRPr/>
            </a:pPr>
            <a:endParaRPr lang="en-US" sz="2400" b="1" dirty="0"/>
          </a:p>
        </p:txBody>
      </p:sp>
      <p:graphicFrame>
        <p:nvGraphicFramePr>
          <p:cNvPr id="4" name="Table 3">
            <a:extLst>
              <a:ext uri="{FF2B5EF4-FFF2-40B4-BE49-F238E27FC236}"/>
            </a:extLst>
          </p:cNvPr>
          <p:cNvGraphicFramePr>
            <a:graphicFrameLocks noGrp="1"/>
          </p:cNvGraphicFramePr>
          <p:nvPr>
            <p:extLst>
              <p:ext uri="{D42A27DB-BD31-4B8C-83A1-F6EECF244321}">
                <p14:modId xmlns:p14="http://schemas.microsoft.com/office/powerpoint/2010/main" val="56092286"/>
              </p:ext>
            </p:extLst>
          </p:nvPr>
        </p:nvGraphicFramePr>
        <p:xfrm>
          <a:off x="2339752" y="1412776"/>
          <a:ext cx="1582738" cy="457200"/>
        </p:xfrm>
        <a:graphic>
          <a:graphicData uri="http://schemas.openxmlformats.org/drawingml/2006/table">
            <a:tbl>
              <a:tblPr firstRow="1" bandRow="1">
                <a:tableStyleId>{E8B1032C-EA38-4F05-BA0D-38AFFFC7BED3}</a:tableStyleId>
              </a:tblPr>
              <a:tblGrid>
                <a:gridCol w="541683">
                  <a:extLst>
                    <a:ext uri="{9D8B030D-6E8A-4147-A177-3AD203B41FA5}"/>
                  </a:extLst>
                </a:gridCol>
                <a:gridCol w="541683">
                  <a:extLst>
                    <a:ext uri="{9D8B030D-6E8A-4147-A177-3AD203B41FA5}"/>
                  </a:extLst>
                </a:gridCol>
                <a:gridCol w="499372">
                  <a:extLst>
                    <a:ext uri="{9D8B030D-6E8A-4147-A177-3AD203B41FA5}"/>
                  </a:extLst>
                </a:gridCol>
              </a:tblGrid>
              <a:tr h="370840">
                <a:tc>
                  <a:txBody>
                    <a:bodyPr/>
                    <a:lstStyle/>
                    <a:p>
                      <a:pPr algn="ctr"/>
                      <a:r>
                        <a:rPr lang="en-IN" sz="2400" b="1" dirty="0"/>
                        <a:t>0</a:t>
                      </a:r>
                      <a:endParaRPr lang="en-IN" sz="2400" b="1" dirty="0"/>
                    </a:p>
                  </a:txBody>
                  <a:tcPr marL="91357" marR="91357"/>
                </a:tc>
                <a:tc>
                  <a:txBody>
                    <a:bodyPr/>
                    <a:lstStyle/>
                    <a:p>
                      <a:pPr algn="ctr"/>
                      <a:r>
                        <a:rPr lang="en-IN" sz="2400" dirty="0"/>
                        <a:t>0</a:t>
                      </a:r>
                      <a:endParaRPr lang="en-IN" sz="2400" b="1" dirty="0"/>
                    </a:p>
                  </a:txBody>
                  <a:tcPr marL="91357" marR="91357"/>
                </a:tc>
                <a:tc>
                  <a:txBody>
                    <a:bodyPr/>
                    <a:lstStyle/>
                    <a:p>
                      <a:pPr algn="ctr"/>
                      <a:r>
                        <a:rPr lang="en-IN" sz="2400" b="1" dirty="0"/>
                        <a:t>5</a:t>
                      </a:r>
                      <a:endParaRPr lang="en-IN" sz="2400" b="1" dirty="0"/>
                    </a:p>
                  </a:txBody>
                  <a:tcPr marL="91357" marR="91357"/>
                </a:tc>
                <a:extLst>
                  <a:ext uri="{0D108BD9-81ED-4DB2-BD59-A6C34878D82A}"/>
                </a:extLst>
              </a:tr>
            </a:tbl>
          </a:graphicData>
        </a:graphic>
      </p:graphicFrame>
    </p:spTree>
    <p:extLst>
      <p:ext uri="{BB962C8B-B14F-4D97-AF65-F5344CB8AC3E}">
        <p14:creationId xmlns:p14="http://schemas.microsoft.com/office/powerpoint/2010/main" val="2558952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Overview of Functions and Recursion  </a:t>
            </a:r>
            <a:endParaRPr lang="en-US" dirty="0"/>
          </a:p>
        </p:txBody>
      </p:sp>
      <p:pic>
        <p:nvPicPr>
          <p:cNvPr id="4" name="Picture 3" descr="function.jpg"/>
          <p:cNvPicPr>
            <a:picLocks noChangeAspect="1"/>
          </p:cNvPicPr>
          <p:nvPr/>
        </p:nvPicPr>
        <p:blipFill>
          <a:blip r:embed="rId2" cstate="print"/>
          <a:stretch>
            <a:fillRect/>
          </a:stretch>
        </p:blipFill>
        <p:spPr>
          <a:xfrm>
            <a:off x="1115616" y="3356992"/>
            <a:ext cx="6984776" cy="286303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Unit 3</a:t>
            </a:r>
            <a:endParaRPr lang="en-IN" dirty="0">
              <a:solidFill>
                <a:srgbClr val="FF0000"/>
              </a:solidFill>
            </a:endParaRPr>
          </a:p>
        </p:txBody>
      </p:sp>
      <p:sp>
        <p:nvSpPr>
          <p:cNvPr id="3" name="Content Placeholder 2"/>
          <p:cNvSpPr>
            <a:spLocks noGrp="1"/>
          </p:cNvSpPr>
          <p:nvPr>
            <p:ph sz="quarter" idx="1"/>
          </p:nvPr>
        </p:nvSpPr>
        <p:spPr/>
        <p:txBody>
          <a:bodyPr>
            <a:normAutofit/>
          </a:bodyPr>
          <a:lstStyle/>
          <a:p>
            <a:r>
              <a:rPr lang="en-US" sz="2500" b="1" dirty="0" smtClean="0"/>
              <a:t>Functions and recursion: </a:t>
            </a:r>
            <a:r>
              <a:rPr lang="en-US" sz="2500" dirty="0" smtClean="0"/>
              <a:t>function calls, type conversion and coercion, math functions, adding new function, parameters and argument, recursion and its use</a:t>
            </a:r>
            <a:endParaRPr lang="en-US" sz="2500" dirty="0"/>
          </a:p>
        </p:txBody>
      </p:sp>
    </p:spTree>
    <p:extLst>
      <p:ext uri="{BB962C8B-B14F-4D97-AF65-F5344CB8AC3E}">
        <p14:creationId xmlns:p14="http://schemas.microsoft.com/office/powerpoint/2010/main" val="1955269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11560" y="3200400"/>
            <a:ext cx="2232248" cy="3036912"/>
          </a:xfrm>
        </p:spPr>
        <p:txBody>
          <a:bodyPr/>
          <a:lstStyle/>
          <a:p>
            <a:r>
              <a:rPr lang="en-US" dirty="0" smtClean="0"/>
              <a:t>LIST 1</a:t>
            </a:r>
            <a:r>
              <a:rPr lang="en-US" dirty="0" smtClean="0">
                <a:sym typeface="Wingdings" pitchFamily="2" charset="2"/>
              </a:rPr>
              <a:t></a:t>
            </a:r>
          </a:p>
          <a:p>
            <a:endParaRPr lang="en-US" dirty="0" smtClean="0">
              <a:sym typeface="Wingdings" pitchFamily="2" charset="2"/>
            </a:endParaRPr>
          </a:p>
          <a:p>
            <a:r>
              <a:rPr lang="en-US" dirty="0" smtClean="0">
                <a:sym typeface="Wingdings" pitchFamily="2" charset="2"/>
              </a:rPr>
              <a:t>LIST2</a:t>
            </a:r>
          </a:p>
          <a:p>
            <a:endParaRPr lang="en-US" dirty="0" smtClean="0">
              <a:sym typeface="Wingdings" pitchFamily="2" charset="2"/>
            </a:endParaRPr>
          </a:p>
          <a:p>
            <a:r>
              <a:rPr lang="en-US" dirty="0" smtClean="0">
                <a:sym typeface="Wingdings" pitchFamily="2" charset="2"/>
              </a:rPr>
              <a:t>LIST3</a:t>
            </a:r>
            <a:endParaRPr lang="en-US" dirty="0" smtClean="0"/>
          </a:p>
        </p:txBody>
      </p:sp>
      <p:sp>
        <p:nvSpPr>
          <p:cNvPr id="3" name="Title 2"/>
          <p:cNvSpPr>
            <a:spLocks noGrp="1"/>
          </p:cNvSpPr>
          <p:nvPr>
            <p:ph type="ctrTitle"/>
          </p:nvPr>
        </p:nvSpPr>
        <p:spPr/>
        <p:txBody>
          <a:bodyPr/>
          <a:lstStyle/>
          <a:p>
            <a:r>
              <a:rPr lang="en-US" dirty="0" smtClean="0"/>
              <a:t>Lists and </a:t>
            </a:r>
            <a:r>
              <a:rPr lang="en-US" dirty="0" err="1" smtClean="0"/>
              <a:t>Tuples</a:t>
            </a:r>
            <a:endParaRPr lang="en-US" dirty="0"/>
          </a:p>
        </p:txBody>
      </p:sp>
      <p:pic>
        <p:nvPicPr>
          <p:cNvPr id="4" name="Picture 3" descr="images.jpg"/>
          <p:cNvPicPr>
            <a:picLocks noChangeAspect="1"/>
          </p:cNvPicPr>
          <p:nvPr/>
        </p:nvPicPr>
        <p:blipFill>
          <a:blip r:embed="rId2" cstate="print"/>
          <a:stretch>
            <a:fillRect/>
          </a:stretch>
        </p:blipFill>
        <p:spPr>
          <a:xfrm>
            <a:off x="3348037" y="3284984"/>
            <a:ext cx="4906290" cy="295232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Unit 4</a:t>
            </a:r>
            <a:endParaRPr lang="en-IN" dirty="0">
              <a:solidFill>
                <a:srgbClr val="FF0000"/>
              </a:solidFill>
            </a:endParaRPr>
          </a:p>
        </p:txBody>
      </p:sp>
      <p:sp>
        <p:nvSpPr>
          <p:cNvPr id="3" name="Content Placeholder 2"/>
          <p:cNvSpPr>
            <a:spLocks noGrp="1"/>
          </p:cNvSpPr>
          <p:nvPr>
            <p:ph sz="quarter" idx="1"/>
          </p:nvPr>
        </p:nvSpPr>
        <p:spPr/>
        <p:txBody>
          <a:bodyPr>
            <a:normAutofit lnSpcReduction="10000"/>
          </a:bodyPr>
          <a:lstStyle/>
          <a:p>
            <a:r>
              <a:rPr lang="en-US" sz="2700" b="1" dirty="0" smtClean="0"/>
              <a:t>String: </a:t>
            </a:r>
            <a:r>
              <a:rPr lang="en-US" sz="2700" dirty="0" smtClean="0"/>
              <a:t>string a compound data type, length, string traversal, string slices, </a:t>
            </a:r>
            <a:r>
              <a:rPr lang="en-US" sz="2700" dirty="0" err="1" smtClean="0"/>
              <a:t>comparision</a:t>
            </a:r>
            <a:r>
              <a:rPr lang="en-US" sz="2700" dirty="0" smtClean="0"/>
              <a:t>, find function, looping and counting</a:t>
            </a:r>
          </a:p>
          <a:p>
            <a:endParaRPr lang="en-US" sz="2700" b="1" dirty="0" smtClean="0"/>
          </a:p>
          <a:p>
            <a:r>
              <a:rPr lang="en-US" sz="2700" b="1" dirty="0" smtClean="0"/>
              <a:t>Lists: </a:t>
            </a:r>
            <a:r>
              <a:rPr lang="en-US" sz="2700" dirty="0" smtClean="0"/>
              <a:t>list values, length, membership, operations, slices, deletion, accessing elements, list and for loops, list parameters and nested list.</a:t>
            </a:r>
          </a:p>
          <a:p>
            <a:endParaRPr lang="en-US" sz="2700" dirty="0" smtClean="0"/>
          </a:p>
          <a:p>
            <a:r>
              <a:rPr lang="en-US" sz="2700" b="1" dirty="0" err="1" smtClean="0"/>
              <a:t>Tuples</a:t>
            </a:r>
            <a:r>
              <a:rPr lang="en-US" sz="2700" b="1" dirty="0" smtClean="0"/>
              <a:t> and Dictionaries: </a:t>
            </a:r>
            <a:r>
              <a:rPr lang="en-US" sz="2700" dirty="0" smtClean="0"/>
              <a:t>mutability and </a:t>
            </a:r>
            <a:r>
              <a:rPr lang="en-US" sz="2700" dirty="0" err="1" smtClean="0"/>
              <a:t>tuples</a:t>
            </a:r>
            <a:r>
              <a:rPr lang="en-US" sz="2700" dirty="0" smtClean="0"/>
              <a:t>, </a:t>
            </a:r>
            <a:r>
              <a:rPr lang="en-US" sz="2700" dirty="0" err="1" smtClean="0"/>
              <a:t>tuple</a:t>
            </a:r>
            <a:r>
              <a:rPr lang="en-US" sz="2700" dirty="0" smtClean="0"/>
              <a:t> assignment, </a:t>
            </a:r>
            <a:r>
              <a:rPr lang="en-US" sz="2700" dirty="0" err="1" smtClean="0"/>
              <a:t>tuple</a:t>
            </a:r>
            <a:r>
              <a:rPr lang="en-US" sz="2700" dirty="0" smtClean="0"/>
              <a:t> as return values,  dictionaries operations and methods, sparse matrices, aliasing and coping</a:t>
            </a:r>
          </a:p>
          <a:p>
            <a:endParaRPr lang="en-IN" dirty="0"/>
          </a:p>
        </p:txBody>
      </p:sp>
    </p:spTree>
    <p:extLst>
      <p:ext uri="{BB962C8B-B14F-4D97-AF65-F5344CB8AC3E}">
        <p14:creationId xmlns:p14="http://schemas.microsoft.com/office/powerpoint/2010/main" val="2138547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OOP </a:t>
            </a:r>
            <a:endParaRPr lang="en-US" dirty="0"/>
          </a:p>
        </p:txBody>
      </p:sp>
      <p:pic>
        <p:nvPicPr>
          <p:cNvPr id="4" name="Picture 3" descr="class.png"/>
          <p:cNvPicPr>
            <a:picLocks noChangeAspect="1"/>
          </p:cNvPicPr>
          <p:nvPr/>
        </p:nvPicPr>
        <p:blipFill>
          <a:blip r:embed="rId2" cstate="print"/>
          <a:stretch>
            <a:fillRect/>
          </a:stretch>
        </p:blipFill>
        <p:spPr>
          <a:xfrm>
            <a:off x="1979712" y="3429000"/>
            <a:ext cx="5544616" cy="3048339"/>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Unit 5</a:t>
            </a:r>
            <a:endParaRPr lang="en-IN" dirty="0">
              <a:solidFill>
                <a:srgbClr val="FF0000"/>
              </a:solidFill>
            </a:endParaRPr>
          </a:p>
        </p:txBody>
      </p:sp>
      <p:sp>
        <p:nvSpPr>
          <p:cNvPr id="3" name="Content Placeholder 2"/>
          <p:cNvSpPr>
            <a:spLocks noGrp="1"/>
          </p:cNvSpPr>
          <p:nvPr>
            <p:ph sz="quarter" idx="1"/>
          </p:nvPr>
        </p:nvSpPr>
        <p:spPr>
          <a:xfrm>
            <a:off x="457200" y="1600200"/>
            <a:ext cx="8507288" cy="4525963"/>
          </a:xfrm>
        </p:spPr>
        <p:txBody>
          <a:bodyPr>
            <a:normAutofit/>
          </a:bodyPr>
          <a:lstStyle/>
          <a:p>
            <a:r>
              <a:rPr lang="en-US" sz="2500" b="1" dirty="0" smtClean="0"/>
              <a:t>Classes and objects:</a:t>
            </a:r>
            <a:r>
              <a:rPr lang="en-US" sz="2500" dirty="0" smtClean="0"/>
              <a:t> Creating classes, creating instance objects, accessing attributes </a:t>
            </a:r>
          </a:p>
          <a:p>
            <a:endParaRPr lang="en-US" sz="2500" dirty="0" smtClean="0"/>
          </a:p>
          <a:p>
            <a:pPr>
              <a:buNone/>
            </a:pPr>
            <a:endParaRPr lang="en-US" sz="2500" dirty="0" smtClean="0"/>
          </a:p>
          <a:p>
            <a:pPr>
              <a:buNone/>
            </a:pPr>
            <a:endParaRPr lang="en-US" sz="2500" dirty="0" smtClean="0"/>
          </a:p>
          <a:p>
            <a:r>
              <a:rPr lang="en-US" sz="2500" b="1" dirty="0" smtClean="0"/>
              <a:t>Object oriented programming terminology:</a:t>
            </a:r>
            <a:r>
              <a:rPr lang="en-US" sz="2500" dirty="0" smtClean="0"/>
              <a:t> Class Inheritance, Overriding Methods, Data Hiding, Function Overloading</a:t>
            </a:r>
          </a:p>
          <a:p>
            <a:pPr algn="just"/>
            <a:endParaRPr lang="en-IN" dirty="0"/>
          </a:p>
        </p:txBody>
      </p:sp>
    </p:spTree>
    <p:extLst>
      <p:ext uri="{BB962C8B-B14F-4D97-AF65-F5344CB8AC3E}">
        <p14:creationId xmlns:p14="http://schemas.microsoft.com/office/powerpoint/2010/main" val="110688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Unit 6</a:t>
            </a:r>
            <a:endParaRPr lang="en-IN" dirty="0">
              <a:solidFill>
                <a:srgbClr val="FF0000"/>
              </a:solidFill>
            </a:endParaRPr>
          </a:p>
        </p:txBody>
      </p:sp>
      <p:sp>
        <p:nvSpPr>
          <p:cNvPr id="3" name="Content Placeholder 2"/>
          <p:cNvSpPr>
            <a:spLocks noGrp="1"/>
          </p:cNvSpPr>
          <p:nvPr>
            <p:ph sz="quarter" idx="1"/>
          </p:nvPr>
        </p:nvSpPr>
        <p:spPr/>
        <p:txBody>
          <a:bodyPr>
            <a:normAutofit/>
          </a:bodyPr>
          <a:lstStyle/>
          <a:p>
            <a:r>
              <a:rPr lang="en-US" sz="2700" b="1" dirty="0" smtClean="0"/>
              <a:t>Files and Exceptions: </a:t>
            </a:r>
            <a:r>
              <a:rPr lang="en-US" sz="2700" dirty="0" smtClean="0"/>
              <a:t>text files, writing variables, Reading from a file, writing to a file, directories, pickling, handling the zero Division error exception, using try-except blocks, The else block, Handling the File Not found error exception</a:t>
            </a:r>
          </a:p>
          <a:p>
            <a:endParaRPr lang="en-US" sz="2700" dirty="0" smtClean="0"/>
          </a:p>
          <a:p>
            <a:pPr>
              <a:buNone/>
            </a:pPr>
            <a:endParaRPr lang="en-US" sz="2700" dirty="0" smtClean="0"/>
          </a:p>
          <a:p>
            <a:r>
              <a:rPr lang="en-US" sz="2700" b="1" dirty="0" smtClean="0"/>
              <a:t>Regular Expressions </a:t>
            </a:r>
            <a:r>
              <a:rPr lang="en-US" sz="2700" dirty="0" smtClean="0"/>
              <a:t>– Concept of regular expression, various types of regular expressions, using match function, Web Scraping by using Regular Expressions</a:t>
            </a:r>
          </a:p>
          <a:p>
            <a:endParaRPr lang="en-IN" dirty="0"/>
          </a:p>
        </p:txBody>
      </p:sp>
    </p:spTree>
    <p:extLst>
      <p:ext uri="{BB962C8B-B14F-4D97-AF65-F5344CB8AC3E}">
        <p14:creationId xmlns:p14="http://schemas.microsoft.com/office/powerpoint/2010/main" val="33313882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Different Python IDEs and Code Editors</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993905987"/>
              </p:ext>
            </p:extLst>
          </p:nvPr>
        </p:nvGraphicFramePr>
        <p:xfrm>
          <a:off x="1835696" y="1412776"/>
          <a:ext cx="4486848" cy="3749040"/>
        </p:xfrm>
        <a:graphic>
          <a:graphicData uri="http://schemas.openxmlformats.org/drawingml/2006/table">
            <a:tbl>
              <a:tblPr/>
              <a:tblGrid>
                <a:gridCol w="1495616"/>
                <a:gridCol w="1495616"/>
                <a:gridCol w="1495616"/>
              </a:tblGrid>
              <a:tr h="0">
                <a:tc>
                  <a:txBody>
                    <a:bodyPr/>
                    <a:lstStyle/>
                    <a:p>
                      <a:pPr algn="l" fontAlgn="ctr" latinLnBrk="0"/>
                      <a:r>
                        <a:rPr lang="en-IN" b="1" dirty="0">
                          <a:effectLst/>
                        </a:rPr>
                        <a:t>IDE</a:t>
                      </a:r>
                    </a:p>
                  </a:txBody>
                  <a:tcPr marL="60960" marR="60960" marT="60960" marB="60960"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IN" b="1" dirty="0">
                          <a:effectLst/>
                        </a:rPr>
                        <a:t>Size in MB</a:t>
                      </a:r>
                    </a:p>
                  </a:txBody>
                  <a:tcPr marL="60960" marR="60960" marT="60960" marB="60960"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IN" b="1">
                          <a:effectLst/>
                        </a:rPr>
                        <a:t>Developed in</a:t>
                      </a:r>
                    </a:p>
                  </a:txBody>
                  <a:tcPr marL="60960" marR="60960" marT="60960" marB="60960"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r>
              <a:tr h="0">
                <a:tc>
                  <a:txBody>
                    <a:bodyPr/>
                    <a:lstStyle/>
                    <a:p>
                      <a:pPr algn="l" fontAlgn="t" latinLnBrk="0"/>
                      <a:r>
                        <a:rPr lang="en-IN" b="1" u="none" strike="noStrike">
                          <a:solidFill>
                            <a:srgbClr val="ED0000"/>
                          </a:solidFill>
                          <a:effectLst/>
                          <a:hlinkClick r:id="rId2"/>
                        </a:rPr>
                        <a:t>PyCharm</a:t>
                      </a:r>
                      <a:r>
                        <a:rPr lang="en-IN" b="0">
                          <a:effectLst/>
                        </a:rPr>
                        <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b="0">
                          <a:effectLst/>
                        </a:rPr>
                        <a:t>BIG</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b="0">
                          <a:effectLst/>
                        </a:rPr>
                        <a:t>JAVA, PYTHON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pPr algn="l" fontAlgn="t" latinLnBrk="0"/>
                      <a:r>
                        <a:rPr lang="en-IN" b="1" u="none" strike="noStrike">
                          <a:solidFill>
                            <a:srgbClr val="ED0000"/>
                          </a:solidFill>
                          <a:effectLst/>
                          <a:hlinkClick r:id="rId3"/>
                        </a:rPr>
                        <a:t>Spyder</a:t>
                      </a:r>
                      <a:r>
                        <a:rPr lang="en-IN" b="0">
                          <a:effectLst/>
                        </a:rPr>
                        <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b="0">
                          <a:effectLst/>
                        </a:rPr>
                        <a:t>BIG</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b="0">
                          <a:effectLst/>
                        </a:rPr>
                        <a:t>PYTHON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0">
                <a:tc>
                  <a:txBody>
                    <a:bodyPr/>
                    <a:lstStyle/>
                    <a:p>
                      <a:pPr algn="l" fontAlgn="t" latinLnBrk="0"/>
                      <a:r>
                        <a:rPr lang="en-IN" b="1" u="none" strike="noStrike">
                          <a:solidFill>
                            <a:srgbClr val="ED0000"/>
                          </a:solidFill>
                          <a:effectLst/>
                          <a:hlinkClick r:id="rId4"/>
                        </a:rPr>
                        <a:t>PyDev</a:t>
                      </a:r>
                      <a:r>
                        <a:rPr lang="en-IN" b="0">
                          <a:effectLst/>
                        </a:rPr>
                        <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b="0">
                          <a:effectLst/>
                        </a:rPr>
                        <a:t>MEDIUM</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b="0">
                          <a:effectLst/>
                        </a:rPr>
                        <a:t>JAVA, PYTHON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pPr algn="l" fontAlgn="t" latinLnBrk="0"/>
                      <a:r>
                        <a:rPr lang="en-IN" b="1" u="none" strike="noStrike">
                          <a:solidFill>
                            <a:srgbClr val="ED0000"/>
                          </a:solidFill>
                          <a:effectLst/>
                          <a:hlinkClick r:id="rId5"/>
                        </a:rPr>
                        <a:t>Idle</a:t>
                      </a:r>
                      <a:r>
                        <a:rPr lang="en-IN" b="0">
                          <a:effectLst/>
                        </a:rPr>
                        <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b="0" dirty="0">
                          <a:effectLst/>
                        </a:rPr>
                        <a:t>MEDIUM</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b="0">
                          <a:effectLst/>
                        </a:rPr>
                        <a:t>PYTHON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0">
                <a:tc>
                  <a:txBody>
                    <a:bodyPr/>
                    <a:lstStyle/>
                    <a:p>
                      <a:pPr algn="l" fontAlgn="t" latinLnBrk="0"/>
                      <a:r>
                        <a:rPr lang="en-IN" b="1" u="none" strike="noStrike">
                          <a:solidFill>
                            <a:srgbClr val="ED0000"/>
                          </a:solidFill>
                          <a:effectLst/>
                          <a:hlinkClick r:id="rId6"/>
                        </a:rPr>
                        <a:t>Wing</a:t>
                      </a:r>
                      <a:r>
                        <a:rPr lang="en-IN" b="0">
                          <a:effectLst/>
                        </a:rPr>
                        <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IN" b="0">
                          <a:effectLst/>
                        </a:rPr>
                        <a:t>BIG</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IN" b="0" dirty="0">
                          <a:effectLst/>
                        </a:rPr>
                        <a:t>C, C++, PYTHON</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5" name="TextBox 4"/>
          <p:cNvSpPr txBox="1"/>
          <p:nvPr/>
        </p:nvSpPr>
        <p:spPr>
          <a:xfrm>
            <a:off x="724752" y="5555345"/>
            <a:ext cx="6264696" cy="584775"/>
          </a:xfrm>
          <a:prstGeom prst="rect">
            <a:avLst/>
          </a:prstGeom>
          <a:noFill/>
        </p:spPr>
        <p:txBody>
          <a:bodyPr wrap="square" rtlCol="0">
            <a:spAutoFit/>
          </a:bodyPr>
          <a:lstStyle/>
          <a:p>
            <a:r>
              <a:rPr lang="en-IN" sz="3200" b="1" dirty="0" smtClean="0"/>
              <a:t>Python Version : 3</a:t>
            </a:r>
            <a:endParaRPr lang="en-IN" sz="3200" b="1" dirty="0"/>
          </a:p>
        </p:txBody>
      </p:sp>
    </p:spTree>
    <p:extLst>
      <p:ext uri="{BB962C8B-B14F-4D97-AF65-F5344CB8AC3E}">
        <p14:creationId xmlns:p14="http://schemas.microsoft.com/office/powerpoint/2010/main" val="3095432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IN" sz="2400" dirty="0" smtClean="0"/>
          </a:p>
          <a:p>
            <a:endParaRPr lang="en-IN" sz="2400" dirty="0" smtClean="0"/>
          </a:p>
          <a:p>
            <a:endParaRPr lang="en-IN" sz="2400" dirty="0" smtClean="0"/>
          </a:p>
          <a:p>
            <a:pPr>
              <a:buNone/>
            </a:pPr>
            <a:endParaRPr lang="en-IN" sz="2400" dirty="0" smtClean="0"/>
          </a:p>
          <a:p>
            <a:endParaRPr lang="en-IN" sz="2400" dirty="0" smtClean="0"/>
          </a:p>
          <a:p>
            <a:pPr>
              <a:buNone/>
            </a:pPr>
            <a:r>
              <a:rPr lang="en-IN" sz="2400" dirty="0" err="1" smtClean="0"/>
              <a:t>Colaboratory</a:t>
            </a:r>
            <a:r>
              <a:rPr lang="en-IN" sz="2400" dirty="0"/>
              <a:t>, or "</a:t>
            </a:r>
            <a:r>
              <a:rPr lang="en-IN" sz="2400" dirty="0" err="1"/>
              <a:t>Colab</a:t>
            </a:r>
            <a:r>
              <a:rPr lang="en-IN" sz="2400" dirty="0"/>
              <a:t>" for short, allows you to write and execute Python in your browser, with</a:t>
            </a:r>
          </a:p>
          <a:p>
            <a:pPr lvl="1"/>
            <a:r>
              <a:rPr lang="en-IN" sz="2000" dirty="0"/>
              <a:t>Zero configuration required</a:t>
            </a:r>
          </a:p>
          <a:p>
            <a:pPr lvl="1"/>
            <a:r>
              <a:rPr lang="en-IN" sz="2000" dirty="0"/>
              <a:t>Free access to GPUs</a:t>
            </a:r>
          </a:p>
          <a:p>
            <a:pPr lvl="1"/>
            <a:r>
              <a:rPr lang="en-IN" sz="2000" dirty="0"/>
              <a:t>Easy </a:t>
            </a:r>
            <a:r>
              <a:rPr lang="en-IN" sz="2000" dirty="0" smtClean="0"/>
              <a:t>sharing</a:t>
            </a:r>
          </a:p>
          <a:p>
            <a:endParaRPr lang="en-IN" dirty="0"/>
          </a:p>
        </p:txBody>
      </p:sp>
      <p:pic>
        <p:nvPicPr>
          <p:cNvPr id="4" name="Picture 3" descr="1_i1NTg5lIJaFo7pCle9vOGw.png"/>
          <p:cNvPicPr>
            <a:picLocks noChangeAspect="1"/>
          </p:cNvPicPr>
          <p:nvPr/>
        </p:nvPicPr>
        <p:blipFill>
          <a:blip r:embed="rId2" cstate="print"/>
          <a:stretch>
            <a:fillRect/>
          </a:stretch>
        </p:blipFill>
        <p:spPr>
          <a:xfrm>
            <a:off x="1259632" y="620688"/>
            <a:ext cx="5868144" cy="2775493"/>
          </a:xfrm>
          <a:prstGeom prst="rect">
            <a:avLst/>
          </a:prstGeom>
        </p:spPr>
      </p:pic>
    </p:spTree>
    <p:extLst>
      <p:ext uri="{BB962C8B-B14F-4D97-AF65-F5344CB8AC3E}">
        <p14:creationId xmlns:p14="http://schemas.microsoft.com/office/powerpoint/2010/main" val="26577690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stockphoto-1147584034-612x612.jpg"/>
          <p:cNvPicPr>
            <a:picLocks noGrp="1" noChangeAspect="1"/>
          </p:cNvPicPr>
          <p:nvPr>
            <p:ph sz="quarter" idx="1"/>
          </p:nvPr>
        </p:nvPicPr>
        <p:blipFill>
          <a:blip r:embed="rId2" cstate="print"/>
          <a:stretch>
            <a:fillRect/>
          </a:stretch>
        </p:blipFill>
        <p:spPr>
          <a:xfrm>
            <a:off x="1763688" y="1052736"/>
            <a:ext cx="5832648" cy="3743133"/>
          </a:xfrm>
        </p:spPr>
      </p:pic>
    </p:spTree>
    <p:extLst>
      <p:ext uri="{BB962C8B-B14F-4D97-AF65-F5344CB8AC3E}">
        <p14:creationId xmlns:p14="http://schemas.microsoft.com/office/powerpoint/2010/main" val="198363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IN" altLang="en-US" dirty="0" smtClean="0">
                <a:solidFill>
                  <a:srgbClr val="FF0000"/>
                </a:solidFill>
              </a:rPr>
              <a:t>Marks Breakup</a:t>
            </a:r>
          </a:p>
        </p:txBody>
      </p:sp>
      <p:sp>
        <p:nvSpPr>
          <p:cNvPr id="3" name="Content Placeholder 2">
            <a:extLst>
              <a:ext uri="{FF2B5EF4-FFF2-40B4-BE49-F238E27FC236}"/>
            </a:extLst>
          </p:cNvPr>
          <p:cNvSpPr>
            <a:spLocks noGrp="1"/>
          </p:cNvSpPr>
          <p:nvPr>
            <p:ph sz="quarter" idx="1"/>
          </p:nvPr>
        </p:nvSpPr>
        <p:spPr>
          <a:xfrm>
            <a:off x="457200" y="1600200"/>
            <a:ext cx="8229600" cy="4781550"/>
          </a:xfrm>
        </p:spPr>
        <p:txBody>
          <a:bodyPr rtlCol="0">
            <a:normAutofit/>
          </a:bodyPr>
          <a:lstStyle/>
          <a:p>
            <a:pPr eaLnBrk="1" fontAlgn="auto" hangingPunct="1">
              <a:spcAft>
                <a:spcPts val="0"/>
              </a:spcAft>
              <a:buFont typeface="Arial" panose="020B0604020202020204" pitchFamily="34" charset="0"/>
              <a:buChar char="•"/>
              <a:defRPr/>
            </a:pPr>
            <a:r>
              <a:rPr lang="en-IN" dirty="0"/>
              <a:t>Marks Breakup:</a:t>
            </a:r>
          </a:p>
          <a:p>
            <a:pPr eaLnBrk="1" fontAlgn="auto" hangingPunct="1">
              <a:spcAft>
                <a:spcPts val="0"/>
              </a:spcAft>
              <a:buFont typeface="Arial" panose="020B0604020202020204" pitchFamily="34" charset="0"/>
              <a:buChar char="•"/>
              <a:defRPr/>
            </a:pPr>
            <a:endParaRPr lang="en-IN" dirty="0"/>
          </a:p>
          <a:p>
            <a:pPr eaLnBrk="1" fontAlgn="auto" hangingPunct="1">
              <a:spcAft>
                <a:spcPts val="0"/>
              </a:spcAft>
              <a:buFont typeface="Arial" panose="020B0604020202020204" pitchFamily="34" charset="0"/>
              <a:buChar char="•"/>
              <a:defRPr/>
            </a:pPr>
            <a:endParaRPr lang="en-IN" dirty="0"/>
          </a:p>
          <a:p>
            <a:pPr eaLnBrk="1" fontAlgn="auto" hangingPunct="1">
              <a:spcAft>
                <a:spcPts val="0"/>
              </a:spcAft>
              <a:buFont typeface="Arial" panose="020B0604020202020204" pitchFamily="34" charset="0"/>
              <a:buChar char="•"/>
              <a:defRPr/>
            </a:pPr>
            <a:endParaRPr lang="en-IN" dirty="0"/>
          </a:p>
          <a:p>
            <a:pPr eaLnBrk="1" fontAlgn="auto" hangingPunct="1">
              <a:spcAft>
                <a:spcPts val="0"/>
              </a:spcAft>
              <a:buFont typeface="Arial" panose="020B0604020202020204" pitchFamily="34" charset="0"/>
              <a:buChar char="•"/>
              <a:defRPr/>
            </a:pPr>
            <a:endParaRPr lang="en-IN" dirty="0"/>
          </a:p>
          <a:p>
            <a:pPr eaLnBrk="1" fontAlgn="auto" hangingPunct="1">
              <a:spcAft>
                <a:spcPts val="0"/>
              </a:spcAft>
              <a:buFont typeface="Arial" panose="020B0604020202020204" pitchFamily="34" charset="0"/>
              <a:buChar char="•"/>
              <a:defRPr/>
            </a:pPr>
            <a:endParaRPr lang="en-IN" dirty="0"/>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endParaRPr lang="en-IN" sz="1800" dirty="0"/>
          </a:p>
        </p:txBody>
      </p:sp>
      <p:graphicFrame>
        <p:nvGraphicFramePr>
          <p:cNvPr id="4" name="Table 3">
            <a:extLst>
              <a:ext uri="{FF2B5EF4-FFF2-40B4-BE49-F238E27FC236}"/>
            </a:extLst>
          </p:cNvPr>
          <p:cNvGraphicFramePr>
            <a:graphicFrameLocks noGrp="1"/>
          </p:cNvGraphicFramePr>
          <p:nvPr>
            <p:extLst>
              <p:ext uri="{D42A27DB-BD31-4B8C-83A1-F6EECF244321}">
                <p14:modId xmlns:p14="http://schemas.microsoft.com/office/powerpoint/2010/main" val="237402849"/>
              </p:ext>
            </p:extLst>
          </p:nvPr>
        </p:nvGraphicFramePr>
        <p:xfrm>
          <a:off x="2195513" y="2349500"/>
          <a:ext cx="4321175" cy="1853405"/>
        </p:xfrm>
        <a:graphic>
          <a:graphicData uri="http://schemas.openxmlformats.org/drawingml/2006/table">
            <a:tbl>
              <a:tblPr firstRow="1" bandRow="1">
                <a:tableStyleId>{3B4B98B0-60AC-42C2-AFA5-B58CD77FA1E5}</a:tableStyleId>
              </a:tblPr>
              <a:tblGrid>
                <a:gridCol w="3505164">
                  <a:extLst>
                    <a:ext uri="{9D8B030D-6E8A-4147-A177-3AD203B41FA5}"/>
                  </a:extLst>
                </a:gridCol>
                <a:gridCol w="816011">
                  <a:extLst>
                    <a:ext uri="{9D8B030D-6E8A-4147-A177-3AD203B41FA5}"/>
                  </a:extLst>
                </a:gridCol>
              </a:tblGrid>
              <a:tr h="370681">
                <a:tc>
                  <a:txBody>
                    <a:bodyPr/>
                    <a:lstStyle/>
                    <a:p>
                      <a:r>
                        <a:rPr lang="en-IN" sz="1800" dirty="0"/>
                        <a:t>Activity</a:t>
                      </a:r>
                    </a:p>
                  </a:txBody>
                  <a:tcPr marL="91455" marR="91455" marT="45700" marB="45700"/>
                </a:tc>
                <a:tc>
                  <a:txBody>
                    <a:bodyPr/>
                    <a:lstStyle/>
                    <a:p>
                      <a:r>
                        <a:rPr lang="en-IN" sz="1800" dirty="0"/>
                        <a:t>Marks</a:t>
                      </a:r>
                    </a:p>
                  </a:txBody>
                  <a:tcPr marL="91455" marR="91455" marT="45700" marB="45700"/>
                </a:tc>
                <a:extLst>
                  <a:ext uri="{0D108BD9-81ED-4DB2-BD59-A6C34878D82A}"/>
                </a:extLst>
              </a:tr>
              <a:tr h="370681">
                <a:tc>
                  <a:txBody>
                    <a:bodyPr/>
                    <a:lstStyle/>
                    <a:p>
                      <a:r>
                        <a:rPr lang="en-IN" sz="1800" dirty="0"/>
                        <a:t>Attendance</a:t>
                      </a:r>
                    </a:p>
                  </a:txBody>
                  <a:tcPr marL="91455" marR="91455" marT="45700" marB="45700"/>
                </a:tc>
                <a:tc>
                  <a:txBody>
                    <a:bodyPr/>
                    <a:lstStyle/>
                    <a:p>
                      <a:r>
                        <a:rPr lang="en-IN" sz="1800" dirty="0"/>
                        <a:t>5</a:t>
                      </a:r>
                    </a:p>
                  </a:txBody>
                  <a:tcPr marL="91455" marR="91455" marT="45700" marB="45700"/>
                </a:tc>
                <a:extLst>
                  <a:ext uri="{0D108BD9-81ED-4DB2-BD59-A6C34878D82A}"/>
                </a:extLst>
              </a:tr>
              <a:tr h="370681">
                <a:tc>
                  <a:txBody>
                    <a:bodyPr/>
                    <a:lstStyle/>
                    <a:p>
                      <a:r>
                        <a:rPr lang="en-IN" sz="1800" dirty="0"/>
                        <a:t>Continuous Assessment (CA)*</a:t>
                      </a:r>
                    </a:p>
                  </a:txBody>
                  <a:tcPr marL="91455" marR="91455" marT="45700" marB="45700"/>
                </a:tc>
                <a:tc>
                  <a:txBody>
                    <a:bodyPr/>
                    <a:lstStyle/>
                    <a:p>
                      <a:r>
                        <a:rPr lang="en-IN" sz="1800" dirty="0" smtClean="0"/>
                        <a:t>65</a:t>
                      </a:r>
                      <a:endParaRPr lang="en-IN" sz="1800" dirty="0"/>
                    </a:p>
                  </a:txBody>
                  <a:tcPr marL="91455" marR="91455" marT="45700" marB="45700"/>
                </a:tc>
                <a:extLst>
                  <a:ext uri="{0D108BD9-81ED-4DB2-BD59-A6C34878D82A}"/>
                </a:extLst>
              </a:tr>
              <a:tr h="370681">
                <a:tc>
                  <a:txBody>
                    <a:bodyPr/>
                    <a:lstStyle/>
                    <a:p>
                      <a:r>
                        <a:rPr lang="en-IN" sz="1800" dirty="0"/>
                        <a:t>End-Term </a:t>
                      </a:r>
                      <a:r>
                        <a:rPr lang="en-IN" sz="1800" dirty="0" smtClean="0"/>
                        <a:t>Practical </a:t>
                      </a:r>
                      <a:r>
                        <a:rPr lang="en-IN" sz="1800" dirty="0"/>
                        <a:t>(</a:t>
                      </a:r>
                      <a:r>
                        <a:rPr lang="en-IN" sz="1800" dirty="0" smtClean="0"/>
                        <a:t>ETP)</a:t>
                      </a:r>
                      <a:endParaRPr lang="en-IN" sz="1800" dirty="0"/>
                    </a:p>
                  </a:txBody>
                  <a:tcPr marL="91455" marR="91455" marT="45700" marB="45700"/>
                </a:tc>
                <a:tc>
                  <a:txBody>
                    <a:bodyPr/>
                    <a:lstStyle/>
                    <a:p>
                      <a:r>
                        <a:rPr lang="en-IN" sz="1800" dirty="0" smtClean="0"/>
                        <a:t>30</a:t>
                      </a:r>
                      <a:endParaRPr lang="en-IN" sz="1800" dirty="0"/>
                    </a:p>
                  </a:txBody>
                  <a:tcPr marL="91455" marR="91455" marT="45700" marB="45700"/>
                </a:tc>
                <a:extLst>
                  <a:ext uri="{0D108BD9-81ED-4DB2-BD59-A6C34878D82A}"/>
                </a:extLst>
              </a:tr>
              <a:tr h="370681">
                <a:tc>
                  <a:txBody>
                    <a:bodyPr/>
                    <a:lstStyle/>
                    <a:p>
                      <a:endParaRPr lang="en-IN" sz="1800" b="1" dirty="0"/>
                    </a:p>
                  </a:txBody>
                  <a:tcPr marL="91455" marR="91455" marT="45700" marB="45700"/>
                </a:tc>
                <a:tc>
                  <a:txBody>
                    <a:bodyPr/>
                    <a:lstStyle/>
                    <a:p>
                      <a:endParaRPr lang="en-IN" sz="1800" b="1" dirty="0"/>
                    </a:p>
                  </a:txBody>
                  <a:tcPr marL="91455" marR="91455" marT="45700" marB="45700"/>
                </a:tc>
                <a:extLst>
                  <a:ext uri="{0D108BD9-81ED-4DB2-BD59-A6C34878D82A}"/>
                </a:extLst>
              </a:tr>
            </a:tbl>
          </a:graphicData>
        </a:graphic>
      </p:graphicFrame>
      <p:cxnSp>
        <p:nvCxnSpPr>
          <p:cNvPr id="6" name="Straight Connector 5">
            <a:extLst>
              <a:ext uri="{FF2B5EF4-FFF2-40B4-BE49-F238E27FC236}"/>
            </a:extLst>
          </p:cNvPr>
          <p:cNvCxnSpPr/>
          <p:nvPr/>
        </p:nvCxnSpPr>
        <p:spPr>
          <a:xfrm>
            <a:off x="684213" y="5013325"/>
            <a:ext cx="698341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4831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smtClean="0">
                <a:solidFill>
                  <a:srgbClr val="FF0000"/>
                </a:solidFill>
              </a:rPr>
              <a:t>CA and MTE</a:t>
            </a:r>
          </a:p>
        </p:txBody>
      </p:sp>
      <p:sp>
        <p:nvSpPr>
          <p:cNvPr id="5" name="Rectangle 4"/>
          <p:cNvSpPr/>
          <p:nvPr/>
        </p:nvSpPr>
        <p:spPr>
          <a:xfrm>
            <a:off x="251520" y="1916832"/>
            <a:ext cx="9091676" cy="310854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2800" b="1" u="sng" dirty="0">
                <a:solidFill>
                  <a:srgbClr val="C00000"/>
                </a:solidFill>
                <a:effectLst>
                  <a:outerShdw blurRad="38100" dist="38100" dir="2700000" algn="tl">
                    <a:srgbClr val="000000">
                      <a:alpha val="43137"/>
                    </a:srgbClr>
                  </a:outerShdw>
                </a:effectLst>
              </a:rPr>
              <a:t>CA</a:t>
            </a:r>
          </a:p>
          <a:p>
            <a:r>
              <a:rPr lang="en-US" sz="2800" dirty="0"/>
              <a:t>Programming Practice using </a:t>
            </a:r>
            <a:r>
              <a:rPr lang="en-US" sz="2800" dirty="0" err="1"/>
              <a:t>CodeTantra</a:t>
            </a:r>
            <a:r>
              <a:rPr lang="en-US" sz="2800" dirty="0"/>
              <a:t>/</a:t>
            </a:r>
            <a:r>
              <a:rPr lang="en-US" sz="2800" dirty="0" err="1"/>
              <a:t>EBox</a:t>
            </a:r>
            <a:r>
              <a:rPr lang="en-US" sz="2800" dirty="0"/>
              <a:t>	</a:t>
            </a:r>
            <a:r>
              <a:rPr lang="en-US" sz="2800" dirty="0" smtClean="0"/>
              <a:t>	40</a:t>
            </a:r>
            <a:endParaRPr lang="en-US" sz="2800" dirty="0"/>
          </a:p>
          <a:p>
            <a:r>
              <a:rPr lang="en-US" sz="2800" dirty="0"/>
              <a:t>Mini Project							15</a:t>
            </a:r>
          </a:p>
          <a:p>
            <a:r>
              <a:rPr lang="en-US" sz="2800" dirty="0"/>
              <a:t>Best 1 out of 2 MCQ Based Test				10</a:t>
            </a:r>
          </a:p>
          <a:p>
            <a:pPr lvl="0"/>
            <a:endParaRPr lang="en-US" sz="2800" b="1" u="sng" dirty="0" smtClean="0">
              <a:solidFill>
                <a:srgbClr val="C00000"/>
              </a:solidFill>
              <a:effectLst>
                <a:outerShdw blurRad="38100" dist="38100" dir="2700000" algn="tl">
                  <a:srgbClr val="000000">
                    <a:alpha val="43137"/>
                  </a:srgbClr>
                </a:outerShdw>
              </a:effectLst>
            </a:endParaRPr>
          </a:p>
          <a:p>
            <a:pPr lvl="0"/>
            <a:r>
              <a:rPr lang="en-US" sz="2800" b="1" u="sng" dirty="0" smtClean="0">
                <a:solidFill>
                  <a:srgbClr val="C00000"/>
                </a:solidFill>
                <a:effectLst>
                  <a:outerShdw blurRad="38100" dist="38100" dir="2700000" algn="tl">
                    <a:srgbClr val="000000">
                      <a:alpha val="43137"/>
                    </a:srgbClr>
                  </a:outerShdw>
                </a:effectLst>
              </a:rPr>
              <a:t>ETP</a:t>
            </a:r>
            <a:endParaRPr lang="en-US" sz="2800" b="1" u="sng" dirty="0">
              <a:solidFill>
                <a:srgbClr val="C00000"/>
              </a:solidFill>
              <a:effectLst>
                <a:outerShdw blurRad="38100" dist="38100" dir="2700000" algn="tl">
                  <a:srgbClr val="000000">
                    <a:alpha val="43137"/>
                  </a:srgbClr>
                </a:outerShdw>
              </a:effectLst>
            </a:endParaRPr>
          </a:p>
          <a:p>
            <a:pPr lvl="0"/>
            <a:r>
              <a:rPr lang="en-US" sz="2800" dirty="0"/>
              <a:t>Programming Challenge/Hackathon based </a:t>
            </a:r>
          </a:p>
        </p:txBody>
      </p:sp>
    </p:spTree>
    <p:extLst>
      <p:ext uri="{BB962C8B-B14F-4D97-AF65-F5344CB8AC3E}">
        <p14:creationId xmlns:p14="http://schemas.microsoft.com/office/powerpoint/2010/main" val="841031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a:xfrm>
            <a:off x="395536" y="404664"/>
            <a:ext cx="11121788" cy="69681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ct val="0"/>
              </a:spcBef>
            </a:pPr>
            <a:r>
              <a:rPr lang="en-US" altLang="en-US" sz="3600" b="1" u="sng" dirty="0">
                <a:solidFill>
                  <a:srgbClr val="FF0000"/>
                </a:solidFill>
              </a:rPr>
              <a:t>Course Assessment Model</a:t>
            </a:r>
            <a:endParaRPr lang="en-US" altLang="en-US" sz="2800" dirty="0">
              <a:solidFill>
                <a:srgbClr val="FF0000"/>
              </a:solidFill>
            </a:endParaRPr>
          </a:p>
          <a:p>
            <a:pPr algn="l">
              <a:spcBef>
                <a:spcPct val="0"/>
              </a:spcBef>
            </a:pPr>
            <a:endParaRPr lang="en-US" altLang="en-US" sz="2800" dirty="0">
              <a:solidFill>
                <a:srgbClr val="FF0000"/>
              </a:solidFill>
            </a:endParaRPr>
          </a:p>
        </p:txBody>
      </p:sp>
      <p:sp>
        <p:nvSpPr>
          <p:cNvPr id="5" name="Rectangle 4"/>
          <p:cNvSpPr/>
          <p:nvPr/>
        </p:nvSpPr>
        <p:spPr>
          <a:xfrm>
            <a:off x="251521" y="1105287"/>
            <a:ext cx="8640960" cy="520142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t>Programming Practice using </a:t>
            </a:r>
            <a:r>
              <a:rPr lang="en-US" sz="3600" dirty="0" err="1"/>
              <a:t>CodeTantra</a:t>
            </a:r>
            <a:r>
              <a:rPr lang="en-US" sz="3600" dirty="0"/>
              <a:t>/</a:t>
            </a:r>
            <a:r>
              <a:rPr lang="en-US" sz="3600" dirty="0" err="1"/>
              <a:t>EBox</a:t>
            </a:r>
            <a:r>
              <a:rPr lang="en-US" sz="3600"/>
              <a:t> </a:t>
            </a:r>
            <a:r>
              <a:rPr lang="en-US" sz="3600" dirty="0"/>
              <a:t>	</a:t>
            </a:r>
            <a:r>
              <a:rPr lang="en-US" sz="3600" dirty="0" smtClean="0"/>
              <a:t>     40</a:t>
            </a:r>
            <a:endParaRPr lang="en-US" sz="3600" dirty="0"/>
          </a:p>
          <a:p>
            <a:endParaRPr lang="en-US" sz="3600" dirty="0"/>
          </a:p>
          <a:p>
            <a:r>
              <a:rPr lang="en-US" sz="2800" dirty="0"/>
              <a:t>Based on number of questions attempted</a:t>
            </a:r>
          </a:p>
          <a:p>
            <a:pPr lvl="2"/>
            <a:r>
              <a:rPr lang="en-US" sz="2800" dirty="0">
                <a:solidFill>
                  <a:srgbClr val="C00000"/>
                </a:solidFill>
              </a:rPr>
              <a:t>0-50%		 -&gt;0 Marks</a:t>
            </a:r>
          </a:p>
          <a:p>
            <a:pPr lvl="2"/>
            <a:r>
              <a:rPr lang="en-US" sz="2800" dirty="0">
                <a:solidFill>
                  <a:srgbClr val="C00000"/>
                </a:solidFill>
              </a:rPr>
              <a:t>51% 		 -&gt; 1 Marks</a:t>
            </a:r>
          </a:p>
          <a:p>
            <a:pPr lvl="2"/>
            <a:r>
              <a:rPr lang="en-US" sz="2800" dirty="0">
                <a:solidFill>
                  <a:srgbClr val="C00000"/>
                </a:solidFill>
              </a:rPr>
              <a:t>74%		 -&gt;24 Marks</a:t>
            </a:r>
          </a:p>
          <a:p>
            <a:pPr lvl="2"/>
            <a:r>
              <a:rPr lang="en-US" sz="2800" dirty="0">
                <a:solidFill>
                  <a:srgbClr val="C00000"/>
                </a:solidFill>
              </a:rPr>
              <a:t>90-100%  	 -&gt; 40 Marks</a:t>
            </a:r>
          </a:p>
          <a:p>
            <a:endParaRPr lang="en-US" sz="2800" dirty="0"/>
          </a:p>
          <a:p>
            <a:r>
              <a:rPr lang="en-US" sz="2800" dirty="0"/>
              <a:t>For each % of attempted question after 50%, student will be awarded 1 mark (max up to 45 marks)</a:t>
            </a:r>
          </a:p>
        </p:txBody>
      </p:sp>
    </p:spTree>
    <p:extLst>
      <p:ext uri="{BB962C8B-B14F-4D97-AF65-F5344CB8AC3E}">
        <p14:creationId xmlns:p14="http://schemas.microsoft.com/office/powerpoint/2010/main" val="392236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MOOC</a:t>
            </a:r>
            <a:endParaRPr lang="en-US" dirty="0">
              <a:solidFill>
                <a:srgbClr val="FF0000"/>
              </a:solidFill>
            </a:endParaRPr>
          </a:p>
        </p:txBody>
      </p:sp>
      <p:sp>
        <p:nvSpPr>
          <p:cNvPr id="3" name="Content Placeholder 2"/>
          <p:cNvSpPr>
            <a:spLocks noGrp="1"/>
          </p:cNvSpPr>
          <p:nvPr>
            <p:ph sz="quarter" idx="1"/>
          </p:nvPr>
        </p:nvSpPr>
        <p:spPr/>
        <p:txBody>
          <a:bodyPr/>
          <a:lstStyle/>
          <a:p>
            <a:r>
              <a:rPr lang="en-US" dirty="0" smtClean="0">
                <a:hlinkClick r:id="rId2"/>
              </a:rPr>
              <a:t>https://onlinecourses.nptel.ac.in/noc21_cs32/preview</a:t>
            </a:r>
            <a:endParaRPr lang="en-US" dirty="0" smtClean="0"/>
          </a:p>
          <a:p>
            <a:endParaRPr lang="en-US" dirty="0" smtClean="0"/>
          </a:p>
          <a:p>
            <a:pPr>
              <a:buNone/>
            </a:pPr>
            <a:r>
              <a:rPr lang="en-US" dirty="0" smtClean="0"/>
              <a:t>Exemptions:-</a:t>
            </a:r>
          </a:p>
          <a:p>
            <a:pPr>
              <a:buNone/>
            </a:pPr>
            <a:r>
              <a:rPr lang="en-US" dirty="0" smtClean="0"/>
              <a:t>If student will provide the certificate,2 weeks prior to ETE then 1 CA will </a:t>
            </a:r>
            <a:r>
              <a:rPr lang="en-US" smtClean="0"/>
              <a:t>be exempted.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914400" y="274638"/>
            <a:ext cx="7772400" cy="706090"/>
          </a:xfrm>
        </p:spPr>
        <p:txBody>
          <a:bodyPr>
            <a:normAutofit fontScale="90000"/>
          </a:bodyPr>
          <a:lstStyle/>
          <a:p>
            <a:r>
              <a:rPr lang="en-IN" altLang="en-US" dirty="0" smtClean="0">
                <a:solidFill>
                  <a:srgbClr val="FF0000"/>
                </a:solidFill>
              </a:rPr>
              <a:t>Course Objectives</a:t>
            </a:r>
          </a:p>
        </p:txBody>
      </p:sp>
      <p:sp>
        <p:nvSpPr>
          <p:cNvPr id="7171" name="Content Placeholder 2"/>
          <p:cNvSpPr>
            <a:spLocks noGrp="1"/>
          </p:cNvSpPr>
          <p:nvPr>
            <p:ph sz="quarter" idx="1"/>
          </p:nvPr>
        </p:nvSpPr>
        <p:spPr>
          <a:xfrm>
            <a:off x="457200" y="1196975"/>
            <a:ext cx="8229600" cy="5256361"/>
          </a:xfrm>
        </p:spPr>
        <p:txBody>
          <a:bodyPr>
            <a:normAutofit/>
          </a:bodyPr>
          <a:lstStyle/>
          <a:p>
            <a:r>
              <a:rPr lang="en-IN" sz="2400" dirty="0"/>
              <a:t>define the installation of python environment and basics of Python language</a:t>
            </a:r>
            <a:r>
              <a:rPr lang="en-US" sz="2400" dirty="0" smtClean="0"/>
              <a:t>.</a:t>
            </a:r>
          </a:p>
          <a:p>
            <a:pPr fontAlgn="t"/>
            <a:r>
              <a:rPr lang="en-IN" sz="2400" dirty="0"/>
              <a:t>apply the condition and iteration statements for evaluating the appropriate </a:t>
            </a:r>
            <a:r>
              <a:rPr lang="en-IN" sz="2400" dirty="0" smtClean="0"/>
              <a:t>alternates.</a:t>
            </a:r>
          </a:p>
          <a:p>
            <a:pPr fontAlgn="t"/>
            <a:r>
              <a:rPr lang="en-IN" sz="2400" dirty="0"/>
              <a:t>apply to formulate Regular Expressions and use them for Pattern Matching </a:t>
            </a:r>
            <a:r>
              <a:rPr lang="en-IN" sz="2400" dirty="0" smtClean="0"/>
              <a:t>.</a:t>
            </a:r>
          </a:p>
          <a:p>
            <a:pPr fontAlgn="t"/>
            <a:r>
              <a:rPr lang="en-IN" sz="2400" dirty="0"/>
              <a:t>construct the core data structures like lists, dictionaries, tuples and sets in Python to store, process and sort the </a:t>
            </a:r>
            <a:r>
              <a:rPr lang="en-IN" sz="2400" dirty="0" smtClean="0"/>
              <a:t>data.</a:t>
            </a:r>
          </a:p>
          <a:p>
            <a:pPr fontAlgn="t"/>
            <a:r>
              <a:rPr lang="en-US" sz="2400" dirty="0" smtClean="0"/>
              <a:t> </a:t>
            </a:r>
            <a:r>
              <a:rPr lang="en-IN" sz="2400" dirty="0"/>
              <a:t>Apply the concepts of Object-oriented programming as used in Python using encapsulation, polymorphism, and inheritance </a:t>
            </a:r>
            <a:r>
              <a:rPr lang="en-IN" sz="2400" dirty="0" smtClean="0"/>
              <a:t>.</a:t>
            </a:r>
          </a:p>
          <a:p>
            <a:pPr fontAlgn="t"/>
            <a:r>
              <a:rPr lang="en-IN" sz="2400" dirty="0"/>
              <a:t>Apply the external modules for creating and writing data to excel files and inspect the file operations to navigate the file </a:t>
            </a:r>
            <a:r>
              <a:rPr lang="en-IN" sz="2400" dirty="0" smtClean="0"/>
              <a:t>systems.</a:t>
            </a:r>
            <a:endParaRPr lang="en-US" altLang="en-US" sz="2400" dirty="0" smtClean="0"/>
          </a:p>
        </p:txBody>
      </p:sp>
    </p:spTree>
    <p:extLst>
      <p:ext uri="{BB962C8B-B14F-4D97-AF65-F5344CB8AC3E}">
        <p14:creationId xmlns:p14="http://schemas.microsoft.com/office/powerpoint/2010/main" val="193729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 calcmode="lin" valueType="num">
                                      <p:cBhvr additive="base">
                                        <p:cTn id="25"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171">
                                            <p:txEl>
                                              <p:pRg st="4" end="4"/>
                                            </p:txEl>
                                          </p:spTgt>
                                        </p:tgtEl>
                                        <p:attrNameLst>
                                          <p:attrName>style.visibility</p:attrName>
                                        </p:attrNameLst>
                                      </p:cBhvr>
                                      <p:to>
                                        <p:strVal val="visible"/>
                                      </p:to>
                                    </p:set>
                                    <p:anim calcmode="lin" valueType="num">
                                      <p:cBhvr additive="base">
                                        <p:cTn id="31"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Why languages?</a:t>
            </a:r>
            <a:endParaRPr lang="en-IN" dirty="0">
              <a:solidFill>
                <a:srgbClr val="FF0000"/>
              </a:solidFill>
            </a:endParaRPr>
          </a:p>
        </p:txBody>
      </p:sp>
      <p:pic>
        <p:nvPicPr>
          <p:cNvPr id="5" name="Picture 2" descr="Image result for learning images">
            <a:extLst>
              <a:ext uri="{FF2B5EF4-FFF2-40B4-BE49-F238E27FC236}">
                <a16:creationId xmlns:a16="http://schemas.microsoft.com/office/drawing/2014/main" xmlns="" id="{FC950A24-513F-454B-B017-9F26533CA3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1916832"/>
            <a:ext cx="4131046"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316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scene3d>
              <a:camera prst="orthographicFront"/>
              <a:lightRig rig="flat" dir="tl">
                <a:rot lat="0" lon="0" rev="6600000"/>
              </a:lightRig>
            </a:scene3d>
            <a:sp3d extrusionH="25400" contourW="8890">
              <a:bevelT w="38100" h="31750"/>
              <a:contourClr>
                <a:schemeClr val="accent2">
                  <a:shade val="75000"/>
                </a:schemeClr>
              </a:contourClr>
            </a:sp3d>
          </a:bodyPr>
          <a:lstStyle/>
          <a:p>
            <a:pPr>
              <a:buNone/>
            </a:pPr>
            <a:endPar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buNone/>
            </a:pPr>
            <a:endPar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buNone/>
            </a:pPr>
            <a:endPar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buNone/>
            </a:pP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COMPUTER IS  SMART  </a:t>
            </a:r>
            <a:r>
              <a:rPr lang="en-US" sz="55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p>
          <a:p>
            <a:pPr>
              <a:buNone/>
            </a:pPr>
            <a:endParaRPr lang="en-US" sz="55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buNone/>
            </a:pPr>
            <a:endParaRPr lang="en-US" sz="55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buNone/>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2" action="ppaction://hlinkfile"/>
              </a:rPr>
              <a:t>https://www.youtube.com/watch?v=lfuUiBanVDM</a:t>
            </a:r>
            <a:endPar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buNone/>
            </a:pPr>
            <a:endParaRPr lang="en-US" sz="55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buNone/>
            </a:pPr>
            <a:endParaRPr lang="en-US" sz="55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buNone/>
            </a:pPr>
            <a:endParaRPr lang="en-US" sz="55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 name="Picture 3" descr="0bb35fa5da9d484e5de1932bd5db1ff5.jpg"/>
          <p:cNvPicPr>
            <a:picLocks noChangeAspect="1"/>
          </p:cNvPicPr>
          <p:nvPr/>
        </p:nvPicPr>
        <p:blipFill>
          <a:blip r:embed="rId3" cstate="print"/>
          <a:stretch>
            <a:fillRect/>
          </a:stretch>
        </p:blipFill>
        <p:spPr>
          <a:xfrm>
            <a:off x="2195736" y="548680"/>
            <a:ext cx="4464496" cy="2270513"/>
          </a:xfrm>
          <a:prstGeom prst="rect">
            <a:avLst/>
          </a:prstGeom>
        </p:spPr>
      </p:pic>
      <p:sp>
        <p:nvSpPr>
          <p:cNvPr id="5" name="Down Arrow 4"/>
          <p:cNvSpPr/>
          <p:nvPr/>
        </p:nvSpPr>
        <p:spPr>
          <a:xfrm>
            <a:off x="3635896" y="3429000"/>
            <a:ext cx="1008112" cy="16561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275</TotalTime>
  <Words>670</Words>
  <Application>Microsoft Office PowerPoint</Application>
  <PresentationFormat>On-screen Show (4:3)</PresentationFormat>
  <Paragraphs>141</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Equity</vt:lpstr>
      <vt:lpstr>Lecture 0  INT108:: PROGRAMMING IN PYTHON (Program practice) </vt:lpstr>
      <vt:lpstr>Course Overview</vt:lpstr>
      <vt:lpstr>Marks Breakup</vt:lpstr>
      <vt:lpstr>CA and MTE</vt:lpstr>
      <vt:lpstr>PowerPoint Presentation</vt:lpstr>
      <vt:lpstr>MOOC</vt:lpstr>
      <vt:lpstr>Course Objectives</vt:lpstr>
      <vt:lpstr>Why languages?</vt:lpstr>
      <vt:lpstr>PowerPoint Presentation</vt:lpstr>
      <vt:lpstr>Computer Language vs. Human Language</vt:lpstr>
      <vt:lpstr>Different Computer Languages</vt:lpstr>
      <vt:lpstr>Compiler vs. Interpreter</vt:lpstr>
      <vt:lpstr>Make language  your Friend</vt:lpstr>
      <vt:lpstr>PowerPoint Presentation</vt:lpstr>
      <vt:lpstr>PowerPoint Presentation</vt:lpstr>
      <vt:lpstr>Overview of Unit 1 </vt:lpstr>
      <vt:lpstr>Unit 1</vt:lpstr>
      <vt:lpstr>Overview of Unit 2 </vt:lpstr>
      <vt:lpstr>Unit 2</vt:lpstr>
      <vt:lpstr>Overview of Functions and Recursion  </vt:lpstr>
      <vt:lpstr>Unit 3</vt:lpstr>
      <vt:lpstr>Lists and Tuples</vt:lpstr>
      <vt:lpstr>Unit 4</vt:lpstr>
      <vt:lpstr>OOP </vt:lpstr>
      <vt:lpstr>Unit 5</vt:lpstr>
      <vt:lpstr>Unit 6</vt:lpstr>
      <vt:lpstr>Different Python IDEs and Code Editors</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Zero  INT213::Python Programming</dc:title>
  <dc:creator>ismail - [2010]</dc:creator>
  <cp:lastModifiedBy>ismail - [2010]</cp:lastModifiedBy>
  <cp:revision>50</cp:revision>
  <dcterms:created xsi:type="dcterms:W3CDTF">2021-08-20T07:23:04Z</dcterms:created>
  <dcterms:modified xsi:type="dcterms:W3CDTF">2022-08-29T05:19:31Z</dcterms:modified>
</cp:coreProperties>
</file>