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4" r:id="rId18"/>
    <p:sldId id="288" r:id="rId19"/>
    <p:sldId id="289" r:id="rId20"/>
    <p:sldId id="291" r:id="rId21"/>
    <p:sldId id="290" r:id="rId22"/>
    <p:sldId id="292" r:id="rId23"/>
    <p:sldId id="293" r:id="rId24"/>
    <p:sldId id="294" r:id="rId25"/>
    <p:sldId id="295" r:id="rId26"/>
    <p:sldId id="296" r:id="rId27"/>
    <p:sldId id="297" r:id="rId28"/>
    <p:sldId id="298" r:id="rId29"/>
    <p:sldId id="299" r:id="rId30"/>
    <p:sldId id="300" r:id="rId31"/>
    <p:sldId id="301" r:id="rId32"/>
    <p:sldId id="302" r:id="rId33"/>
    <p:sldId id="275" r:id="rId34"/>
    <p:sldId id="276" r:id="rId35"/>
    <p:sldId id="277" r:id="rId36"/>
    <p:sldId id="278" r:id="rId37"/>
    <p:sldId id="279" r:id="rId38"/>
    <p:sldId id="280" r:id="rId39"/>
    <p:sldId id="281" r:id="rId40"/>
    <p:sldId id="282" r:id="rId41"/>
    <p:sldId id="303" r:id="rId42"/>
    <p:sldId id="283" r:id="rId43"/>
    <p:sldId id="284" r:id="rId44"/>
    <p:sldId id="285" r:id="rId45"/>
    <p:sldId id="286" r:id="rId46"/>
    <p:sldId id="287" r:id="rId4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hirendra siddharth" initials="ds" lastIdx="1" clrIdx="0">
    <p:extLst>
      <p:ext uri="{19B8F6BF-5375-455C-9EA6-DF929625EA0E}">
        <p15:presenceInfo xmlns:p15="http://schemas.microsoft.com/office/powerpoint/2012/main" userId="e4557646ab2d648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89804DF9-6A4A-49B2-81CD-5702EB3BF1D3}" type="datetimeFigureOut">
              <a:rPr lang="en-US" smtClean="0"/>
              <a:pPr/>
              <a:t>10/13/2023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BD865B6-1940-4C94-8F0C-841BF489148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9804DF9-6A4A-49B2-81CD-5702EB3BF1D3}"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865B6-1940-4C94-8F0C-841BF489148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9804DF9-6A4A-49B2-81CD-5702EB3BF1D3}"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865B6-1940-4C94-8F0C-841BF489148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9804DF9-6A4A-49B2-81CD-5702EB3BF1D3}"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865B6-1940-4C94-8F0C-841BF489148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9804DF9-6A4A-49B2-81CD-5702EB3BF1D3}"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865B6-1940-4C94-8F0C-841BF489148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9804DF9-6A4A-49B2-81CD-5702EB3BF1D3}" type="datetimeFigureOut">
              <a:rPr lang="en-US" smtClean="0"/>
              <a:pPr/>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865B6-1940-4C94-8F0C-841BF489148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9804DF9-6A4A-49B2-81CD-5702EB3BF1D3}" type="datetimeFigureOut">
              <a:rPr lang="en-US" smtClean="0"/>
              <a:pPr/>
              <a:t>10/13/2023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D865B6-1940-4C94-8F0C-841BF489148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89804DF9-6A4A-49B2-81CD-5702EB3BF1D3}" type="datetimeFigureOut">
              <a:rPr lang="en-US" smtClean="0"/>
              <a:pPr/>
              <a:t>10/13/2023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D865B6-1940-4C94-8F0C-841BF489148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804DF9-6A4A-49B2-81CD-5702EB3BF1D3}" type="datetimeFigureOut">
              <a:rPr lang="en-US" smtClean="0"/>
              <a:pPr/>
              <a:t>10/13/2023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D865B6-1940-4C94-8F0C-841BF489148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9804DF9-6A4A-49B2-81CD-5702EB3BF1D3}" type="datetimeFigureOut">
              <a:rPr lang="en-US" smtClean="0"/>
              <a:pPr/>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865B6-1940-4C94-8F0C-841BF489148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9804DF9-6A4A-49B2-81CD-5702EB3BF1D3}" type="datetimeFigureOut">
              <a:rPr lang="en-US" smtClean="0"/>
              <a:pPr/>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BD865B6-1940-4C94-8F0C-841BF4891486}"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9804DF9-6A4A-49B2-81CD-5702EB3BF1D3}" type="datetimeFigureOut">
              <a:rPr lang="en-US" smtClean="0"/>
              <a:pPr/>
              <a:t>10/13/2023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BD865B6-1940-4C94-8F0C-841BF4891486}"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1"/>
          <p:cNvSpPr txBox="1">
            <a:spLocks noGrp="1"/>
          </p:cNvSpPr>
          <p:nvPr>
            <p:ph type="ctrTitle"/>
          </p:nvPr>
        </p:nvSpPr>
        <p:spPr bwMode="auto">
          <a:xfrm>
            <a:off x="646112" y="2971800"/>
            <a:ext cx="7851775" cy="1295400"/>
          </a:xfrm>
          <a:prstGeom prst="rect">
            <a:avLst/>
          </a:prstGeom>
          <a:noFill/>
          <a:ln w="9525">
            <a:noFill/>
            <a:miter lim="800000"/>
            <a:headEnd/>
            <a:tailEnd/>
          </a:ln>
        </p:spPr>
        <p:txBody>
          <a:bodyPr anchor="ctr">
            <a:normAutofit/>
          </a:bodyPr>
          <a:lstStyle/>
          <a:p>
            <a:pPr algn="ctr">
              <a:defRPr/>
            </a:pPr>
            <a:r>
              <a:rPr lang="en-US" sz="4000" dirty="0">
                <a:solidFill>
                  <a:schemeClr val="bg1"/>
                </a:solidFill>
                <a:effectLst/>
                <a:latin typeface="Times New Roman" panose="02020603050405020304" pitchFamily="18" charset="0"/>
                <a:cs typeface="Times New Roman" panose="02020603050405020304" pitchFamily="18" charset="0"/>
              </a:rPr>
              <a:t>ARTIFICIAL INTELLIGENCE</a:t>
            </a:r>
          </a:p>
          <a:p>
            <a:pPr algn="ctr">
              <a:defRPr/>
            </a:pPr>
            <a:r>
              <a:rPr lang="en-US" sz="4000" dirty="0">
                <a:solidFill>
                  <a:schemeClr val="bg1"/>
                </a:solidFill>
                <a:effectLst/>
                <a:latin typeface="Times New Roman" panose="02020603050405020304" pitchFamily="18" charset="0"/>
                <a:cs typeface="Times New Roman" panose="02020603050405020304" pitchFamily="18" charset="0"/>
              </a:rPr>
              <a:t>UNIT-01</a:t>
            </a:r>
          </a:p>
        </p:txBody>
      </p:sp>
      <p:sp>
        <p:nvSpPr>
          <p:cNvPr id="10" name="Title 1"/>
          <p:cNvSpPr txBox="1">
            <a:spLocks/>
          </p:cNvSpPr>
          <p:nvPr/>
        </p:nvSpPr>
        <p:spPr bwMode="auto">
          <a:xfrm>
            <a:off x="2057400" y="-10998"/>
            <a:ext cx="7010400" cy="685800"/>
          </a:xfrm>
          <a:prstGeom prst="rect">
            <a:avLst/>
          </a:prstGeom>
          <a:noFill/>
          <a:ln w="9525">
            <a:noFill/>
            <a:miter lim="800000"/>
            <a:headEnd/>
            <a:tailEnd/>
          </a:ln>
        </p:spPr>
        <p:txBody>
          <a:bodyPr anchor="ctr"/>
          <a:lstStyle/>
          <a:p>
            <a:pPr algn="ctr">
              <a:defRPr/>
            </a:pPr>
            <a:r>
              <a:rPr lang="en-US" sz="2000" b="1" dirty="0">
                <a:solidFill>
                  <a:schemeClr val="bg1"/>
                </a:solidFill>
                <a:latin typeface="Times New Roman" panose="02020603050405020304" pitchFamily="18" charset="0"/>
                <a:ea typeface="+mj-ea"/>
                <a:cs typeface="Times New Roman" panose="02020603050405020304" pitchFamily="18" charset="0"/>
              </a:rPr>
              <a:t>APPLIED COMPUTATIONAL SCIENCE &amp;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z="4800" dirty="0"/>
              <a:t>Application of AI</a:t>
            </a:r>
            <a:endParaRPr lang="en-US" dirty="0"/>
          </a:p>
        </p:txBody>
      </p:sp>
      <p:sp>
        <p:nvSpPr>
          <p:cNvPr id="3" name="Content Placeholder 2"/>
          <p:cNvSpPr>
            <a:spLocks noGrp="1"/>
          </p:cNvSpPr>
          <p:nvPr>
            <p:ph idx="1"/>
          </p:nvPr>
        </p:nvSpPr>
        <p:spPr>
          <a:xfrm>
            <a:off x="457200" y="1524000"/>
            <a:ext cx="8229600" cy="4389120"/>
          </a:xfrm>
        </p:spPr>
        <p:txBody>
          <a:bodyPr>
            <a:normAutofit fontScale="92500"/>
          </a:bodyPr>
          <a:lstStyle/>
          <a:p>
            <a:pPr algn="just">
              <a:lnSpc>
                <a:spcPct val="200000"/>
              </a:lnSpc>
              <a:buFont typeface="Wingdings" pitchFamily="2" charset="2"/>
              <a:buChar char="§"/>
            </a:pPr>
            <a:r>
              <a:rPr lang="en-US" sz="1400" b="1" dirty="0">
                <a:solidFill>
                  <a:srgbClr val="1E4679"/>
                </a:solidFill>
                <a:latin typeface="Times New Roman" pitchFamily="18" charset="0"/>
                <a:cs typeface="Times New Roman" pitchFamily="18" charset="0"/>
              </a:rPr>
              <a:t>AI in Data Security </a:t>
            </a:r>
            <a:r>
              <a:rPr lang="en-US" sz="1400" dirty="0">
                <a:latin typeface="Times New Roman" pitchFamily="18" charset="0"/>
                <a:cs typeface="Times New Roman" pitchFamily="18" charset="0"/>
              </a:rPr>
              <a:t>The</a:t>
            </a:r>
            <a:r>
              <a:rPr lang="en-US" sz="1400" b="1" dirty="0">
                <a:solidFill>
                  <a:srgbClr val="1E4679"/>
                </a:solidFill>
                <a:latin typeface="Times New Roman" pitchFamily="18" charset="0"/>
                <a:cs typeface="Times New Roman" pitchFamily="18" charset="0"/>
              </a:rPr>
              <a:t> </a:t>
            </a:r>
            <a:r>
              <a:rPr lang="en-US" sz="1400" dirty="0">
                <a:latin typeface="Times New Roman" pitchFamily="18" charset="0"/>
                <a:cs typeface="Times New Roman" pitchFamily="18" charset="0"/>
              </a:rPr>
              <a:t>security of data is crucial for every company and cyber-attacks are growing very rapidly in the digital world. AI can be used to make your data more safe and secure. Some examples such as </a:t>
            </a:r>
            <a:r>
              <a:rPr lang="en-US" sz="1400" dirty="0">
                <a:solidFill>
                  <a:srgbClr val="FF0000"/>
                </a:solidFill>
                <a:latin typeface="Times New Roman" pitchFamily="18" charset="0"/>
                <a:cs typeface="Times New Roman" pitchFamily="18" charset="0"/>
              </a:rPr>
              <a:t>AEG </a:t>
            </a:r>
            <a:r>
              <a:rPr lang="en-US" sz="1400" dirty="0" err="1">
                <a:solidFill>
                  <a:srgbClr val="FF0000"/>
                </a:solidFill>
                <a:latin typeface="Times New Roman" pitchFamily="18" charset="0"/>
                <a:cs typeface="Times New Roman" pitchFamily="18" charset="0"/>
              </a:rPr>
              <a:t>bot</a:t>
            </a:r>
            <a:r>
              <a:rPr lang="en-US" sz="1400" dirty="0">
                <a:solidFill>
                  <a:srgbClr val="FF0000"/>
                </a:solidFill>
                <a:latin typeface="Times New Roman" pitchFamily="18" charset="0"/>
                <a:cs typeface="Times New Roman" pitchFamily="18" charset="0"/>
              </a:rPr>
              <a:t>, AI2 Platform, are used to determine software bug and cyber-attacks in a better way.</a:t>
            </a:r>
          </a:p>
          <a:p>
            <a:pPr algn="just">
              <a:lnSpc>
                <a:spcPct val="200000"/>
              </a:lnSpc>
              <a:buFont typeface="Wingdings" pitchFamily="2" charset="2"/>
              <a:buChar char="§"/>
            </a:pPr>
            <a:r>
              <a:rPr lang="en-US" sz="1400" b="1" dirty="0">
                <a:solidFill>
                  <a:srgbClr val="1E4679"/>
                </a:solidFill>
                <a:latin typeface="Times New Roman" pitchFamily="18" charset="0"/>
                <a:cs typeface="Times New Roman" pitchFamily="18" charset="0"/>
              </a:rPr>
              <a:t>AI in Social Media </a:t>
            </a:r>
            <a:r>
              <a:rPr lang="en-US" sz="1400" dirty="0">
                <a:latin typeface="Times New Roman" pitchFamily="18" charset="0"/>
                <a:cs typeface="Times New Roman" pitchFamily="18" charset="0"/>
              </a:rPr>
              <a:t>Social Media sites such as </a:t>
            </a:r>
            <a:r>
              <a:rPr lang="en-US" sz="1400" dirty="0" err="1">
                <a:solidFill>
                  <a:srgbClr val="FF0000"/>
                </a:solidFill>
                <a:latin typeface="Times New Roman" pitchFamily="18" charset="0"/>
                <a:cs typeface="Times New Roman" pitchFamily="18" charset="0"/>
              </a:rPr>
              <a:t>Facebook</a:t>
            </a:r>
            <a:r>
              <a:rPr lang="en-US" sz="1400" dirty="0">
                <a:solidFill>
                  <a:srgbClr val="FF0000"/>
                </a:solidFill>
                <a:latin typeface="Times New Roman" pitchFamily="18" charset="0"/>
                <a:cs typeface="Times New Roman" pitchFamily="18" charset="0"/>
              </a:rPr>
              <a:t>, Twitter, and </a:t>
            </a:r>
            <a:r>
              <a:rPr lang="en-US" sz="1400" dirty="0" err="1">
                <a:solidFill>
                  <a:srgbClr val="FF0000"/>
                </a:solidFill>
                <a:latin typeface="Times New Roman" pitchFamily="18" charset="0"/>
                <a:cs typeface="Times New Roman" pitchFamily="18" charset="0"/>
              </a:rPr>
              <a:t>Snapchat</a:t>
            </a:r>
            <a:r>
              <a:rPr lang="en-US" sz="1400" dirty="0">
                <a:solidFill>
                  <a:srgbClr val="FF0000"/>
                </a:solidFill>
                <a:latin typeface="Times New Roman" pitchFamily="18" charset="0"/>
                <a:cs typeface="Times New Roman" pitchFamily="18" charset="0"/>
              </a:rPr>
              <a:t> contain billions of user profiles</a:t>
            </a:r>
            <a:r>
              <a:rPr lang="en-US" sz="1400" dirty="0">
                <a:latin typeface="Times New Roman" pitchFamily="18" charset="0"/>
                <a:cs typeface="Times New Roman" pitchFamily="18" charset="0"/>
              </a:rPr>
              <a:t>, which need to be stored and managed in a very efficient way. AI can organize and manage massive amounts of data. AI can analyze lots of data to identify the latest trends, </a:t>
            </a:r>
            <a:r>
              <a:rPr lang="en-US" sz="1400" dirty="0" err="1">
                <a:latin typeface="Times New Roman" pitchFamily="18" charset="0"/>
                <a:cs typeface="Times New Roman" pitchFamily="18" charset="0"/>
              </a:rPr>
              <a:t>hashtag</a:t>
            </a:r>
            <a:r>
              <a:rPr lang="en-US" sz="1400" dirty="0">
                <a:latin typeface="Times New Roman" pitchFamily="18" charset="0"/>
                <a:cs typeface="Times New Roman" pitchFamily="18" charset="0"/>
              </a:rPr>
              <a:t>, and requirement of different users.</a:t>
            </a:r>
          </a:p>
          <a:p>
            <a:pPr algn="just">
              <a:lnSpc>
                <a:spcPct val="200000"/>
              </a:lnSpc>
              <a:buFont typeface="Wingdings" pitchFamily="2" charset="2"/>
              <a:buChar char="§"/>
            </a:pPr>
            <a:r>
              <a:rPr lang="en-US" sz="1400" b="1" dirty="0">
                <a:solidFill>
                  <a:srgbClr val="1E4679"/>
                </a:solidFill>
                <a:latin typeface="Times New Roman" pitchFamily="18" charset="0"/>
                <a:cs typeface="Times New Roman" pitchFamily="18" charset="0"/>
              </a:rPr>
              <a:t>AI in Travel &amp; Transport </a:t>
            </a:r>
            <a:r>
              <a:rPr lang="en-US" sz="1400" dirty="0">
                <a:latin typeface="Times New Roman" pitchFamily="18" charset="0"/>
                <a:cs typeface="Times New Roman" pitchFamily="18" charset="0"/>
              </a:rPr>
              <a:t>AI is becoming highly demanding for travel industries. AI is capable of doing various travel related works such as from making travel arrangement to suggesting the </a:t>
            </a:r>
            <a:r>
              <a:rPr lang="en-US" sz="1400" dirty="0">
                <a:solidFill>
                  <a:srgbClr val="FF0000"/>
                </a:solidFill>
                <a:latin typeface="Times New Roman" pitchFamily="18" charset="0"/>
                <a:cs typeface="Times New Roman" pitchFamily="18" charset="0"/>
              </a:rPr>
              <a:t>hotels, flights, and best routes to the customers</a:t>
            </a:r>
            <a:r>
              <a:rPr lang="en-US" sz="1400" dirty="0">
                <a:latin typeface="Times New Roman" pitchFamily="18" charset="0"/>
                <a:cs typeface="Times New Roman" pitchFamily="18" charset="0"/>
              </a:rPr>
              <a:t>. Travel industries are using AI-powered chat bots which can make human-like interaction with customers for better and fast response.</a:t>
            </a:r>
          </a:p>
          <a:p>
            <a:pPr algn="just">
              <a:lnSpc>
                <a:spcPct val="200000"/>
              </a:lnSpc>
            </a:pPr>
            <a:endParaRPr lang="en-US" sz="1200" dirty="0"/>
          </a:p>
          <a:p>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z="5400" dirty="0"/>
              <a:t>Application of AI</a:t>
            </a:r>
            <a:endParaRPr lang="en-US" dirty="0"/>
          </a:p>
        </p:txBody>
      </p:sp>
      <p:sp>
        <p:nvSpPr>
          <p:cNvPr id="3" name="Content Placeholder 2"/>
          <p:cNvSpPr>
            <a:spLocks noGrp="1"/>
          </p:cNvSpPr>
          <p:nvPr>
            <p:ph idx="1"/>
          </p:nvPr>
        </p:nvSpPr>
        <p:spPr>
          <a:xfrm>
            <a:off x="457200" y="1447800"/>
            <a:ext cx="8229600" cy="4389120"/>
          </a:xfrm>
        </p:spPr>
        <p:txBody>
          <a:bodyPr>
            <a:normAutofit fontScale="55000" lnSpcReduction="20000"/>
          </a:bodyPr>
          <a:lstStyle/>
          <a:p>
            <a:pPr algn="just">
              <a:lnSpc>
                <a:spcPct val="170000"/>
              </a:lnSpc>
            </a:pPr>
            <a:r>
              <a:rPr lang="en-US" sz="3600" b="1" dirty="0">
                <a:solidFill>
                  <a:srgbClr val="1E4679"/>
                </a:solidFill>
              </a:rPr>
              <a:t>AI in Automotive Industry </a:t>
            </a:r>
            <a:r>
              <a:rPr lang="en-US" sz="2800" dirty="0"/>
              <a:t>Some Automotive industries are using AI to provide </a:t>
            </a:r>
            <a:r>
              <a:rPr lang="en-US" sz="2800" dirty="0">
                <a:solidFill>
                  <a:srgbClr val="FF0000"/>
                </a:solidFill>
              </a:rPr>
              <a:t>virtual assistant to their user for better performance</a:t>
            </a:r>
            <a:r>
              <a:rPr lang="en-US" sz="2800" dirty="0"/>
              <a:t>. Such as </a:t>
            </a:r>
            <a:r>
              <a:rPr lang="en-US" sz="2800" dirty="0">
                <a:solidFill>
                  <a:srgbClr val="FF0000"/>
                </a:solidFill>
              </a:rPr>
              <a:t>Tesla has introduced </a:t>
            </a:r>
            <a:r>
              <a:rPr lang="en-US" sz="2800" dirty="0" err="1">
                <a:solidFill>
                  <a:srgbClr val="FF0000"/>
                </a:solidFill>
              </a:rPr>
              <a:t>TeslaBot</a:t>
            </a:r>
            <a:r>
              <a:rPr lang="en-US" sz="2800" dirty="0">
                <a:solidFill>
                  <a:srgbClr val="FF0000"/>
                </a:solidFill>
              </a:rPr>
              <a:t>, an intelligent virtual assistant.</a:t>
            </a:r>
            <a:r>
              <a:rPr lang="en-US" sz="2800" dirty="0"/>
              <a:t> Various Industries are currently working for developing </a:t>
            </a:r>
            <a:r>
              <a:rPr lang="en-US" sz="2800" dirty="0">
                <a:solidFill>
                  <a:srgbClr val="FF0000"/>
                </a:solidFill>
              </a:rPr>
              <a:t>self-driven cars which can make your journey more safe and secure</a:t>
            </a:r>
            <a:r>
              <a:rPr lang="en-US" sz="2800" dirty="0"/>
              <a:t>.</a:t>
            </a:r>
          </a:p>
          <a:p>
            <a:pPr algn="just">
              <a:lnSpc>
                <a:spcPct val="170000"/>
              </a:lnSpc>
            </a:pPr>
            <a:r>
              <a:rPr lang="en-US" sz="3600" b="1" dirty="0">
                <a:solidFill>
                  <a:srgbClr val="1E4679"/>
                </a:solidFill>
              </a:rPr>
              <a:t>AI in Robotics </a:t>
            </a:r>
            <a:r>
              <a:rPr lang="en-US" sz="2800" dirty="0"/>
              <a:t>Artificial Intelligence has a remarkable role in Robotics. Usually, general robots are programmed such that they can perform some repetitive task, but with the help of AI, we can create intelligent robots which can </a:t>
            </a:r>
            <a:r>
              <a:rPr lang="en-US" sz="2800" dirty="0">
                <a:solidFill>
                  <a:srgbClr val="FF0000"/>
                </a:solidFill>
              </a:rPr>
              <a:t>perform tasks with their own experiences without pre-programmed.</a:t>
            </a:r>
            <a:r>
              <a:rPr lang="en-US" sz="2800" dirty="0"/>
              <a:t> </a:t>
            </a:r>
            <a:r>
              <a:rPr lang="en-US" sz="2800" dirty="0">
                <a:solidFill>
                  <a:srgbClr val="FF0000"/>
                </a:solidFill>
              </a:rPr>
              <a:t>Humanoid Robots are best examples for AI in robotics</a:t>
            </a:r>
            <a:r>
              <a:rPr lang="en-US" sz="2800" dirty="0"/>
              <a:t>, recently the intelligent </a:t>
            </a:r>
            <a:r>
              <a:rPr lang="en-US" sz="2800" dirty="0">
                <a:solidFill>
                  <a:srgbClr val="FF0000"/>
                </a:solidFill>
              </a:rPr>
              <a:t>Humanoid robot named as Erica and Sophia has been developed which can talk and behave like humans.</a:t>
            </a:r>
          </a:p>
          <a:p>
            <a:pPr algn="just">
              <a:lnSpc>
                <a:spcPct val="170000"/>
              </a:lnSpc>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z="5400" dirty="0"/>
              <a:t>Application of AI</a:t>
            </a:r>
            <a:endParaRPr lang="en-US" dirty="0"/>
          </a:p>
        </p:txBody>
      </p:sp>
      <p:sp>
        <p:nvSpPr>
          <p:cNvPr id="3" name="Content Placeholder 2"/>
          <p:cNvSpPr>
            <a:spLocks noGrp="1"/>
          </p:cNvSpPr>
          <p:nvPr>
            <p:ph idx="1"/>
          </p:nvPr>
        </p:nvSpPr>
        <p:spPr>
          <a:xfrm>
            <a:off x="457200" y="1447800"/>
            <a:ext cx="8219661" cy="4389120"/>
          </a:xfrm>
        </p:spPr>
        <p:txBody>
          <a:bodyPr>
            <a:noAutofit/>
          </a:bodyPr>
          <a:lstStyle/>
          <a:p>
            <a:pPr algn="just">
              <a:lnSpc>
                <a:spcPct val="170000"/>
              </a:lnSpc>
            </a:pPr>
            <a:r>
              <a:rPr lang="en-US" sz="1400" b="1" dirty="0">
                <a:solidFill>
                  <a:srgbClr val="1E4679"/>
                </a:solidFill>
                <a:latin typeface="Times New Roman" pitchFamily="18" charset="0"/>
                <a:cs typeface="Times New Roman" pitchFamily="18" charset="0"/>
              </a:rPr>
              <a:t>AI in Entertainment </a:t>
            </a:r>
            <a:r>
              <a:rPr lang="en-US" sz="1400" dirty="0">
                <a:latin typeface="Times New Roman" pitchFamily="18" charset="0"/>
                <a:cs typeface="Times New Roman" pitchFamily="18" charset="0"/>
              </a:rPr>
              <a:t>We are currently using some AI based applications in our daily life with some entertainment services such as </a:t>
            </a:r>
            <a:r>
              <a:rPr lang="en-US" sz="1400" dirty="0">
                <a:solidFill>
                  <a:srgbClr val="FF0000"/>
                </a:solidFill>
                <a:latin typeface="Times New Roman" pitchFamily="18" charset="0"/>
                <a:cs typeface="Times New Roman" pitchFamily="18" charset="0"/>
              </a:rPr>
              <a:t>Netflix or Amazon</a:t>
            </a:r>
            <a:r>
              <a:rPr lang="en-US" sz="1400" dirty="0">
                <a:latin typeface="Times New Roman" pitchFamily="18" charset="0"/>
                <a:cs typeface="Times New Roman" pitchFamily="18" charset="0"/>
              </a:rPr>
              <a:t>. With the help of ML/AI algorithms, these services show the recommendations for programs or shows.</a:t>
            </a:r>
          </a:p>
          <a:p>
            <a:pPr algn="just">
              <a:lnSpc>
                <a:spcPct val="170000"/>
              </a:lnSpc>
            </a:pPr>
            <a:r>
              <a:rPr lang="en-US" sz="1400" b="1" dirty="0">
                <a:solidFill>
                  <a:srgbClr val="1E4679"/>
                </a:solidFill>
                <a:latin typeface="Times New Roman" pitchFamily="18" charset="0"/>
                <a:cs typeface="Times New Roman" pitchFamily="18" charset="0"/>
              </a:rPr>
              <a:t>AI in Agriculture  </a:t>
            </a:r>
            <a:r>
              <a:rPr lang="en-US" sz="1400" dirty="0" err="1">
                <a:latin typeface="Times New Roman" pitchFamily="18" charset="0"/>
                <a:cs typeface="Times New Roman" pitchFamily="18" charset="0"/>
              </a:rPr>
              <a:t>Agriculture</a:t>
            </a:r>
            <a:r>
              <a:rPr lang="en-US" sz="1400" dirty="0">
                <a:latin typeface="Times New Roman" pitchFamily="18" charset="0"/>
                <a:cs typeface="Times New Roman" pitchFamily="18" charset="0"/>
              </a:rPr>
              <a:t> is an area which requires various resources, labor, money, and time for best result. Now a day's agriculture is becoming digital, and AI is emerging in this field. Agriculture is applying </a:t>
            </a:r>
            <a:r>
              <a:rPr lang="en-US" sz="1400" dirty="0">
                <a:solidFill>
                  <a:srgbClr val="FF0000"/>
                </a:solidFill>
                <a:latin typeface="Times New Roman" pitchFamily="18" charset="0"/>
                <a:cs typeface="Times New Roman" pitchFamily="18" charset="0"/>
              </a:rPr>
              <a:t>AI as agriculture robotics, solid and crop monitoring</a:t>
            </a:r>
            <a:r>
              <a:rPr lang="en-US" sz="1400" dirty="0">
                <a:latin typeface="Times New Roman" pitchFamily="18" charset="0"/>
                <a:cs typeface="Times New Roman" pitchFamily="18" charset="0"/>
              </a:rPr>
              <a:t>, predictive analysis. AI in agriculture can be very helpful for farmers.</a:t>
            </a:r>
          </a:p>
          <a:p>
            <a:pPr algn="just">
              <a:lnSpc>
                <a:spcPct val="170000"/>
              </a:lnSpc>
            </a:pPr>
            <a:r>
              <a:rPr lang="en-US" sz="1400" b="1" dirty="0">
                <a:solidFill>
                  <a:srgbClr val="1E4679"/>
                </a:solidFill>
                <a:latin typeface="Times New Roman" pitchFamily="18" charset="0"/>
                <a:cs typeface="Times New Roman" pitchFamily="18" charset="0"/>
              </a:rPr>
              <a:t>AI in E-commerce  </a:t>
            </a:r>
            <a:r>
              <a:rPr lang="en-US" sz="1400" dirty="0">
                <a:latin typeface="Times New Roman" pitchFamily="18" charset="0"/>
                <a:cs typeface="Times New Roman" pitchFamily="18" charset="0"/>
              </a:rPr>
              <a:t>AI is providing a </a:t>
            </a:r>
            <a:r>
              <a:rPr lang="en-US" sz="1400" dirty="0">
                <a:solidFill>
                  <a:srgbClr val="FF0000"/>
                </a:solidFill>
                <a:latin typeface="Times New Roman" pitchFamily="18" charset="0"/>
                <a:cs typeface="Times New Roman" pitchFamily="18" charset="0"/>
              </a:rPr>
              <a:t>competitive edge to the e-commerce industry</a:t>
            </a:r>
            <a:r>
              <a:rPr lang="en-US" sz="1400" dirty="0">
                <a:latin typeface="Times New Roman" pitchFamily="18" charset="0"/>
                <a:cs typeface="Times New Roman" pitchFamily="18" charset="0"/>
              </a:rPr>
              <a:t>, and it is becoming more demanding in the e-commerce business. AI is helping shoppers to discover associated products with recommended size, color, or even brand.</a:t>
            </a:r>
          </a:p>
          <a:p>
            <a:pPr algn="just">
              <a:lnSpc>
                <a:spcPct val="170000"/>
              </a:lnSpc>
            </a:pPr>
            <a:r>
              <a:rPr lang="en-US" sz="1400" b="1" dirty="0">
                <a:solidFill>
                  <a:srgbClr val="1E4679"/>
                </a:solidFill>
                <a:latin typeface="Times New Roman" pitchFamily="18" charset="0"/>
                <a:cs typeface="Times New Roman" pitchFamily="18" charset="0"/>
              </a:rPr>
              <a:t>AI in education: </a:t>
            </a:r>
            <a:r>
              <a:rPr lang="en-US" sz="1400" dirty="0">
                <a:latin typeface="Times New Roman" pitchFamily="18" charset="0"/>
                <a:cs typeface="Times New Roman" pitchFamily="18" charset="0"/>
              </a:rPr>
              <a:t>AI can automate grading so that the tutor can have more time to teach. AI </a:t>
            </a:r>
            <a:r>
              <a:rPr lang="en-US" sz="1400" dirty="0" err="1">
                <a:solidFill>
                  <a:srgbClr val="FF0000"/>
                </a:solidFill>
                <a:latin typeface="Times New Roman" pitchFamily="18" charset="0"/>
                <a:cs typeface="Times New Roman" pitchFamily="18" charset="0"/>
              </a:rPr>
              <a:t>chatbot</a:t>
            </a:r>
            <a:r>
              <a:rPr lang="en-US" sz="1400" dirty="0">
                <a:latin typeface="Times New Roman" pitchFamily="18" charset="0"/>
                <a:cs typeface="Times New Roman" pitchFamily="18" charset="0"/>
              </a:rPr>
              <a:t> can </a:t>
            </a:r>
            <a:r>
              <a:rPr lang="en-US" sz="1400" dirty="0">
                <a:solidFill>
                  <a:srgbClr val="FF0000"/>
                </a:solidFill>
                <a:latin typeface="Times New Roman" pitchFamily="18" charset="0"/>
                <a:cs typeface="Times New Roman" pitchFamily="18" charset="0"/>
              </a:rPr>
              <a:t>communicate with students as a teaching assistant</a:t>
            </a:r>
            <a:r>
              <a:rPr lang="en-US" sz="1400" dirty="0">
                <a:latin typeface="Times New Roman" pitchFamily="18" charset="0"/>
                <a:cs typeface="Times New Roman" pitchFamily="18" charset="0"/>
              </a:rPr>
              <a:t>. AI in the future can be work as a personal </a:t>
            </a:r>
            <a:r>
              <a:rPr lang="en-US" sz="1400" dirty="0">
                <a:solidFill>
                  <a:srgbClr val="FF0000"/>
                </a:solidFill>
                <a:latin typeface="Times New Roman" pitchFamily="18" charset="0"/>
                <a:cs typeface="Times New Roman" pitchFamily="18" charset="0"/>
              </a:rPr>
              <a:t>virtual tutor for students,</a:t>
            </a:r>
            <a:r>
              <a:rPr lang="en-US" sz="1400" dirty="0">
                <a:latin typeface="Times New Roman" pitchFamily="18" charset="0"/>
                <a:cs typeface="Times New Roman" pitchFamily="18" charset="0"/>
              </a:rPr>
              <a:t> which will be accessible easily at any time and any place.</a:t>
            </a:r>
          </a:p>
          <a:p>
            <a:pPr algn="just">
              <a:lnSpc>
                <a:spcPct val="170000"/>
              </a:lnSpc>
            </a:pPr>
            <a:endParaRPr lang="en-US" sz="14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a:t>AGENT</a:t>
            </a:r>
          </a:p>
        </p:txBody>
      </p:sp>
      <p:sp>
        <p:nvSpPr>
          <p:cNvPr id="3" name="Content Placeholder 2"/>
          <p:cNvSpPr>
            <a:spLocks noGrp="1"/>
          </p:cNvSpPr>
          <p:nvPr>
            <p:ph idx="1"/>
          </p:nvPr>
        </p:nvSpPr>
        <p:spPr>
          <a:xfrm>
            <a:off x="457200" y="1676400"/>
            <a:ext cx="8229600" cy="4389120"/>
          </a:xfrm>
        </p:spPr>
        <p:txBody>
          <a:bodyPr>
            <a:noAutofit/>
          </a:bodyPr>
          <a:lstStyle/>
          <a:p>
            <a:pPr algn="just">
              <a:lnSpc>
                <a:spcPct val="200000"/>
              </a:lnSpc>
              <a:buFont typeface="Arial" charset="0"/>
              <a:buChar char="•"/>
            </a:pPr>
            <a:r>
              <a:rPr lang="en-US" sz="1400" dirty="0">
                <a:latin typeface="Times New Roman" pitchFamily="18" charset="0"/>
                <a:cs typeface="Times New Roman" pitchFamily="18" charset="0"/>
              </a:rPr>
              <a:t>An agent can be anything that </a:t>
            </a:r>
            <a:r>
              <a:rPr lang="en-US" sz="1400" dirty="0">
                <a:solidFill>
                  <a:srgbClr val="FF0000"/>
                </a:solidFill>
                <a:latin typeface="Times New Roman" pitchFamily="18" charset="0"/>
                <a:cs typeface="Times New Roman" pitchFamily="18" charset="0"/>
              </a:rPr>
              <a:t>perceive its environment through sensors </a:t>
            </a:r>
            <a:r>
              <a:rPr lang="en-US" sz="1400" dirty="0">
                <a:latin typeface="Times New Roman" pitchFamily="18" charset="0"/>
                <a:cs typeface="Times New Roman" pitchFamily="18" charset="0"/>
              </a:rPr>
              <a:t>and </a:t>
            </a:r>
            <a:r>
              <a:rPr lang="en-US" sz="1400" dirty="0">
                <a:solidFill>
                  <a:srgbClr val="FF0000"/>
                </a:solidFill>
                <a:latin typeface="Times New Roman" pitchFamily="18" charset="0"/>
                <a:cs typeface="Times New Roman" pitchFamily="18" charset="0"/>
              </a:rPr>
              <a:t>act upon that environment through actuators. </a:t>
            </a:r>
            <a:r>
              <a:rPr lang="en-US" sz="1400" dirty="0">
                <a:latin typeface="Times New Roman" pitchFamily="18" charset="0"/>
                <a:cs typeface="Times New Roman" pitchFamily="18" charset="0"/>
              </a:rPr>
              <a:t>An Agent runs in the cycle of perceiving, thinking, and  acting. An agent can be:</a:t>
            </a:r>
          </a:p>
          <a:p>
            <a:pPr lvl="1" algn="just">
              <a:lnSpc>
                <a:spcPct val="200000"/>
              </a:lnSpc>
              <a:buFont typeface="Wingdings" pitchFamily="2" charset="2"/>
              <a:buChar char="q"/>
            </a:pPr>
            <a:r>
              <a:rPr lang="en-US" sz="1400" b="1" dirty="0">
                <a:solidFill>
                  <a:srgbClr val="1E4679"/>
                </a:solidFill>
                <a:latin typeface="Times New Roman" pitchFamily="18" charset="0"/>
                <a:cs typeface="Times New Roman" pitchFamily="18" charset="0"/>
              </a:rPr>
              <a:t>Human-Agent:</a:t>
            </a:r>
            <a:r>
              <a:rPr lang="en-US" sz="1400" dirty="0">
                <a:latin typeface="Times New Roman" pitchFamily="18" charset="0"/>
                <a:cs typeface="Times New Roman" pitchFamily="18" charset="0"/>
              </a:rPr>
              <a:t> A </a:t>
            </a:r>
            <a:r>
              <a:rPr lang="en-US" sz="1400" dirty="0">
                <a:solidFill>
                  <a:srgbClr val="FF0000"/>
                </a:solidFill>
                <a:latin typeface="Times New Roman" pitchFamily="18" charset="0"/>
                <a:cs typeface="Times New Roman" pitchFamily="18" charset="0"/>
              </a:rPr>
              <a:t>human agent has eyes, ears, and other organs </a:t>
            </a:r>
            <a:r>
              <a:rPr lang="en-US" sz="1400" dirty="0">
                <a:latin typeface="Times New Roman" pitchFamily="18" charset="0"/>
                <a:cs typeface="Times New Roman" pitchFamily="18" charset="0"/>
              </a:rPr>
              <a:t>which work for </a:t>
            </a:r>
            <a:r>
              <a:rPr lang="en-US" sz="1400" dirty="0">
                <a:solidFill>
                  <a:srgbClr val="FF0000"/>
                </a:solidFill>
                <a:latin typeface="Times New Roman" pitchFamily="18" charset="0"/>
                <a:cs typeface="Times New Roman" pitchFamily="18" charset="0"/>
              </a:rPr>
              <a:t>sensors</a:t>
            </a:r>
            <a:r>
              <a:rPr lang="en-US" sz="1400" dirty="0">
                <a:latin typeface="Times New Roman" pitchFamily="18" charset="0"/>
                <a:cs typeface="Times New Roman" pitchFamily="18" charset="0"/>
              </a:rPr>
              <a:t> and </a:t>
            </a:r>
            <a:r>
              <a:rPr lang="en-US" sz="1400" dirty="0">
                <a:solidFill>
                  <a:srgbClr val="FF0000"/>
                </a:solidFill>
                <a:latin typeface="Times New Roman" pitchFamily="18" charset="0"/>
                <a:cs typeface="Times New Roman" pitchFamily="18" charset="0"/>
              </a:rPr>
              <a:t>hand, legs, vocal tract work for actuators.</a:t>
            </a:r>
          </a:p>
          <a:p>
            <a:pPr lvl="1" algn="just">
              <a:lnSpc>
                <a:spcPct val="200000"/>
              </a:lnSpc>
              <a:buFont typeface="Wingdings" pitchFamily="2" charset="2"/>
              <a:buChar char="q"/>
            </a:pPr>
            <a:r>
              <a:rPr lang="en-US" sz="1400" b="1" dirty="0">
                <a:solidFill>
                  <a:srgbClr val="1E4679"/>
                </a:solidFill>
                <a:latin typeface="Times New Roman" pitchFamily="18" charset="0"/>
                <a:cs typeface="Times New Roman" pitchFamily="18" charset="0"/>
              </a:rPr>
              <a:t>Robotic Agent:</a:t>
            </a:r>
            <a:r>
              <a:rPr lang="en-US" sz="1400" dirty="0">
                <a:latin typeface="Times New Roman" pitchFamily="18" charset="0"/>
                <a:cs typeface="Times New Roman" pitchFamily="18" charset="0"/>
              </a:rPr>
              <a:t> A robotic agent can have </a:t>
            </a:r>
            <a:r>
              <a:rPr lang="en-US" sz="1400" dirty="0">
                <a:solidFill>
                  <a:srgbClr val="FF0000"/>
                </a:solidFill>
                <a:latin typeface="Times New Roman" pitchFamily="18" charset="0"/>
                <a:cs typeface="Times New Roman" pitchFamily="18" charset="0"/>
              </a:rPr>
              <a:t>cameras, infrared range finder, NLP for sensors </a:t>
            </a:r>
            <a:r>
              <a:rPr lang="en-US" sz="1400" dirty="0">
                <a:latin typeface="Times New Roman" pitchFamily="18" charset="0"/>
                <a:cs typeface="Times New Roman" pitchFamily="18" charset="0"/>
              </a:rPr>
              <a:t>and various </a:t>
            </a:r>
            <a:r>
              <a:rPr lang="en-US" sz="1400" dirty="0">
                <a:solidFill>
                  <a:srgbClr val="FF0000"/>
                </a:solidFill>
                <a:latin typeface="Times New Roman" pitchFamily="18" charset="0"/>
                <a:cs typeface="Times New Roman" pitchFamily="18" charset="0"/>
              </a:rPr>
              <a:t>motors for actuators.</a:t>
            </a:r>
          </a:p>
          <a:p>
            <a:pPr lvl="1" algn="just">
              <a:lnSpc>
                <a:spcPct val="200000"/>
              </a:lnSpc>
              <a:buFont typeface="Wingdings" pitchFamily="2" charset="2"/>
              <a:buChar char="q"/>
            </a:pPr>
            <a:r>
              <a:rPr lang="en-US" sz="1400" b="1" dirty="0">
                <a:solidFill>
                  <a:srgbClr val="1E4679"/>
                </a:solidFill>
                <a:latin typeface="Times New Roman" pitchFamily="18" charset="0"/>
                <a:cs typeface="Times New Roman" pitchFamily="18" charset="0"/>
              </a:rPr>
              <a:t>Software Agent: </a:t>
            </a:r>
            <a:r>
              <a:rPr lang="en-US" sz="1400" dirty="0">
                <a:latin typeface="Times New Roman" pitchFamily="18" charset="0"/>
                <a:cs typeface="Times New Roman" pitchFamily="18" charset="0"/>
              </a:rPr>
              <a:t>Software agent can have </a:t>
            </a:r>
            <a:r>
              <a:rPr lang="en-US" sz="1400" dirty="0">
                <a:solidFill>
                  <a:srgbClr val="FF0000"/>
                </a:solidFill>
                <a:latin typeface="Times New Roman" pitchFamily="18" charset="0"/>
                <a:cs typeface="Times New Roman" pitchFamily="18" charset="0"/>
              </a:rPr>
              <a:t>keystrokes</a:t>
            </a:r>
            <a:r>
              <a:rPr lang="en-US" sz="1400" dirty="0">
                <a:latin typeface="Times New Roman" pitchFamily="18" charset="0"/>
                <a:cs typeface="Times New Roman" pitchFamily="18" charset="0"/>
              </a:rPr>
              <a:t>, file contents as </a:t>
            </a:r>
            <a:r>
              <a:rPr lang="en-US" sz="1400" dirty="0">
                <a:solidFill>
                  <a:srgbClr val="FF0000"/>
                </a:solidFill>
                <a:latin typeface="Times New Roman" pitchFamily="18" charset="0"/>
                <a:cs typeface="Times New Roman" pitchFamily="18" charset="0"/>
              </a:rPr>
              <a:t>sensory input and act on those inputs and display output on the screen.</a:t>
            </a:r>
          </a:p>
          <a:p>
            <a:pPr algn="just">
              <a:lnSpc>
                <a:spcPct val="200000"/>
              </a:lnSpc>
              <a:buFont typeface="Arial" charset="0"/>
              <a:buChar char="•"/>
            </a:pPr>
            <a:r>
              <a:rPr lang="en-US" sz="1400" dirty="0">
                <a:latin typeface="Times New Roman" pitchFamily="18" charset="0"/>
                <a:cs typeface="Times New Roman" pitchFamily="18" charset="0"/>
              </a:rPr>
              <a:t>Hence the world around us is full of agents such as thermostat, </a:t>
            </a:r>
            <a:r>
              <a:rPr lang="en-US" sz="1400" dirty="0" err="1">
                <a:latin typeface="Times New Roman" pitchFamily="18" charset="0"/>
                <a:cs typeface="Times New Roman" pitchFamily="18" charset="0"/>
              </a:rPr>
              <a:t>cellphone</a:t>
            </a:r>
            <a:r>
              <a:rPr lang="en-US" sz="1400" dirty="0">
                <a:latin typeface="Times New Roman" pitchFamily="18" charset="0"/>
                <a:cs typeface="Times New Roman" pitchFamily="18" charset="0"/>
              </a:rPr>
              <a:t>, camera, and even we are also agents.</a:t>
            </a:r>
          </a:p>
          <a:p>
            <a:endParaRPr lang="en-US" sz="14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AGENT</a:t>
            </a:r>
          </a:p>
        </p:txBody>
      </p:sp>
      <p:sp>
        <p:nvSpPr>
          <p:cNvPr id="4" name="Content Placeholder 3"/>
          <p:cNvSpPr>
            <a:spLocks noGrp="1" noChangeArrowheads="1"/>
          </p:cNvSpPr>
          <p:nvPr>
            <p:ph idx="1"/>
          </p:nvPr>
        </p:nvSpPr>
        <p:spPr bwMode="auto">
          <a:xfrm>
            <a:off x="533400" y="1219200"/>
            <a:ext cx="8229600" cy="2776145"/>
          </a:xfrm>
          <a:prstGeom prst="rect">
            <a:avLst/>
          </a:prstGeom>
          <a:noFill/>
          <a:ln w="9525">
            <a:noFill/>
            <a:miter lim="800000"/>
            <a:headEnd/>
            <a:tailEnd/>
          </a:ln>
        </p:spPr>
        <p:txBody>
          <a:bodyPr wrap="square">
            <a:spAutoFit/>
          </a:bodyPr>
          <a:lstStyle/>
          <a:p>
            <a:pPr algn="just">
              <a:lnSpc>
                <a:spcPct val="150000"/>
              </a:lnSpc>
            </a:pPr>
            <a:r>
              <a:rPr lang="en-US" sz="1600" b="1" dirty="0">
                <a:solidFill>
                  <a:srgbClr val="1E4679"/>
                </a:solidFill>
                <a:latin typeface="Times New Roman" pitchFamily="18" charset="0"/>
                <a:cs typeface="Times New Roman" pitchFamily="18" charset="0"/>
              </a:rPr>
              <a:t>Sensor:</a:t>
            </a:r>
            <a:r>
              <a:rPr lang="en-US" sz="1600" dirty="0">
                <a:latin typeface="Times New Roman" pitchFamily="18" charset="0"/>
                <a:cs typeface="Times New Roman" pitchFamily="18" charset="0"/>
              </a:rPr>
              <a:t> Sensor is a device which </a:t>
            </a:r>
            <a:r>
              <a:rPr lang="en-US" sz="1600" dirty="0">
                <a:solidFill>
                  <a:srgbClr val="FF0000"/>
                </a:solidFill>
                <a:latin typeface="Times New Roman" pitchFamily="18" charset="0"/>
                <a:cs typeface="Times New Roman" pitchFamily="18" charset="0"/>
              </a:rPr>
              <a:t>detects the change in the environment and sends the information to other electronic devices</a:t>
            </a:r>
            <a:r>
              <a:rPr lang="en-US" sz="1600" dirty="0">
                <a:latin typeface="Times New Roman" pitchFamily="18" charset="0"/>
                <a:cs typeface="Times New Roman" pitchFamily="18" charset="0"/>
              </a:rPr>
              <a:t>. An agent </a:t>
            </a:r>
            <a:r>
              <a:rPr lang="en-US" sz="1600" dirty="0">
                <a:solidFill>
                  <a:srgbClr val="FF0000"/>
                </a:solidFill>
                <a:latin typeface="Times New Roman" pitchFamily="18" charset="0"/>
                <a:cs typeface="Times New Roman" pitchFamily="18" charset="0"/>
              </a:rPr>
              <a:t>observes its environment through sensors</a:t>
            </a:r>
            <a:r>
              <a:rPr lang="en-US" sz="1600" dirty="0">
                <a:latin typeface="Times New Roman" pitchFamily="18" charset="0"/>
                <a:cs typeface="Times New Roman" pitchFamily="18" charset="0"/>
              </a:rPr>
              <a:t>.</a:t>
            </a:r>
          </a:p>
          <a:p>
            <a:pPr algn="just">
              <a:lnSpc>
                <a:spcPct val="150000"/>
              </a:lnSpc>
            </a:pPr>
            <a:r>
              <a:rPr lang="en-US" sz="1600" b="1" dirty="0">
                <a:solidFill>
                  <a:srgbClr val="1E4679"/>
                </a:solidFill>
                <a:latin typeface="Times New Roman" pitchFamily="18" charset="0"/>
                <a:cs typeface="Times New Roman" pitchFamily="18" charset="0"/>
              </a:rPr>
              <a:t>Actuators:</a:t>
            </a:r>
            <a:r>
              <a:rPr lang="en-US" sz="1600" dirty="0">
                <a:latin typeface="Times New Roman" pitchFamily="18" charset="0"/>
                <a:cs typeface="Times New Roman" pitchFamily="18" charset="0"/>
              </a:rPr>
              <a:t> Actuators are the component of machines that converts energy into motion. The actuators are only </a:t>
            </a:r>
            <a:r>
              <a:rPr lang="en-US" sz="1600" dirty="0">
                <a:solidFill>
                  <a:srgbClr val="FF0000"/>
                </a:solidFill>
                <a:latin typeface="Times New Roman" pitchFamily="18" charset="0"/>
                <a:cs typeface="Times New Roman" pitchFamily="18" charset="0"/>
              </a:rPr>
              <a:t>responsible</a:t>
            </a:r>
            <a:r>
              <a:rPr lang="en-US" sz="1600" dirty="0">
                <a:latin typeface="Times New Roman" pitchFamily="18" charset="0"/>
                <a:cs typeface="Times New Roman" pitchFamily="18" charset="0"/>
              </a:rPr>
              <a:t> </a:t>
            </a:r>
            <a:r>
              <a:rPr lang="en-US" sz="1600" dirty="0">
                <a:solidFill>
                  <a:srgbClr val="FF0000"/>
                </a:solidFill>
                <a:latin typeface="Times New Roman" pitchFamily="18" charset="0"/>
                <a:cs typeface="Times New Roman" pitchFamily="18" charset="0"/>
              </a:rPr>
              <a:t>for moving and controlling a system</a:t>
            </a:r>
            <a:r>
              <a:rPr lang="en-US" sz="1600" dirty="0">
                <a:latin typeface="Times New Roman" pitchFamily="18" charset="0"/>
                <a:cs typeface="Times New Roman" pitchFamily="18" charset="0"/>
              </a:rPr>
              <a:t>. An actuator can be an </a:t>
            </a:r>
            <a:r>
              <a:rPr lang="en-US" sz="1600" dirty="0">
                <a:solidFill>
                  <a:srgbClr val="FF0000"/>
                </a:solidFill>
                <a:latin typeface="Times New Roman" pitchFamily="18" charset="0"/>
                <a:cs typeface="Times New Roman" pitchFamily="18" charset="0"/>
              </a:rPr>
              <a:t>electric motor, gears, rails, etc</a:t>
            </a:r>
            <a:r>
              <a:rPr lang="en-US" sz="1600" dirty="0">
                <a:latin typeface="Times New Roman" pitchFamily="18" charset="0"/>
                <a:cs typeface="Times New Roman" pitchFamily="18" charset="0"/>
              </a:rPr>
              <a:t>.</a:t>
            </a:r>
          </a:p>
          <a:p>
            <a:pPr algn="just">
              <a:lnSpc>
                <a:spcPct val="150000"/>
              </a:lnSpc>
            </a:pPr>
            <a:r>
              <a:rPr lang="en-US" sz="1600" b="1" dirty="0">
                <a:solidFill>
                  <a:srgbClr val="1E4679"/>
                </a:solidFill>
                <a:latin typeface="Times New Roman" pitchFamily="18" charset="0"/>
                <a:cs typeface="Times New Roman" pitchFamily="18" charset="0"/>
              </a:rPr>
              <a:t>Effectors:</a:t>
            </a:r>
            <a:r>
              <a:rPr lang="en-US" sz="1600" dirty="0">
                <a:latin typeface="Times New Roman" pitchFamily="18" charset="0"/>
                <a:cs typeface="Times New Roman" pitchFamily="18" charset="0"/>
              </a:rPr>
              <a:t> Effectors are the devices which affect the environment. </a:t>
            </a:r>
            <a:r>
              <a:rPr lang="en-US" sz="1600" dirty="0">
                <a:solidFill>
                  <a:srgbClr val="FF0000"/>
                </a:solidFill>
                <a:latin typeface="Times New Roman" pitchFamily="18" charset="0"/>
                <a:cs typeface="Times New Roman" pitchFamily="18" charset="0"/>
              </a:rPr>
              <a:t>Effectors can be legs, wheels, arms, fingers, wings, fins, and display screen.</a:t>
            </a:r>
          </a:p>
        </p:txBody>
      </p:sp>
      <p:pic>
        <p:nvPicPr>
          <p:cNvPr id="5" name="Picture 5" descr="Agents in AI"/>
          <p:cNvPicPr>
            <a:picLocks noChangeAspect="1" noChangeArrowheads="1"/>
          </p:cNvPicPr>
          <p:nvPr/>
        </p:nvPicPr>
        <p:blipFill>
          <a:blip r:embed="rId2"/>
          <a:srcRect/>
          <a:stretch>
            <a:fillRect/>
          </a:stretch>
        </p:blipFill>
        <p:spPr bwMode="auto">
          <a:xfrm>
            <a:off x="2628900" y="3995345"/>
            <a:ext cx="3848100" cy="25654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Intelligent Agent</a:t>
            </a:r>
          </a:p>
        </p:txBody>
      </p:sp>
      <p:sp>
        <p:nvSpPr>
          <p:cNvPr id="3" name="Content Placeholder 2"/>
          <p:cNvSpPr>
            <a:spLocks noGrp="1"/>
          </p:cNvSpPr>
          <p:nvPr>
            <p:ph idx="1"/>
          </p:nvPr>
        </p:nvSpPr>
        <p:spPr/>
        <p:txBody>
          <a:bodyPr>
            <a:normAutofit/>
          </a:bodyPr>
          <a:lstStyle/>
          <a:p>
            <a:pPr algn="just">
              <a:lnSpc>
                <a:spcPct val="200000"/>
              </a:lnSpc>
            </a:pPr>
            <a:r>
              <a:rPr lang="en-US" sz="1600" dirty="0">
                <a:latin typeface="Times New Roman" pitchFamily="18" charset="0"/>
                <a:cs typeface="Times New Roman" pitchFamily="18" charset="0"/>
              </a:rPr>
              <a:t>An intelligent agent is an autonomous entity which act upon an environment using sensors and actuators for achieving goals. An intelligent agent may learn from the environment to achieve their goals. A thermostat is an example of an intelligent agent.</a:t>
            </a:r>
          </a:p>
          <a:p>
            <a:pPr algn="just">
              <a:lnSpc>
                <a:spcPct val="200000"/>
              </a:lnSpc>
            </a:pPr>
            <a:r>
              <a:rPr lang="en-US" sz="1600" dirty="0">
                <a:latin typeface="Times New Roman" pitchFamily="18" charset="0"/>
                <a:cs typeface="Times New Roman" pitchFamily="18" charset="0"/>
              </a:rPr>
              <a:t>Following are the main four rules for an AI agent:</a:t>
            </a:r>
          </a:p>
          <a:p>
            <a:pPr lvl="1" algn="just">
              <a:lnSpc>
                <a:spcPct val="200000"/>
              </a:lnSpc>
              <a:buFont typeface="Arial" charset="0"/>
              <a:buChar char="•"/>
            </a:pPr>
            <a:r>
              <a:rPr lang="en-US" sz="1600" dirty="0">
                <a:latin typeface="Times New Roman" pitchFamily="18" charset="0"/>
                <a:cs typeface="Times New Roman" pitchFamily="18" charset="0"/>
              </a:rPr>
              <a:t>Rule 1: An AI agent must have the ability to perceive the environment.</a:t>
            </a:r>
          </a:p>
          <a:p>
            <a:pPr lvl="1" algn="just">
              <a:lnSpc>
                <a:spcPct val="200000"/>
              </a:lnSpc>
              <a:buFont typeface="Arial" charset="0"/>
              <a:buChar char="•"/>
            </a:pPr>
            <a:r>
              <a:rPr lang="en-US" sz="1600" dirty="0">
                <a:latin typeface="Times New Roman" pitchFamily="18" charset="0"/>
                <a:cs typeface="Times New Roman" pitchFamily="18" charset="0"/>
              </a:rPr>
              <a:t>Rule 2: The observation must be used to make decisions.</a:t>
            </a:r>
          </a:p>
          <a:p>
            <a:pPr lvl="1" algn="just">
              <a:lnSpc>
                <a:spcPct val="200000"/>
              </a:lnSpc>
              <a:buFont typeface="Arial" charset="0"/>
              <a:buChar char="•"/>
            </a:pPr>
            <a:r>
              <a:rPr lang="en-US" sz="1600" dirty="0">
                <a:latin typeface="Times New Roman" pitchFamily="18" charset="0"/>
                <a:cs typeface="Times New Roman" pitchFamily="18" charset="0"/>
              </a:rPr>
              <a:t>Rule 3: Decision should result in an action.</a:t>
            </a:r>
          </a:p>
          <a:p>
            <a:pPr lvl="1" algn="just">
              <a:lnSpc>
                <a:spcPct val="200000"/>
              </a:lnSpc>
              <a:buFont typeface="Arial" charset="0"/>
              <a:buChar char="•"/>
            </a:pPr>
            <a:r>
              <a:rPr lang="en-US" sz="1600" dirty="0">
                <a:latin typeface="Times New Roman" pitchFamily="18" charset="0"/>
                <a:cs typeface="Times New Roman" pitchFamily="18" charset="0"/>
              </a:rPr>
              <a:t>Rule 4: The action taken by an AI agent must be a rational action.</a:t>
            </a:r>
          </a:p>
          <a:p>
            <a:endParaRPr lang="en-US" sz="16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Rational Agent</a:t>
            </a:r>
          </a:p>
        </p:txBody>
      </p:sp>
      <p:sp>
        <p:nvSpPr>
          <p:cNvPr id="3" name="Content Placeholder 2"/>
          <p:cNvSpPr>
            <a:spLocks noGrp="1"/>
          </p:cNvSpPr>
          <p:nvPr>
            <p:ph idx="1"/>
          </p:nvPr>
        </p:nvSpPr>
        <p:spPr/>
        <p:txBody>
          <a:bodyPr>
            <a:normAutofit fontScale="92500"/>
          </a:bodyPr>
          <a:lstStyle/>
          <a:p>
            <a:pPr algn="just"/>
            <a:r>
              <a:rPr lang="en-US" dirty="0"/>
              <a:t>A rational agent is an agent which has </a:t>
            </a:r>
            <a:r>
              <a:rPr lang="en-US" b="1" dirty="0"/>
              <a:t>clear preference, models uncertainty, and acts in a way to maximize its performance measure with all possible actions.</a:t>
            </a:r>
          </a:p>
          <a:p>
            <a:pPr algn="just"/>
            <a:r>
              <a:rPr lang="en-US" dirty="0"/>
              <a:t>A rational agent is said to </a:t>
            </a:r>
            <a:r>
              <a:rPr lang="en-US" b="1" dirty="0"/>
              <a:t>perform the right things</a:t>
            </a:r>
            <a:r>
              <a:rPr lang="en-US" dirty="0"/>
              <a:t>. AI is about creating rational agents to use for </a:t>
            </a:r>
            <a:r>
              <a:rPr lang="en-US" b="1" dirty="0"/>
              <a:t>game theory and decision theory for various real-world scenarios.</a:t>
            </a:r>
          </a:p>
          <a:p>
            <a:pPr algn="just"/>
            <a:r>
              <a:rPr lang="en-US" dirty="0"/>
              <a:t>For an AI agent, the rational action is most important because in AI reinforcement learning algorithm, for each best possible action, agent gets the positive reward and for each wrong action, an agent gets a negative reward.</a:t>
            </a:r>
          </a:p>
          <a:p>
            <a:pPr algn="just"/>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04088"/>
          </a:xfrm>
        </p:spPr>
        <p:txBody>
          <a:bodyPr>
            <a:normAutofit fontScale="90000"/>
          </a:bodyPr>
          <a:lstStyle/>
          <a:p>
            <a:r>
              <a:rPr lang="en-US" dirty="0"/>
              <a:t>Structure of an AI Agent</a:t>
            </a:r>
          </a:p>
        </p:txBody>
      </p:sp>
      <p:sp>
        <p:nvSpPr>
          <p:cNvPr id="3" name="Content Placeholder 2"/>
          <p:cNvSpPr>
            <a:spLocks noGrp="1"/>
          </p:cNvSpPr>
          <p:nvPr>
            <p:ph idx="1"/>
          </p:nvPr>
        </p:nvSpPr>
        <p:spPr>
          <a:xfrm>
            <a:off x="444062" y="1524000"/>
            <a:ext cx="8229600" cy="4389120"/>
          </a:xfrm>
        </p:spPr>
        <p:txBody>
          <a:bodyPr>
            <a:normAutofit fontScale="85000" lnSpcReduction="20000"/>
          </a:bodyPr>
          <a:lstStyle/>
          <a:p>
            <a:pPr algn="just"/>
            <a:r>
              <a:rPr lang="en-US" dirty="0"/>
              <a:t>The task of AI is to design an agent program that implements the agent function. The structure of an intelligent agent is a combination of architecture and agent program. It can be viewed as:</a:t>
            </a:r>
          </a:p>
          <a:p>
            <a:pPr algn="just">
              <a:buNone/>
            </a:pPr>
            <a:r>
              <a:rPr lang="en-US" dirty="0"/>
              <a:t>		</a:t>
            </a:r>
            <a:r>
              <a:rPr lang="en-US" b="1" dirty="0"/>
              <a:t>Agent = Architecture + Agent program  </a:t>
            </a:r>
          </a:p>
          <a:p>
            <a:pPr algn="just">
              <a:buNone/>
            </a:pPr>
            <a:r>
              <a:rPr lang="en-US" dirty="0"/>
              <a:t>Following are the main three terms involved in the structure of an </a:t>
            </a:r>
          </a:p>
          <a:p>
            <a:pPr algn="just">
              <a:buNone/>
            </a:pPr>
            <a:r>
              <a:rPr lang="en-US" dirty="0"/>
              <a:t>AI agent:</a:t>
            </a:r>
          </a:p>
          <a:p>
            <a:pPr algn="just"/>
            <a:r>
              <a:rPr lang="en-US" b="1" dirty="0"/>
              <a:t>Architecture:</a:t>
            </a:r>
            <a:r>
              <a:rPr lang="en-US" dirty="0"/>
              <a:t> Architecture is machinery that an AI agent executes on.</a:t>
            </a:r>
          </a:p>
          <a:p>
            <a:pPr algn="just"/>
            <a:r>
              <a:rPr lang="en-US" b="1" dirty="0"/>
              <a:t>Agent Function:</a:t>
            </a:r>
            <a:r>
              <a:rPr lang="en-US" dirty="0"/>
              <a:t> Agent function is used to map a percept to an action.</a:t>
            </a:r>
          </a:p>
          <a:p>
            <a:pPr algn="just"/>
            <a:r>
              <a:rPr lang="en-US" b="1" dirty="0"/>
              <a:t>Agent program:</a:t>
            </a:r>
            <a:r>
              <a:rPr lang="en-US" dirty="0"/>
              <a:t> Agent program is an implementation of agent function. An agent program executes on the physical architecture to produce function .</a:t>
            </a:r>
          </a:p>
          <a:p>
            <a:pPr algn="just"/>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D7455-7108-3F11-E479-7CD974C166D3}"/>
              </a:ext>
            </a:extLst>
          </p:cNvPr>
          <p:cNvSpPr>
            <a:spLocks noGrp="1"/>
          </p:cNvSpPr>
          <p:nvPr>
            <p:ph type="title"/>
          </p:nvPr>
        </p:nvSpPr>
        <p:spPr>
          <a:xfrm>
            <a:off x="457200" y="704088"/>
            <a:ext cx="8229600" cy="667512"/>
          </a:xfrm>
        </p:spPr>
        <p:txBody>
          <a:bodyPr>
            <a:normAutofit fontScale="90000"/>
          </a:bodyPr>
          <a:lstStyle/>
          <a:p>
            <a:r>
              <a:rPr lang="en-IN" b="1" i="0" dirty="0">
                <a:solidFill>
                  <a:srgbClr val="273239"/>
                </a:solidFill>
                <a:effectLst/>
                <a:latin typeface="Nunito" pitchFamily="2" charset="0"/>
              </a:rPr>
              <a:t>Types of Agents</a:t>
            </a:r>
            <a:endParaRPr lang="en-IN" dirty="0"/>
          </a:p>
        </p:txBody>
      </p:sp>
      <p:sp>
        <p:nvSpPr>
          <p:cNvPr id="3" name="Content Placeholder 2">
            <a:extLst>
              <a:ext uri="{FF2B5EF4-FFF2-40B4-BE49-F238E27FC236}">
                <a16:creationId xmlns:a16="http://schemas.microsoft.com/office/drawing/2014/main" id="{390C388B-592E-36C8-0BD1-9C49C9CE211E}"/>
              </a:ext>
            </a:extLst>
          </p:cNvPr>
          <p:cNvSpPr>
            <a:spLocks noGrp="1"/>
          </p:cNvSpPr>
          <p:nvPr>
            <p:ph idx="1"/>
          </p:nvPr>
        </p:nvSpPr>
        <p:spPr>
          <a:xfrm>
            <a:off x="304800" y="1447800"/>
            <a:ext cx="8686799" cy="4495800"/>
          </a:xfrm>
        </p:spPr>
        <p:txBody>
          <a:bodyPr>
            <a:normAutofit fontScale="85000" lnSpcReduction="20000"/>
          </a:bodyPr>
          <a:lstStyle/>
          <a:p>
            <a:r>
              <a:rPr lang="en-US" b="0" i="0" dirty="0">
                <a:solidFill>
                  <a:srgbClr val="273239"/>
                </a:solidFill>
                <a:effectLst/>
                <a:latin typeface="Nunito" pitchFamily="2" charset="0"/>
              </a:rPr>
              <a:t>In artificial intelligence, an agent is a computer program or system that is designed to perceive its environment, make decisions and take actions to achieve a specific goal or set of goals. </a:t>
            </a:r>
          </a:p>
          <a:p>
            <a:pPr algn="l" fontAlgn="base"/>
            <a:r>
              <a:rPr lang="en-US" b="0" i="0" dirty="0">
                <a:solidFill>
                  <a:srgbClr val="273239"/>
                </a:solidFill>
                <a:effectLst/>
                <a:latin typeface="Nunito" pitchFamily="2" charset="0"/>
              </a:rPr>
              <a:t>Agents can be grouped into five classes based on their degree of perceived intelligence and capability :</a:t>
            </a:r>
          </a:p>
          <a:p>
            <a:pPr algn="l" fontAlgn="base">
              <a:buFont typeface="Arial" panose="020B0604020202020204" pitchFamily="34" charset="0"/>
              <a:buChar char="•"/>
            </a:pPr>
            <a:r>
              <a:rPr lang="en-US" b="0" i="0" dirty="0">
                <a:solidFill>
                  <a:srgbClr val="273239"/>
                </a:solidFill>
                <a:effectLst/>
                <a:latin typeface="Nunito" pitchFamily="2" charset="0"/>
              </a:rPr>
              <a:t>Simple Reflex Agents</a:t>
            </a:r>
          </a:p>
          <a:p>
            <a:pPr algn="l" fontAlgn="base">
              <a:buFont typeface="Arial" panose="020B0604020202020204" pitchFamily="34" charset="0"/>
              <a:buChar char="•"/>
            </a:pPr>
            <a:r>
              <a:rPr lang="en-US" b="0" i="0" dirty="0">
                <a:solidFill>
                  <a:srgbClr val="273239"/>
                </a:solidFill>
                <a:effectLst/>
                <a:latin typeface="Nunito" pitchFamily="2" charset="0"/>
              </a:rPr>
              <a:t>Model-Based Reflex Agents</a:t>
            </a:r>
          </a:p>
          <a:p>
            <a:pPr algn="l" fontAlgn="base">
              <a:buFont typeface="Arial" panose="020B0604020202020204" pitchFamily="34" charset="0"/>
              <a:buChar char="•"/>
            </a:pPr>
            <a:r>
              <a:rPr lang="en-US" b="0" i="0" dirty="0">
                <a:solidFill>
                  <a:srgbClr val="273239"/>
                </a:solidFill>
                <a:effectLst/>
                <a:latin typeface="Nunito" pitchFamily="2" charset="0"/>
              </a:rPr>
              <a:t>Goal-Based Agents</a:t>
            </a:r>
          </a:p>
          <a:p>
            <a:pPr algn="l" fontAlgn="base">
              <a:buFont typeface="Arial" panose="020B0604020202020204" pitchFamily="34" charset="0"/>
              <a:buChar char="•"/>
            </a:pPr>
            <a:r>
              <a:rPr lang="en-US" b="0" i="0" dirty="0">
                <a:solidFill>
                  <a:srgbClr val="273239"/>
                </a:solidFill>
                <a:effectLst/>
                <a:latin typeface="Nunito" pitchFamily="2" charset="0"/>
              </a:rPr>
              <a:t>Utility-Based Agents</a:t>
            </a:r>
          </a:p>
          <a:p>
            <a:pPr algn="l" fontAlgn="base">
              <a:buFont typeface="Arial" panose="020B0604020202020204" pitchFamily="34" charset="0"/>
              <a:buChar char="•"/>
            </a:pPr>
            <a:r>
              <a:rPr lang="en-US" b="0" i="0" dirty="0">
                <a:solidFill>
                  <a:srgbClr val="273239"/>
                </a:solidFill>
                <a:effectLst/>
                <a:latin typeface="Nunito" pitchFamily="2" charset="0"/>
              </a:rPr>
              <a:t>Learning Agent</a:t>
            </a:r>
          </a:p>
          <a:p>
            <a:pPr algn="l" fontAlgn="base">
              <a:buFont typeface="Arial" panose="020B0604020202020204" pitchFamily="34" charset="0"/>
              <a:buChar char="•"/>
            </a:pPr>
            <a:r>
              <a:rPr lang="en-US" b="0" i="0" dirty="0">
                <a:solidFill>
                  <a:srgbClr val="273239"/>
                </a:solidFill>
                <a:effectLst/>
                <a:latin typeface="Nunito" pitchFamily="2" charset="0"/>
              </a:rPr>
              <a:t>Multi-agent systems</a:t>
            </a:r>
          </a:p>
          <a:p>
            <a:pPr algn="l" fontAlgn="base">
              <a:buFont typeface="Arial" panose="020B0604020202020204" pitchFamily="34" charset="0"/>
              <a:buChar char="•"/>
            </a:pPr>
            <a:r>
              <a:rPr lang="en-US" b="0" i="0" dirty="0">
                <a:solidFill>
                  <a:srgbClr val="273239"/>
                </a:solidFill>
                <a:effectLst/>
                <a:latin typeface="Nunito" pitchFamily="2" charset="0"/>
              </a:rPr>
              <a:t>Hierarchical agents</a:t>
            </a:r>
          </a:p>
          <a:p>
            <a:endParaRPr lang="en-IN" dirty="0"/>
          </a:p>
        </p:txBody>
      </p:sp>
    </p:spTree>
    <p:extLst>
      <p:ext uri="{BB962C8B-B14F-4D97-AF65-F5344CB8AC3E}">
        <p14:creationId xmlns:p14="http://schemas.microsoft.com/office/powerpoint/2010/main" val="19535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E2A25-0017-38B9-F2E2-D329C17632FC}"/>
              </a:ext>
            </a:extLst>
          </p:cNvPr>
          <p:cNvSpPr>
            <a:spLocks noGrp="1"/>
          </p:cNvSpPr>
          <p:nvPr>
            <p:ph type="title"/>
          </p:nvPr>
        </p:nvSpPr>
        <p:spPr>
          <a:xfrm>
            <a:off x="457200" y="704088"/>
            <a:ext cx="8229600" cy="743712"/>
          </a:xfrm>
        </p:spPr>
        <p:txBody>
          <a:bodyPr>
            <a:normAutofit fontScale="90000"/>
          </a:bodyPr>
          <a:lstStyle/>
          <a:p>
            <a:r>
              <a:rPr lang="en-IN" b="1" i="0" dirty="0">
                <a:solidFill>
                  <a:srgbClr val="273239"/>
                </a:solidFill>
                <a:effectLst/>
                <a:latin typeface="Nunito" pitchFamily="2" charset="0"/>
              </a:rPr>
              <a:t>Simple Reflex Agents</a:t>
            </a:r>
            <a:endParaRPr lang="en-IN" dirty="0"/>
          </a:p>
        </p:txBody>
      </p:sp>
      <p:sp>
        <p:nvSpPr>
          <p:cNvPr id="3" name="Content Placeholder 2">
            <a:extLst>
              <a:ext uri="{FF2B5EF4-FFF2-40B4-BE49-F238E27FC236}">
                <a16:creationId xmlns:a16="http://schemas.microsoft.com/office/drawing/2014/main" id="{61100F49-BCA9-E8D2-50FA-DB3385460B74}"/>
              </a:ext>
            </a:extLst>
          </p:cNvPr>
          <p:cNvSpPr>
            <a:spLocks noGrp="1"/>
          </p:cNvSpPr>
          <p:nvPr>
            <p:ph idx="1"/>
          </p:nvPr>
        </p:nvSpPr>
        <p:spPr>
          <a:xfrm>
            <a:off x="429016" y="1600200"/>
            <a:ext cx="8229600" cy="4389120"/>
          </a:xfrm>
        </p:spPr>
        <p:txBody>
          <a:bodyPr>
            <a:normAutofit fontScale="92500"/>
          </a:bodyPr>
          <a:lstStyle/>
          <a:p>
            <a:r>
              <a:rPr lang="en-US" b="0" i="0" dirty="0">
                <a:solidFill>
                  <a:srgbClr val="273239"/>
                </a:solidFill>
                <a:effectLst/>
                <a:latin typeface="Nunito" pitchFamily="2" charset="0"/>
              </a:rPr>
              <a:t>Simple reflex agents ignore the rest of the percept history and act only on the basis of the </a:t>
            </a:r>
            <a:r>
              <a:rPr lang="en-US" b="1" i="0" dirty="0">
                <a:solidFill>
                  <a:srgbClr val="273239"/>
                </a:solidFill>
                <a:effectLst/>
                <a:latin typeface="Nunito" pitchFamily="2" charset="0"/>
              </a:rPr>
              <a:t>current percept</a:t>
            </a:r>
            <a:r>
              <a:rPr lang="en-US" b="0" i="0" dirty="0">
                <a:solidFill>
                  <a:srgbClr val="273239"/>
                </a:solidFill>
                <a:effectLst/>
                <a:latin typeface="Nunito" pitchFamily="2" charset="0"/>
              </a:rPr>
              <a:t>. </a:t>
            </a:r>
          </a:p>
          <a:p>
            <a:r>
              <a:rPr lang="en-US" b="0" i="0" dirty="0">
                <a:solidFill>
                  <a:srgbClr val="273239"/>
                </a:solidFill>
                <a:effectLst/>
                <a:latin typeface="Nunito" pitchFamily="2" charset="0"/>
              </a:rPr>
              <a:t>Percept history is the history of all that an agent has perceived to date. </a:t>
            </a:r>
          </a:p>
          <a:p>
            <a:pPr marL="0" indent="0" algn="l" fontAlgn="base">
              <a:buNone/>
            </a:pPr>
            <a:r>
              <a:rPr lang="en-US" b="0" i="0" dirty="0">
                <a:solidFill>
                  <a:srgbClr val="273239"/>
                </a:solidFill>
                <a:effectLst/>
                <a:latin typeface="Nunito" pitchFamily="2" charset="0"/>
              </a:rPr>
              <a:t>Problems with Simple reflex agents are : </a:t>
            </a:r>
          </a:p>
          <a:p>
            <a:pPr algn="l" fontAlgn="base">
              <a:buFont typeface="Arial" panose="020B0604020202020204" pitchFamily="34" charset="0"/>
              <a:buChar char="•"/>
            </a:pPr>
            <a:r>
              <a:rPr lang="en-US" b="0" i="0" dirty="0">
                <a:solidFill>
                  <a:srgbClr val="273239"/>
                </a:solidFill>
                <a:effectLst/>
                <a:latin typeface="Nunito" pitchFamily="2" charset="0"/>
              </a:rPr>
              <a:t>Very limited intelligence.</a:t>
            </a:r>
          </a:p>
          <a:p>
            <a:pPr algn="l" fontAlgn="base">
              <a:buFont typeface="Arial" panose="020B0604020202020204" pitchFamily="34" charset="0"/>
              <a:buChar char="•"/>
            </a:pPr>
            <a:r>
              <a:rPr lang="en-US" b="0" i="0" dirty="0">
                <a:solidFill>
                  <a:srgbClr val="273239"/>
                </a:solidFill>
                <a:effectLst/>
                <a:latin typeface="Nunito" pitchFamily="2" charset="0"/>
              </a:rPr>
              <a:t>No knowledge of non-perceptual parts of the state.</a:t>
            </a:r>
          </a:p>
          <a:p>
            <a:pPr algn="l" fontAlgn="base">
              <a:buFont typeface="Arial" panose="020B0604020202020204" pitchFamily="34" charset="0"/>
              <a:buChar char="•"/>
            </a:pPr>
            <a:r>
              <a:rPr lang="en-US" b="0" i="0" dirty="0">
                <a:solidFill>
                  <a:srgbClr val="273239"/>
                </a:solidFill>
                <a:effectLst/>
                <a:latin typeface="Nunito" pitchFamily="2" charset="0"/>
              </a:rPr>
              <a:t>Usually too big to generate and store.</a:t>
            </a:r>
          </a:p>
          <a:p>
            <a:pPr algn="l" fontAlgn="base">
              <a:buFont typeface="Arial" panose="020B0604020202020204" pitchFamily="34" charset="0"/>
              <a:buChar char="•"/>
            </a:pPr>
            <a:r>
              <a:rPr lang="en-US" b="0" i="0" dirty="0">
                <a:solidFill>
                  <a:srgbClr val="273239"/>
                </a:solidFill>
                <a:effectLst/>
                <a:latin typeface="Nunito" pitchFamily="2" charset="0"/>
              </a:rPr>
              <a:t>If there occurs any change in the environment, then the collection of rules needs to be updated.</a:t>
            </a:r>
          </a:p>
          <a:p>
            <a:endParaRPr lang="en-IN" dirty="0"/>
          </a:p>
        </p:txBody>
      </p:sp>
    </p:spTree>
    <p:extLst>
      <p:ext uri="{BB962C8B-B14F-4D97-AF65-F5344CB8AC3E}">
        <p14:creationId xmlns:p14="http://schemas.microsoft.com/office/powerpoint/2010/main" val="751403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a:t>Artificial Intelligence</a:t>
            </a:r>
          </a:p>
        </p:txBody>
      </p:sp>
      <p:sp>
        <p:nvSpPr>
          <p:cNvPr id="3" name="Content Placeholder 2"/>
          <p:cNvSpPr>
            <a:spLocks noGrp="1"/>
          </p:cNvSpPr>
          <p:nvPr>
            <p:ph idx="1"/>
          </p:nvPr>
        </p:nvSpPr>
        <p:spPr>
          <a:xfrm>
            <a:off x="457200" y="1600200"/>
            <a:ext cx="8229600" cy="4724400"/>
          </a:xfrm>
        </p:spPr>
        <p:txBody>
          <a:bodyPr>
            <a:normAutofit fontScale="92500" lnSpcReduction="10000"/>
          </a:bodyPr>
          <a:lstStyle/>
          <a:p>
            <a:pPr algn="just">
              <a:lnSpc>
                <a:spcPct val="150000"/>
              </a:lnSpc>
            </a:pPr>
            <a:r>
              <a:rPr lang="en-US" sz="2000" dirty="0">
                <a:latin typeface="Times New Roman" pitchFamily="18" charset="0"/>
                <a:cs typeface="Times New Roman" pitchFamily="18" charset="0"/>
              </a:rPr>
              <a:t>In today's world, technology is </a:t>
            </a:r>
            <a:r>
              <a:rPr lang="en-US" sz="2000" b="1" dirty="0">
                <a:solidFill>
                  <a:srgbClr val="FF0000"/>
                </a:solidFill>
                <a:latin typeface="Times New Roman" pitchFamily="18" charset="0"/>
                <a:cs typeface="Times New Roman" pitchFamily="18" charset="0"/>
              </a:rPr>
              <a:t>growing very fast</a:t>
            </a:r>
            <a:r>
              <a:rPr lang="en-US" sz="2000" dirty="0">
                <a:latin typeface="Times New Roman" pitchFamily="18" charset="0"/>
                <a:cs typeface="Times New Roman" pitchFamily="18" charset="0"/>
              </a:rPr>
              <a:t>, and we are getting in touch with different new technologies day by day.</a:t>
            </a:r>
          </a:p>
          <a:p>
            <a:pPr algn="just">
              <a:lnSpc>
                <a:spcPct val="150000"/>
              </a:lnSpc>
            </a:pPr>
            <a:r>
              <a:rPr lang="en-US" sz="2000" dirty="0">
                <a:latin typeface="Times New Roman" pitchFamily="18" charset="0"/>
                <a:cs typeface="Times New Roman" pitchFamily="18" charset="0"/>
              </a:rPr>
              <a:t>Here, one of the booming technologies of computer science is Artificial Intelligence which is ready to create a </a:t>
            </a:r>
            <a:r>
              <a:rPr lang="en-US" sz="2000" b="1" dirty="0">
                <a:solidFill>
                  <a:srgbClr val="FF0000"/>
                </a:solidFill>
                <a:latin typeface="Times New Roman" pitchFamily="18" charset="0"/>
                <a:cs typeface="Times New Roman" pitchFamily="18" charset="0"/>
              </a:rPr>
              <a:t>new revolution in the world by making intelligent machines.</a:t>
            </a:r>
            <a:r>
              <a:rPr lang="en-US" sz="2000" dirty="0">
                <a:solidFill>
                  <a:srgbClr val="FF0000"/>
                </a:solidFill>
                <a:latin typeface="Times New Roman" pitchFamily="18" charset="0"/>
                <a:cs typeface="Times New Roman" pitchFamily="18" charset="0"/>
              </a:rPr>
              <a:t> </a:t>
            </a:r>
          </a:p>
          <a:p>
            <a:pPr algn="just">
              <a:lnSpc>
                <a:spcPct val="150000"/>
              </a:lnSpc>
            </a:pPr>
            <a:r>
              <a:rPr lang="en-US" sz="2000" dirty="0">
                <a:latin typeface="Times New Roman" pitchFamily="18" charset="0"/>
                <a:cs typeface="Times New Roman" pitchFamily="18" charset="0"/>
              </a:rPr>
              <a:t>The Artificial Intelligence is now all around us. It is currently working with a variety of subfields, ranging from general to specific, such as </a:t>
            </a:r>
            <a:r>
              <a:rPr lang="en-US" sz="2000" b="1" dirty="0">
                <a:solidFill>
                  <a:srgbClr val="FF0000"/>
                </a:solidFill>
                <a:latin typeface="Times New Roman" pitchFamily="18" charset="0"/>
                <a:cs typeface="Times New Roman" pitchFamily="18" charset="0"/>
              </a:rPr>
              <a:t>self-driving cars, playing chess, proving theorems, playing music, Painting, etc.</a:t>
            </a:r>
          </a:p>
          <a:p>
            <a:pPr algn="just">
              <a:lnSpc>
                <a:spcPct val="150000"/>
              </a:lnSpc>
            </a:pPr>
            <a:r>
              <a:rPr lang="en-US" sz="2000" dirty="0">
                <a:latin typeface="Times New Roman" pitchFamily="18" charset="0"/>
                <a:cs typeface="Times New Roman" pitchFamily="18" charset="0"/>
              </a:rPr>
              <a:t>AI is one of the fascinating and universal fields of Computer science which has a great scope in future. </a:t>
            </a:r>
            <a:r>
              <a:rPr lang="en-US" sz="2000" b="1" dirty="0">
                <a:solidFill>
                  <a:srgbClr val="FF0000"/>
                </a:solidFill>
                <a:latin typeface="Times New Roman" pitchFamily="18" charset="0"/>
                <a:cs typeface="Times New Roman" pitchFamily="18" charset="0"/>
              </a:rPr>
              <a:t>AI holds a tendency to cause a machine to work as a human.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477749D-25E5-B363-1F0B-82F87F628CD9}"/>
              </a:ext>
            </a:extLst>
          </p:cNvPr>
          <p:cNvPicPr>
            <a:picLocks noGrp="1" noChangeAspect="1"/>
          </p:cNvPicPr>
          <p:nvPr>
            <p:ph idx="1"/>
          </p:nvPr>
        </p:nvPicPr>
        <p:blipFill>
          <a:blip r:embed="rId2"/>
          <a:stretch>
            <a:fillRect/>
          </a:stretch>
        </p:blipFill>
        <p:spPr>
          <a:xfrm>
            <a:off x="152400" y="762000"/>
            <a:ext cx="8904628" cy="5410200"/>
          </a:xfrm>
          <a:prstGeom prst="rect">
            <a:avLst/>
          </a:prstGeom>
        </p:spPr>
      </p:pic>
    </p:spTree>
    <p:extLst>
      <p:ext uri="{BB962C8B-B14F-4D97-AF65-F5344CB8AC3E}">
        <p14:creationId xmlns:p14="http://schemas.microsoft.com/office/powerpoint/2010/main" val="1639536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D3B5E-22F9-9063-577A-2BF8B67BC9BB}"/>
              </a:ext>
            </a:extLst>
          </p:cNvPr>
          <p:cNvSpPr>
            <a:spLocks noGrp="1"/>
          </p:cNvSpPr>
          <p:nvPr>
            <p:ph type="title"/>
          </p:nvPr>
        </p:nvSpPr>
        <p:spPr>
          <a:xfrm>
            <a:off x="457200" y="704088"/>
            <a:ext cx="8229600" cy="743712"/>
          </a:xfrm>
        </p:spPr>
        <p:txBody>
          <a:bodyPr>
            <a:normAutofit fontScale="90000"/>
          </a:bodyPr>
          <a:lstStyle/>
          <a:p>
            <a:r>
              <a:rPr lang="en-IN" b="1" i="0" dirty="0">
                <a:solidFill>
                  <a:srgbClr val="273239"/>
                </a:solidFill>
                <a:effectLst/>
                <a:latin typeface="Nunito" pitchFamily="2" charset="0"/>
              </a:rPr>
              <a:t>Model-Based Reflex Agents</a:t>
            </a:r>
            <a:endParaRPr lang="en-IN" dirty="0"/>
          </a:p>
        </p:txBody>
      </p:sp>
      <p:sp>
        <p:nvSpPr>
          <p:cNvPr id="3" name="Content Placeholder 2">
            <a:extLst>
              <a:ext uri="{FF2B5EF4-FFF2-40B4-BE49-F238E27FC236}">
                <a16:creationId xmlns:a16="http://schemas.microsoft.com/office/drawing/2014/main" id="{036A697E-B015-0DC8-5736-F4450C12F14C}"/>
              </a:ext>
            </a:extLst>
          </p:cNvPr>
          <p:cNvSpPr>
            <a:spLocks noGrp="1"/>
          </p:cNvSpPr>
          <p:nvPr>
            <p:ph idx="1"/>
          </p:nvPr>
        </p:nvSpPr>
        <p:spPr>
          <a:xfrm>
            <a:off x="457200" y="1447800"/>
            <a:ext cx="8229600" cy="4876800"/>
          </a:xfrm>
        </p:spPr>
        <p:txBody>
          <a:bodyPr>
            <a:normAutofit/>
          </a:bodyPr>
          <a:lstStyle/>
          <a:p>
            <a:pPr algn="just"/>
            <a:r>
              <a:rPr lang="en-US" sz="2400" b="0" i="0" dirty="0">
                <a:effectLst/>
                <a:latin typeface="Nunito" pitchFamily="2" charset="0"/>
              </a:rPr>
              <a:t>It works by finding a rule whose condition matches the current situation. </a:t>
            </a:r>
          </a:p>
          <a:p>
            <a:pPr algn="l"/>
            <a:r>
              <a:rPr lang="en-US" sz="2000" b="0" i="0" dirty="0">
                <a:solidFill>
                  <a:srgbClr val="000000"/>
                </a:solidFill>
                <a:effectLst/>
                <a:latin typeface="Verdana" panose="020B0604030504040204" pitchFamily="34" charset="0"/>
              </a:rPr>
              <a:t>They use a model of the world to choose their actions. They maintain an internal state.</a:t>
            </a:r>
          </a:p>
          <a:p>
            <a:pPr algn="l"/>
            <a:r>
              <a:rPr lang="en-US" sz="2000" b="1" i="0" dirty="0">
                <a:solidFill>
                  <a:srgbClr val="000000"/>
                </a:solidFill>
                <a:effectLst/>
                <a:latin typeface="inherit"/>
              </a:rPr>
              <a:t>Model</a:t>
            </a:r>
            <a:r>
              <a:rPr lang="en-US" sz="2000" b="0" i="0" dirty="0">
                <a:solidFill>
                  <a:srgbClr val="000000"/>
                </a:solidFill>
                <a:effectLst/>
                <a:latin typeface="Verdana" panose="020B0604030504040204" pitchFamily="34" charset="0"/>
              </a:rPr>
              <a:t> − knowledge about “how the things happen in the world”.</a:t>
            </a:r>
          </a:p>
          <a:p>
            <a:pPr algn="l"/>
            <a:r>
              <a:rPr lang="en-US" sz="2000" b="1" i="0" dirty="0">
                <a:solidFill>
                  <a:srgbClr val="000000"/>
                </a:solidFill>
                <a:effectLst/>
                <a:latin typeface="inherit"/>
              </a:rPr>
              <a:t>Internal State</a:t>
            </a:r>
            <a:r>
              <a:rPr lang="en-US" sz="2000" b="0" i="0" dirty="0">
                <a:solidFill>
                  <a:srgbClr val="000000"/>
                </a:solidFill>
                <a:effectLst/>
                <a:latin typeface="Verdana" panose="020B0604030504040204" pitchFamily="34" charset="0"/>
              </a:rPr>
              <a:t> − It is a representation of unobserved aspects of current state depending on percept history.</a:t>
            </a:r>
          </a:p>
          <a:p>
            <a:pPr algn="l"/>
            <a:r>
              <a:rPr lang="en-US" sz="2000" b="1" i="0" dirty="0">
                <a:solidFill>
                  <a:srgbClr val="000000"/>
                </a:solidFill>
                <a:effectLst/>
                <a:latin typeface="inherit"/>
              </a:rPr>
              <a:t>Updating the state requires the information about −</a:t>
            </a:r>
            <a:endParaRPr lang="en-US" sz="2000" b="0" i="0" dirty="0">
              <a:solidFill>
                <a:srgbClr val="000000"/>
              </a:solidFill>
              <a:effectLst/>
              <a:latin typeface="Verdana" panose="020B0604030504040204" pitchFamily="34" charset="0"/>
            </a:endParaRPr>
          </a:p>
          <a:p>
            <a:pPr lvl="1">
              <a:buFont typeface="Arial" panose="020B0604020202020204" pitchFamily="34" charset="0"/>
              <a:buChar char="•"/>
            </a:pPr>
            <a:r>
              <a:rPr lang="en-US" sz="1800" b="0" i="0" dirty="0">
                <a:solidFill>
                  <a:srgbClr val="000000"/>
                </a:solidFill>
                <a:effectLst/>
                <a:latin typeface="Verdana" panose="020B0604030504040204" pitchFamily="34" charset="0"/>
              </a:rPr>
              <a:t>How the world evolves.</a:t>
            </a:r>
          </a:p>
          <a:p>
            <a:pPr lvl="1">
              <a:buFont typeface="Arial" panose="020B0604020202020204" pitchFamily="34" charset="0"/>
              <a:buChar char="•"/>
            </a:pPr>
            <a:r>
              <a:rPr lang="en-US" sz="1800" b="0" i="0" dirty="0">
                <a:solidFill>
                  <a:srgbClr val="000000"/>
                </a:solidFill>
                <a:effectLst/>
                <a:latin typeface="Verdana" panose="020B0604030504040204" pitchFamily="34" charset="0"/>
              </a:rPr>
              <a:t>How the agent’s actions affect the world.</a:t>
            </a:r>
          </a:p>
          <a:p>
            <a:pPr marL="365760" lvl="1" indent="0" algn="just">
              <a:buNone/>
            </a:pPr>
            <a:r>
              <a:rPr lang="en-US" sz="1800" b="0" i="0" dirty="0">
                <a:effectLst/>
                <a:latin typeface="Nunito" pitchFamily="2" charset="0"/>
              </a:rPr>
              <a:t>.</a:t>
            </a:r>
            <a:endParaRPr lang="en-IN" sz="1800" dirty="0"/>
          </a:p>
        </p:txBody>
      </p:sp>
    </p:spTree>
    <p:extLst>
      <p:ext uri="{BB962C8B-B14F-4D97-AF65-F5344CB8AC3E}">
        <p14:creationId xmlns:p14="http://schemas.microsoft.com/office/powerpoint/2010/main" val="954152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D55C5A4-0EB6-A3F3-DA87-38883B1481B7}"/>
              </a:ext>
            </a:extLst>
          </p:cNvPr>
          <p:cNvPicPr>
            <a:picLocks noGrp="1" noChangeAspect="1"/>
          </p:cNvPicPr>
          <p:nvPr>
            <p:ph idx="1"/>
          </p:nvPr>
        </p:nvPicPr>
        <p:blipFill>
          <a:blip r:embed="rId2"/>
          <a:stretch>
            <a:fillRect/>
          </a:stretch>
        </p:blipFill>
        <p:spPr>
          <a:xfrm>
            <a:off x="228600" y="762000"/>
            <a:ext cx="8458200" cy="5321064"/>
          </a:xfrm>
          <a:prstGeom prst="rect">
            <a:avLst/>
          </a:prstGeom>
        </p:spPr>
      </p:pic>
    </p:spTree>
    <p:extLst>
      <p:ext uri="{BB962C8B-B14F-4D97-AF65-F5344CB8AC3E}">
        <p14:creationId xmlns:p14="http://schemas.microsoft.com/office/powerpoint/2010/main" val="2769264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6A204-CE7D-A46B-9977-ECD2B91B27D4}"/>
              </a:ext>
            </a:extLst>
          </p:cNvPr>
          <p:cNvSpPr>
            <a:spLocks noGrp="1"/>
          </p:cNvSpPr>
          <p:nvPr>
            <p:ph type="title"/>
          </p:nvPr>
        </p:nvSpPr>
        <p:spPr>
          <a:xfrm>
            <a:off x="457200" y="704088"/>
            <a:ext cx="8229600" cy="743712"/>
          </a:xfrm>
        </p:spPr>
        <p:txBody>
          <a:bodyPr>
            <a:normAutofit fontScale="90000"/>
          </a:bodyPr>
          <a:lstStyle/>
          <a:p>
            <a:r>
              <a:rPr lang="en-IN" b="1" i="0" dirty="0">
                <a:solidFill>
                  <a:srgbClr val="273239"/>
                </a:solidFill>
                <a:effectLst/>
                <a:latin typeface="Nunito" pitchFamily="2" charset="0"/>
              </a:rPr>
              <a:t>Goal-Based Agents</a:t>
            </a:r>
            <a:endParaRPr lang="en-IN" dirty="0"/>
          </a:p>
        </p:txBody>
      </p:sp>
      <p:sp>
        <p:nvSpPr>
          <p:cNvPr id="3" name="Content Placeholder 2">
            <a:extLst>
              <a:ext uri="{FF2B5EF4-FFF2-40B4-BE49-F238E27FC236}">
                <a16:creationId xmlns:a16="http://schemas.microsoft.com/office/drawing/2014/main" id="{2959CC4C-273E-2C6D-EA42-BD60769BAB5A}"/>
              </a:ext>
            </a:extLst>
          </p:cNvPr>
          <p:cNvSpPr>
            <a:spLocks noGrp="1"/>
          </p:cNvSpPr>
          <p:nvPr>
            <p:ph idx="1"/>
          </p:nvPr>
        </p:nvSpPr>
        <p:spPr>
          <a:xfrm>
            <a:off x="436179" y="1600200"/>
            <a:ext cx="8229600" cy="4389120"/>
          </a:xfrm>
        </p:spPr>
        <p:txBody>
          <a:bodyPr>
            <a:normAutofit/>
          </a:bodyPr>
          <a:lstStyle/>
          <a:p>
            <a:pPr algn="just"/>
            <a:r>
              <a:rPr lang="en-US" sz="2400" b="0" i="0" dirty="0">
                <a:effectLst/>
                <a:latin typeface="Times New Roman" panose="02020603050405020304" pitchFamily="18" charset="0"/>
                <a:cs typeface="Times New Roman" panose="02020603050405020304" pitchFamily="18" charset="0"/>
              </a:rPr>
              <a:t>These kinds of agents take decisions based on how far they are currently from their </a:t>
            </a:r>
            <a:r>
              <a:rPr lang="en-US" sz="2400" b="1" i="0" dirty="0">
                <a:effectLst/>
                <a:latin typeface="Times New Roman" panose="02020603050405020304" pitchFamily="18" charset="0"/>
                <a:cs typeface="Times New Roman" panose="02020603050405020304" pitchFamily="18" charset="0"/>
              </a:rPr>
              <a:t>goal</a:t>
            </a:r>
            <a:r>
              <a:rPr lang="en-US" sz="2400" b="0" i="0" dirty="0">
                <a:effectLst/>
                <a:latin typeface="Times New Roman" panose="02020603050405020304" pitchFamily="18" charset="0"/>
                <a:cs typeface="Times New Roman" panose="02020603050405020304" pitchFamily="18" charset="0"/>
              </a:rPr>
              <a:t>(description of desirable situations).</a:t>
            </a:r>
          </a:p>
          <a:p>
            <a:pPr algn="just"/>
            <a:r>
              <a:rPr lang="en-US" sz="2400" b="0" i="0" dirty="0">
                <a:effectLst/>
                <a:latin typeface="Times New Roman" panose="02020603050405020304" pitchFamily="18" charset="0"/>
                <a:cs typeface="Times New Roman" panose="02020603050405020304" pitchFamily="18" charset="0"/>
              </a:rPr>
              <a:t> Their every action is intended to reduce their distance from the goal. This allows the agent a way to choose among multiple possibilities, selecting the one which reaches a goal state.</a:t>
            </a:r>
          </a:p>
          <a:p>
            <a:pPr algn="just"/>
            <a:r>
              <a:rPr lang="en-US" sz="2400" b="0" i="0" dirty="0">
                <a:effectLst/>
                <a:latin typeface="Times New Roman" panose="02020603050405020304" pitchFamily="18" charset="0"/>
                <a:cs typeface="Times New Roman" panose="02020603050405020304" pitchFamily="18" charset="0"/>
              </a:rPr>
              <a:t>They usually require search and planning. The goal-based agent’s behavior can easily be changed.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3216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0903980-E2DF-AACE-D350-8F560959861D}"/>
              </a:ext>
            </a:extLst>
          </p:cNvPr>
          <p:cNvPicPr>
            <a:picLocks noGrp="1" noChangeAspect="1"/>
          </p:cNvPicPr>
          <p:nvPr>
            <p:ph idx="1"/>
          </p:nvPr>
        </p:nvPicPr>
        <p:blipFill>
          <a:blip r:embed="rId2"/>
          <a:stretch>
            <a:fillRect/>
          </a:stretch>
        </p:blipFill>
        <p:spPr>
          <a:xfrm>
            <a:off x="152400" y="762000"/>
            <a:ext cx="8610600" cy="5317510"/>
          </a:xfrm>
          <a:prstGeom prst="rect">
            <a:avLst/>
          </a:prstGeom>
        </p:spPr>
      </p:pic>
    </p:spTree>
    <p:extLst>
      <p:ext uri="{BB962C8B-B14F-4D97-AF65-F5344CB8AC3E}">
        <p14:creationId xmlns:p14="http://schemas.microsoft.com/office/powerpoint/2010/main" val="215025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E435-5030-B751-A516-ADB3F4F0974D}"/>
              </a:ext>
            </a:extLst>
          </p:cNvPr>
          <p:cNvSpPr>
            <a:spLocks noGrp="1"/>
          </p:cNvSpPr>
          <p:nvPr>
            <p:ph type="title"/>
          </p:nvPr>
        </p:nvSpPr>
        <p:spPr>
          <a:xfrm>
            <a:off x="457200" y="704088"/>
            <a:ext cx="8229600" cy="819912"/>
          </a:xfrm>
        </p:spPr>
        <p:txBody>
          <a:bodyPr>
            <a:normAutofit/>
          </a:bodyPr>
          <a:lstStyle/>
          <a:p>
            <a:r>
              <a:rPr lang="en-IN" b="1" i="0" dirty="0">
                <a:solidFill>
                  <a:srgbClr val="273239"/>
                </a:solidFill>
                <a:effectLst/>
                <a:latin typeface="Nunito" pitchFamily="2" charset="0"/>
              </a:rPr>
              <a:t>Utility-Based Agents</a:t>
            </a:r>
            <a:endParaRPr lang="en-IN" dirty="0"/>
          </a:p>
        </p:txBody>
      </p:sp>
      <p:sp>
        <p:nvSpPr>
          <p:cNvPr id="3" name="Content Placeholder 2">
            <a:extLst>
              <a:ext uri="{FF2B5EF4-FFF2-40B4-BE49-F238E27FC236}">
                <a16:creationId xmlns:a16="http://schemas.microsoft.com/office/drawing/2014/main" id="{66A9CB7A-097E-D92F-F4CF-3975347D0AF5}"/>
              </a:ext>
            </a:extLst>
          </p:cNvPr>
          <p:cNvSpPr>
            <a:spLocks noGrp="1"/>
          </p:cNvSpPr>
          <p:nvPr>
            <p:ph idx="1"/>
          </p:nvPr>
        </p:nvSpPr>
        <p:spPr>
          <a:xfrm>
            <a:off x="457200" y="1676400"/>
            <a:ext cx="8229600" cy="4389120"/>
          </a:xfrm>
        </p:spPr>
        <p:txBody>
          <a:bodyPr>
            <a:normAutofit fontScale="92500"/>
          </a:bodyPr>
          <a:lstStyle/>
          <a:p>
            <a:pPr algn="just"/>
            <a:r>
              <a:rPr lang="en-US" sz="2400" b="0" i="0" dirty="0">
                <a:effectLst/>
                <a:latin typeface="Times New Roman" panose="02020603050405020304" pitchFamily="18" charset="0"/>
                <a:cs typeface="Times New Roman" panose="02020603050405020304" pitchFamily="18" charset="0"/>
              </a:rPr>
              <a:t>The agents which are developed having their end uses as building blocks are called utility-based agents. </a:t>
            </a:r>
          </a:p>
          <a:p>
            <a:pPr algn="just"/>
            <a:r>
              <a:rPr lang="en-US" sz="2400" b="0" i="0" dirty="0">
                <a:effectLst/>
                <a:latin typeface="Times New Roman" panose="02020603050405020304" pitchFamily="18" charset="0"/>
                <a:cs typeface="Times New Roman" panose="02020603050405020304" pitchFamily="18" charset="0"/>
              </a:rPr>
              <a:t>When there are multiple possible alternatives, then to decide which one is best, utility-based agents are used. They choose actions based on a </a:t>
            </a:r>
            <a:r>
              <a:rPr lang="en-US" sz="2400" b="1" i="0" dirty="0">
                <a:effectLst/>
                <a:latin typeface="Times New Roman" panose="02020603050405020304" pitchFamily="18" charset="0"/>
                <a:cs typeface="Times New Roman" panose="02020603050405020304" pitchFamily="18" charset="0"/>
              </a:rPr>
              <a:t>preference (utility)</a:t>
            </a:r>
            <a:r>
              <a:rPr lang="en-US" sz="2400" b="0" i="0" dirty="0">
                <a:effectLst/>
                <a:latin typeface="Times New Roman" panose="02020603050405020304" pitchFamily="18" charset="0"/>
                <a:cs typeface="Times New Roman" panose="02020603050405020304" pitchFamily="18" charset="0"/>
              </a:rPr>
              <a:t> for each state. Sometimes achieving the desired goal is not enough.</a:t>
            </a:r>
          </a:p>
          <a:p>
            <a:pPr algn="l"/>
            <a:r>
              <a:rPr lang="en-US" sz="2400" dirty="0">
                <a:latin typeface="Times New Roman" panose="02020603050405020304" pitchFamily="18" charset="0"/>
                <a:cs typeface="Times New Roman" panose="02020603050405020304" pitchFamily="18" charset="0"/>
              </a:rPr>
              <a:t>They choose actions based on a preference (utility) for each state.</a:t>
            </a:r>
          </a:p>
          <a:p>
            <a:pPr algn="l"/>
            <a:r>
              <a:rPr lang="en-US" sz="2400" dirty="0">
                <a:latin typeface="Times New Roman" panose="02020603050405020304" pitchFamily="18" charset="0"/>
                <a:cs typeface="Times New Roman" panose="02020603050405020304" pitchFamily="18" charset="0"/>
              </a:rPr>
              <a:t>Goals are inadequate when −</a:t>
            </a:r>
          </a:p>
          <a:p>
            <a:pPr lvl="1">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There are conflicting goals, out of which only few can be achieved.</a:t>
            </a:r>
          </a:p>
          <a:p>
            <a:pPr lvl="1">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Goals have some uncertainty of being achieved and you need to weigh likelihood of success against the importance of a goal.</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03877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C68891F-B676-EC40-0960-75A6EBCFC83E}"/>
              </a:ext>
            </a:extLst>
          </p:cNvPr>
          <p:cNvPicPr>
            <a:picLocks noGrp="1" noChangeAspect="1"/>
          </p:cNvPicPr>
          <p:nvPr>
            <p:ph idx="1"/>
          </p:nvPr>
        </p:nvPicPr>
        <p:blipFill>
          <a:blip r:embed="rId2"/>
          <a:stretch>
            <a:fillRect/>
          </a:stretch>
        </p:blipFill>
        <p:spPr>
          <a:xfrm>
            <a:off x="152400" y="685799"/>
            <a:ext cx="8305800" cy="5410201"/>
          </a:xfrm>
          <a:prstGeom prst="rect">
            <a:avLst/>
          </a:prstGeom>
        </p:spPr>
      </p:pic>
    </p:spTree>
    <p:extLst>
      <p:ext uri="{BB962C8B-B14F-4D97-AF65-F5344CB8AC3E}">
        <p14:creationId xmlns:p14="http://schemas.microsoft.com/office/powerpoint/2010/main" val="20888663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9AD37-100D-3276-4BC0-8695FA4B4F2E}"/>
              </a:ext>
            </a:extLst>
          </p:cNvPr>
          <p:cNvSpPr>
            <a:spLocks noGrp="1"/>
          </p:cNvSpPr>
          <p:nvPr>
            <p:ph type="title"/>
          </p:nvPr>
        </p:nvSpPr>
        <p:spPr>
          <a:xfrm>
            <a:off x="457200" y="704088"/>
            <a:ext cx="8229600" cy="743712"/>
          </a:xfrm>
        </p:spPr>
        <p:txBody>
          <a:bodyPr>
            <a:normAutofit fontScale="90000"/>
          </a:bodyPr>
          <a:lstStyle/>
          <a:p>
            <a:r>
              <a:rPr lang="en-IN" b="1" i="0" dirty="0">
                <a:solidFill>
                  <a:srgbClr val="273239"/>
                </a:solidFill>
                <a:effectLst/>
                <a:latin typeface="Nunito" pitchFamily="2" charset="0"/>
              </a:rPr>
              <a:t>Learning Agent</a:t>
            </a:r>
            <a:endParaRPr lang="en-IN" dirty="0"/>
          </a:p>
        </p:txBody>
      </p:sp>
      <p:sp>
        <p:nvSpPr>
          <p:cNvPr id="3" name="Content Placeholder 2">
            <a:extLst>
              <a:ext uri="{FF2B5EF4-FFF2-40B4-BE49-F238E27FC236}">
                <a16:creationId xmlns:a16="http://schemas.microsoft.com/office/drawing/2014/main" id="{C7C55AD5-63D6-4BAD-A466-4115245A7CE1}"/>
              </a:ext>
            </a:extLst>
          </p:cNvPr>
          <p:cNvSpPr>
            <a:spLocks noGrp="1"/>
          </p:cNvSpPr>
          <p:nvPr>
            <p:ph idx="1"/>
          </p:nvPr>
        </p:nvSpPr>
        <p:spPr>
          <a:xfrm>
            <a:off x="457200" y="1600200"/>
            <a:ext cx="8229600" cy="4389120"/>
          </a:xfrm>
        </p:spPr>
        <p:txBody>
          <a:bodyPr>
            <a:normAutofit fontScale="85000" lnSpcReduction="10000"/>
          </a:bodyPr>
          <a:lstStyle/>
          <a:p>
            <a:r>
              <a:rPr lang="en-US" b="0" i="0" dirty="0">
                <a:solidFill>
                  <a:srgbClr val="273239"/>
                </a:solidFill>
                <a:effectLst/>
                <a:latin typeface="Times New Roman" panose="02020603050405020304" pitchFamily="18" charset="0"/>
                <a:cs typeface="Times New Roman" panose="02020603050405020304" pitchFamily="18" charset="0"/>
              </a:rPr>
              <a:t>A learning agent in AI is the type of agent that can learn from its past experiences or it has learning capabilities. It starts to act with basic knowledge and then is able to act and adapt automatically through learning.</a:t>
            </a:r>
          </a:p>
          <a:p>
            <a:pPr algn="l" fontAlgn="base"/>
            <a:r>
              <a:rPr lang="en-US" b="0" i="0" dirty="0">
                <a:solidFill>
                  <a:srgbClr val="273239"/>
                </a:solidFill>
                <a:effectLst/>
                <a:latin typeface="Times New Roman" panose="02020603050405020304" pitchFamily="18" charset="0"/>
                <a:cs typeface="Times New Roman" panose="02020603050405020304" pitchFamily="18" charset="0"/>
              </a:rPr>
              <a:t>A learning agent has mainly four conceptual components, which are: </a:t>
            </a:r>
          </a:p>
          <a:p>
            <a:pPr algn="l" fontAlgn="base">
              <a:buFont typeface="+mj-lt"/>
              <a:buAutoNum type="arabicPeriod"/>
            </a:pPr>
            <a:r>
              <a:rPr lang="en-US" b="1" i="0" dirty="0">
                <a:solidFill>
                  <a:srgbClr val="273239"/>
                </a:solidFill>
                <a:effectLst/>
                <a:latin typeface="Times New Roman" panose="02020603050405020304" pitchFamily="18" charset="0"/>
                <a:cs typeface="Times New Roman" panose="02020603050405020304" pitchFamily="18" charset="0"/>
              </a:rPr>
              <a:t>Learning element:</a:t>
            </a:r>
            <a:r>
              <a:rPr lang="en-US" b="0" i="0" dirty="0">
                <a:solidFill>
                  <a:srgbClr val="273239"/>
                </a:solidFill>
                <a:effectLst/>
                <a:latin typeface="Times New Roman" panose="02020603050405020304" pitchFamily="18" charset="0"/>
                <a:cs typeface="Times New Roman" panose="02020603050405020304" pitchFamily="18" charset="0"/>
              </a:rPr>
              <a:t> It is responsible for making improvements by learning from the environment.</a:t>
            </a:r>
          </a:p>
          <a:p>
            <a:pPr algn="l" fontAlgn="base">
              <a:buFont typeface="+mj-lt"/>
              <a:buAutoNum type="arabicPeriod"/>
            </a:pPr>
            <a:r>
              <a:rPr lang="en-US" b="1" i="0" dirty="0">
                <a:solidFill>
                  <a:srgbClr val="273239"/>
                </a:solidFill>
                <a:effectLst/>
                <a:latin typeface="Times New Roman" panose="02020603050405020304" pitchFamily="18" charset="0"/>
                <a:cs typeface="Times New Roman" panose="02020603050405020304" pitchFamily="18" charset="0"/>
              </a:rPr>
              <a:t>Critic: </a:t>
            </a:r>
            <a:r>
              <a:rPr lang="en-US" b="0" i="0" dirty="0">
                <a:solidFill>
                  <a:srgbClr val="273239"/>
                </a:solidFill>
                <a:effectLst/>
                <a:latin typeface="Times New Roman" panose="02020603050405020304" pitchFamily="18" charset="0"/>
                <a:cs typeface="Times New Roman" panose="02020603050405020304" pitchFamily="18" charset="0"/>
              </a:rPr>
              <a:t>The learning element takes feedback from critics which describes how well the agent is doing with respect to a fixed performance standard.</a:t>
            </a:r>
          </a:p>
          <a:p>
            <a:pPr algn="l" fontAlgn="base">
              <a:buFont typeface="+mj-lt"/>
              <a:buAutoNum type="arabicPeriod"/>
            </a:pPr>
            <a:r>
              <a:rPr lang="en-US" b="1" i="0" dirty="0">
                <a:solidFill>
                  <a:srgbClr val="273239"/>
                </a:solidFill>
                <a:effectLst/>
                <a:latin typeface="Times New Roman" panose="02020603050405020304" pitchFamily="18" charset="0"/>
                <a:cs typeface="Times New Roman" panose="02020603050405020304" pitchFamily="18" charset="0"/>
              </a:rPr>
              <a:t>Performance element:</a:t>
            </a:r>
            <a:r>
              <a:rPr lang="en-US" b="0" i="0" dirty="0">
                <a:solidFill>
                  <a:srgbClr val="273239"/>
                </a:solidFill>
                <a:effectLst/>
                <a:latin typeface="Times New Roman" panose="02020603050405020304" pitchFamily="18" charset="0"/>
                <a:cs typeface="Times New Roman" panose="02020603050405020304" pitchFamily="18" charset="0"/>
              </a:rPr>
              <a:t> It is responsible for selecting external action.</a:t>
            </a:r>
          </a:p>
          <a:p>
            <a:pPr algn="l" fontAlgn="base">
              <a:buFont typeface="+mj-lt"/>
              <a:buAutoNum type="arabicPeriod"/>
            </a:pPr>
            <a:r>
              <a:rPr lang="en-US" b="1" i="0" dirty="0">
                <a:solidFill>
                  <a:srgbClr val="273239"/>
                </a:solidFill>
                <a:effectLst/>
                <a:latin typeface="Times New Roman" panose="02020603050405020304" pitchFamily="18" charset="0"/>
                <a:cs typeface="Times New Roman" panose="02020603050405020304" pitchFamily="18" charset="0"/>
              </a:rPr>
              <a:t>Problem Generator:</a:t>
            </a:r>
            <a:r>
              <a:rPr lang="en-US" b="0" i="0" dirty="0">
                <a:solidFill>
                  <a:srgbClr val="273239"/>
                </a:solidFill>
                <a:effectLst/>
                <a:latin typeface="Times New Roman" panose="02020603050405020304" pitchFamily="18" charset="0"/>
                <a:cs typeface="Times New Roman" panose="02020603050405020304" pitchFamily="18" charset="0"/>
              </a:rPr>
              <a:t> This component is responsible for suggesting actions that will lead to new and informative experiences.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2493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B70D3E1-3969-3873-F84B-58CEE6E13A80}"/>
              </a:ext>
            </a:extLst>
          </p:cNvPr>
          <p:cNvPicPr>
            <a:picLocks noGrp="1" noChangeAspect="1"/>
          </p:cNvPicPr>
          <p:nvPr>
            <p:ph idx="1"/>
          </p:nvPr>
        </p:nvPicPr>
        <p:blipFill>
          <a:blip r:embed="rId2"/>
          <a:stretch>
            <a:fillRect/>
          </a:stretch>
        </p:blipFill>
        <p:spPr>
          <a:xfrm>
            <a:off x="723900" y="666064"/>
            <a:ext cx="7696200" cy="5525872"/>
          </a:xfrm>
          <a:prstGeom prst="rect">
            <a:avLst/>
          </a:prstGeom>
        </p:spPr>
      </p:pic>
    </p:spTree>
    <p:extLst>
      <p:ext uri="{BB962C8B-B14F-4D97-AF65-F5344CB8AC3E}">
        <p14:creationId xmlns:p14="http://schemas.microsoft.com/office/powerpoint/2010/main" val="1493324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AC7AA-268F-7072-0790-F91B8D54529F}"/>
              </a:ext>
            </a:extLst>
          </p:cNvPr>
          <p:cNvSpPr>
            <a:spLocks noGrp="1"/>
          </p:cNvSpPr>
          <p:nvPr>
            <p:ph type="title"/>
          </p:nvPr>
        </p:nvSpPr>
        <p:spPr>
          <a:xfrm>
            <a:off x="457200" y="704088"/>
            <a:ext cx="8229600" cy="819912"/>
          </a:xfrm>
        </p:spPr>
        <p:txBody>
          <a:bodyPr>
            <a:normAutofit/>
          </a:bodyPr>
          <a:lstStyle/>
          <a:p>
            <a:r>
              <a:rPr lang="en-IN" b="1" i="0" dirty="0">
                <a:solidFill>
                  <a:srgbClr val="273239"/>
                </a:solidFill>
                <a:effectLst/>
                <a:latin typeface="Nunito" pitchFamily="2" charset="0"/>
              </a:rPr>
              <a:t>Multi-Agent Systems</a:t>
            </a:r>
            <a:endParaRPr lang="en-IN" dirty="0"/>
          </a:p>
        </p:txBody>
      </p:sp>
      <p:sp>
        <p:nvSpPr>
          <p:cNvPr id="3" name="Content Placeholder 2">
            <a:extLst>
              <a:ext uri="{FF2B5EF4-FFF2-40B4-BE49-F238E27FC236}">
                <a16:creationId xmlns:a16="http://schemas.microsoft.com/office/drawing/2014/main" id="{33DE36C6-9639-7B71-9257-787552FAEFFE}"/>
              </a:ext>
            </a:extLst>
          </p:cNvPr>
          <p:cNvSpPr>
            <a:spLocks noGrp="1"/>
          </p:cNvSpPr>
          <p:nvPr>
            <p:ph idx="1"/>
          </p:nvPr>
        </p:nvSpPr>
        <p:spPr/>
        <p:txBody>
          <a:bodyPr/>
          <a:lstStyle/>
          <a:p>
            <a:r>
              <a:rPr lang="en-US" b="0" i="0" dirty="0">
                <a:solidFill>
                  <a:srgbClr val="273239"/>
                </a:solidFill>
                <a:effectLst/>
                <a:latin typeface="Nunito" pitchFamily="2" charset="0"/>
              </a:rPr>
              <a:t>These agents interact with other agents to achieve a common goal. They may have to coordinate their actions and communicate with each other to achieve their objective.</a:t>
            </a:r>
          </a:p>
          <a:p>
            <a:r>
              <a:rPr lang="en-US" b="0" i="0">
                <a:solidFill>
                  <a:srgbClr val="273239"/>
                </a:solidFill>
                <a:effectLst/>
                <a:latin typeface="Nunito" pitchFamily="2" charset="0"/>
              </a:rPr>
              <a:t>A multi-agent system (MAS) is a system composed of multiple interacting agents that are designed to work together to achieve a common goal.</a:t>
            </a:r>
            <a:endParaRPr lang="en-US">
              <a:solidFill>
                <a:srgbClr val="273239"/>
              </a:solidFill>
              <a:latin typeface="Nunito" pitchFamily="2" charset="0"/>
            </a:endParaRPr>
          </a:p>
          <a:p>
            <a:endParaRPr lang="en-IN"/>
          </a:p>
        </p:txBody>
      </p:sp>
    </p:spTree>
    <p:extLst>
      <p:ext uri="{BB962C8B-B14F-4D97-AF65-F5344CB8AC3E}">
        <p14:creationId xmlns:p14="http://schemas.microsoft.com/office/powerpoint/2010/main" val="3758116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Artificial Intelligence</a:t>
            </a:r>
          </a:p>
        </p:txBody>
      </p:sp>
      <p:sp>
        <p:nvSpPr>
          <p:cNvPr id="3" name="Content Placeholder 2"/>
          <p:cNvSpPr>
            <a:spLocks noGrp="1"/>
          </p:cNvSpPr>
          <p:nvPr>
            <p:ph idx="1"/>
          </p:nvPr>
        </p:nvSpPr>
        <p:spPr>
          <a:xfrm>
            <a:off x="457200" y="1219200"/>
            <a:ext cx="8229600" cy="5334000"/>
          </a:xfrm>
        </p:spPr>
        <p:txBody>
          <a:bodyPr>
            <a:noAutofit/>
          </a:bodyPr>
          <a:lstStyle/>
          <a:p>
            <a:pPr algn="just">
              <a:lnSpc>
                <a:spcPct val="170000"/>
              </a:lnSpc>
            </a:pPr>
            <a:r>
              <a:rPr lang="en-US" sz="1600" dirty="0">
                <a:latin typeface="Times New Roman" pitchFamily="18" charset="0"/>
                <a:cs typeface="Times New Roman" pitchFamily="18" charset="0"/>
              </a:rPr>
              <a:t>Artificial Intelligence is composed of two words </a:t>
            </a:r>
            <a:r>
              <a:rPr lang="en-US" sz="1600" b="1" dirty="0">
                <a:latin typeface="Times New Roman" pitchFamily="18" charset="0"/>
                <a:cs typeface="Times New Roman" pitchFamily="18" charset="0"/>
              </a:rPr>
              <a:t>Artificial</a:t>
            </a:r>
            <a:r>
              <a:rPr lang="en-US" sz="1600" dirty="0">
                <a:latin typeface="Times New Roman" pitchFamily="18" charset="0"/>
                <a:cs typeface="Times New Roman" pitchFamily="18" charset="0"/>
              </a:rPr>
              <a:t> and </a:t>
            </a:r>
            <a:r>
              <a:rPr lang="en-US" sz="1600" b="1" dirty="0">
                <a:latin typeface="Times New Roman" pitchFamily="18" charset="0"/>
                <a:cs typeface="Times New Roman" pitchFamily="18" charset="0"/>
              </a:rPr>
              <a:t>Intelligence</a:t>
            </a:r>
            <a:r>
              <a:rPr lang="en-US" sz="1600" dirty="0">
                <a:latin typeface="Times New Roman" pitchFamily="18" charset="0"/>
                <a:cs typeface="Times New Roman" pitchFamily="18" charset="0"/>
              </a:rPr>
              <a:t>, where Artificial defines </a:t>
            </a:r>
            <a:r>
              <a:rPr lang="en-US" sz="1600" i="1" dirty="0">
                <a:latin typeface="Times New Roman" pitchFamily="18" charset="0"/>
                <a:cs typeface="Times New Roman" pitchFamily="18" charset="0"/>
              </a:rPr>
              <a:t>"man-made,"</a:t>
            </a:r>
            <a:r>
              <a:rPr lang="en-US" sz="1600" dirty="0">
                <a:latin typeface="Times New Roman" pitchFamily="18" charset="0"/>
                <a:cs typeface="Times New Roman" pitchFamily="18" charset="0"/>
              </a:rPr>
              <a:t> and intelligence defines </a:t>
            </a:r>
            <a:r>
              <a:rPr lang="en-US" sz="1600" i="1" dirty="0">
                <a:latin typeface="Times New Roman" pitchFamily="18" charset="0"/>
                <a:cs typeface="Times New Roman" pitchFamily="18" charset="0"/>
              </a:rPr>
              <a:t>"thinking power"</a:t>
            </a:r>
            <a:r>
              <a:rPr lang="en-US" sz="1600" dirty="0">
                <a:latin typeface="Times New Roman" pitchFamily="18" charset="0"/>
                <a:cs typeface="Times New Roman" pitchFamily="18" charset="0"/>
              </a:rPr>
              <a:t>, hence AI means </a:t>
            </a:r>
            <a:r>
              <a:rPr lang="en-US" sz="1600" i="1" dirty="0">
                <a:latin typeface="Times New Roman" pitchFamily="18" charset="0"/>
                <a:cs typeface="Times New Roman" pitchFamily="18" charset="0"/>
              </a:rPr>
              <a:t>"a man-made thinking power.“</a:t>
            </a:r>
          </a:p>
          <a:p>
            <a:pPr algn="just">
              <a:lnSpc>
                <a:spcPct val="170000"/>
              </a:lnSpc>
            </a:pPr>
            <a:r>
              <a:rPr lang="en-US" sz="1600" dirty="0">
                <a:latin typeface="Times New Roman" pitchFamily="18" charset="0"/>
                <a:cs typeface="Times New Roman" pitchFamily="18" charset="0"/>
              </a:rPr>
              <a:t>So, we can define AI as:</a:t>
            </a:r>
          </a:p>
          <a:p>
            <a:pPr algn="ctr">
              <a:lnSpc>
                <a:spcPct val="170000"/>
              </a:lnSpc>
              <a:buNone/>
            </a:pP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"It is a branch of computer science by which we can create intelligent machines which can behave like a human, think like humans, and able to make decisions."</a:t>
            </a:r>
            <a:r>
              <a:rPr lang="en-US" sz="1600" dirty="0">
                <a:latin typeface="Times New Roman" pitchFamily="18" charset="0"/>
                <a:cs typeface="Times New Roman" pitchFamily="18" charset="0"/>
              </a:rPr>
              <a:t> </a:t>
            </a:r>
          </a:p>
          <a:p>
            <a:pPr>
              <a:lnSpc>
                <a:spcPct val="170000"/>
              </a:lnSpc>
            </a:pPr>
            <a:r>
              <a:rPr lang="en-US" sz="1600" dirty="0"/>
              <a:t>Artificial Intelligence exists when a machine can have </a:t>
            </a:r>
            <a:r>
              <a:rPr lang="en-US" sz="1600" b="1" dirty="0"/>
              <a:t>human based skills such as learning, reasoning, and solving problems</a:t>
            </a:r>
          </a:p>
          <a:p>
            <a:pPr>
              <a:lnSpc>
                <a:spcPct val="170000"/>
              </a:lnSpc>
            </a:pPr>
            <a:r>
              <a:rPr lang="en-US" sz="1600" dirty="0"/>
              <a:t>With Artificial Intelligence </a:t>
            </a:r>
            <a:r>
              <a:rPr lang="en-US" sz="1600" b="1" dirty="0"/>
              <a:t>you do not need to preprogram a machine to do some work, </a:t>
            </a:r>
            <a:r>
              <a:rPr lang="en-US" sz="1600" dirty="0"/>
              <a:t>despite that you can create a machine with </a:t>
            </a:r>
            <a:r>
              <a:rPr lang="en-US" sz="1600" b="1" dirty="0"/>
              <a:t>programmed algorithms which can work with own intelligence</a:t>
            </a:r>
            <a:r>
              <a:rPr lang="en-US" sz="1600" dirty="0"/>
              <a:t>, and that is the awesomeness of AI.</a:t>
            </a:r>
          </a:p>
          <a:p>
            <a:pPr algn="just">
              <a:lnSpc>
                <a:spcPct val="170000"/>
              </a:lnSpc>
              <a:buNone/>
            </a:pPr>
            <a:endParaRPr lang="en-US" sz="16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C3DA8-24EC-4B47-E4D5-2C3884DB87D1}"/>
              </a:ext>
            </a:extLst>
          </p:cNvPr>
          <p:cNvSpPr>
            <a:spLocks noGrp="1"/>
          </p:cNvSpPr>
          <p:nvPr>
            <p:ph type="title"/>
          </p:nvPr>
        </p:nvSpPr>
        <p:spPr>
          <a:xfrm>
            <a:off x="457200" y="762000"/>
            <a:ext cx="8229600" cy="780288"/>
          </a:xfrm>
        </p:spPr>
        <p:txBody>
          <a:bodyPr>
            <a:normAutofit fontScale="90000"/>
          </a:bodyPr>
          <a:lstStyle/>
          <a:p>
            <a:r>
              <a:rPr lang="en-IN" b="1" i="0" dirty="0">
                <a:solidFill>
                  <a:srgbClr val="273239"/>
                </a:solidFill>
                <a:effectLst/>
                <a:latin typeface="Nunito" pitchFamily="2" charset="0"/>
              </a:rPr>
              <a:t>Hierarchical Agents</a:t>
            </a:r>
            <a:endParaRPr lang="en-IN" dirty="0"/>
          </a:p>
        </p:txBody>
      </p:sp>
      <p:sp>
        <p:nvSpPr>
          <p:cNvPr id="3" name="Content Placeholder 2">
            <a:extLst>
              <a:ext uri="{FF2B5EF4-FFF2-40B4-BE49-F238E27FC236}">
                <a16:creationId xmlns:a16="http://schemas.microsoft.com/office/drawing/2014/main" id="{C4774EB5-781B-AAE6-5945-EB3B641CC49E}"/>
              </a:ext>
            </a:extLst>
          </p:cNvPr>
          <p:cNvSpPr>
            <a:spLocks noGrp="1"/>
          </p:cNvSpPr>
          <p:nvPr>
            <p:ph idx="1"/>
          </p:nvPr>
        </p:nvSpPr>
        <p:spPr>
          <a:xfrm>
            <a:off x="457200" y="1575418"/>
            <a:ext cx="8229600" cy="4389120"/>
          </a:xfrm>
        </p:spPr>
        <p:txBody>
          <a:bodyPr>
            <a:normAutofit fontScale="92500" lnSpcReduction="10000"/>
          </a:bodyPr>
          <a:lstStyle/>
          <a:p>
            <a:pPr algn="just"/>
            <a:r>
              <a:rPr lang="en-US" sz="1900" b="0" i="0" dirty="0">
                <a:effectLst/>
                <a:latin typeface="Times New Roman" panose="02020603050405020304" pitchFamily="18" charset="0"/>
                <a:cs typeface="Times New Roman" panose="02020603050405020304" pitchFamily="18" charset="0"/>
              </a:rPr>
              <a:t>These agents are organized into a hierarchy, with high-level agents </a:t>
            </a:r>
            <a:r>
              <a:rPr lang="en-US" sz="1900" b="0" i="0" dirty="0">
                <a:solidFill>
                  <a:srgbClr val="FF0000"/>
                </a:solidFill>
                <a:effectLst/>
                <a:latin typeface="Times New Roman" panose="02020603050405020304" pitchFamily="18" charset="0"/>
                <a:cs typeface="Times New Roman" panose="02020603050405020304" pitchFamily="18" charset="0"/>
              </a:rPr>
              <a:t>overseeing the behavior</a:t>
            </a:r>
            <a:r>
              <a:rPr lang="en-US" sz="1900" b="0" i="0" dirty="0">
                <a:effectLst/>
                <a:highlight>
                  <a:srgbClr val="FFFF00"/>
                </a:highlight>
                <a:latin typeface="Times New Roman" panose="02020603050405020304" pitchFamily="18" charset="0"/>
                <a:cs typeface="Times New Roman" panose="02020603050405020304" pitchFamily="18" charset="0"/>
              </a:rPr>
              <a:t> </a:t>
            </a:r>
            <a:r>
              <a:rPr lang="en-US" sz="1900" b="0" i="0" dirty="0">
                <a:effectLst/>
                <a:latin typeface="Times New Roman" panose="02020603050405020304" pitchFamily="18" charset="0"/>
                <a:cs typeface="Times New Roman" panose="02020603050405020304" pitchFamily="18" charset="0"/>
              </a:rPr>
              <a:t>of lower-level agents. </a:t>
            </a:r>
          </a:p>
          <a:p>
            <a:pPr algn="just"/>
            <a:r>
              <a:rPr lang="en-US" sz="1900" b="0" i="0" dirty="0">
                <a:effectLst/>
                <a:latin typeface="Times New Roman" panose="02020603050405020304" pitchFamily="18" charset="0"/>
                <a:cs typeface="Times New Roman" panose="02020603050405020304" pitchFamily="18" charset="0"/>
              </a:rPr>
              <a:t>The high-level agents provide </a:t>
            </a:r>
            <a:r>
              <a:rPr lang="en-US" sz="1900" b="0" i="0" dirty="0">
                <a:solidFill>
                  <a:srgbClr val="FF0000"/>
                </a:solidFill>
                <a:effectLst/>
                <a:latin typeface="Times New Roman" panose="02020603050405020304" pitchFamily="18" charset="0"/>
                <a:cs typeface="Times New Roman" panose="02020603050405020304" pitchFamily="18" charset="0"/>
              </a:rPr>
              <a:t>goals and constraints</a:t>
            </a:r>
            <a:r>
              <a:rPr lang="en-US" sz="1900" b="0" i="0" dirty="0">
                <a:effectLst/>
                <a:latin typeface="Times New Roman" panose="02020603050405020304" pitchFamily="18" charset="0"/>
                <a:cs typeface="Times New Roman" panose="02020603050405020304" pitchFamily="18" charset="0"/>
              </a:rPr>
              <a:t>, while the low-level agents </a:t>
            </a:r>
            <a:r>
              <a:rPr lang="en-US" sz="1900" b="0" i="0" dirty="0">
                <a:solidFill>
                  <a:srgbClr val="FF0000"/>
                </a:solidFill>
                <a:effectLst/>
                <a:latin typeface="Times New Roman" panose="02020603050405020304" pitchFamily="18" charset="0"/>
                <a:cs typeface="Times New Roman" panose="02020603050405020304" pitchFamily="18" charset="0"/>
              </a:rPr>
              <a:t>carry out specific tasks</a:t>
            </a:r>
            <a:r>
              <a:rPr lang="en-US" sz="1900" b="0" i="0" dirty="0">
                <a:effectLst/>
                <a:latin typeface="Times New Roman" panose="02020603050405020304" pitchFamily="18" charset="0"/>
                <a:cs typeface="Times New Roman" panose="02020603050405020304" pitchFamily="18" charset="0"/>
              </a:rPr>
              <a:t>. </a:t>
            </a:r>
          </a:p>
          <a:p>
            <a:pPr algn="just"/>
            <a:r>
              <a:rPr lang="en-US" sz="1900" b="0" i="0" dirty="0">
                <a:effectLst/>
                <a:latin typeface="Times New Roman" panose="02020603050405020304" pitchFamily="18" charset="0"/>
                <a:cs typeface="Times New Roman" panose="02020603050405020304" pitchFamily="18" charset="0"/>
              </a:rPr>
              <a:t>Hierarchical agents are useful in </a:t>
            </a:r>
            <a:r>
              <a:rPr lang="en-US" sz="1900" b="0" i="0" dirty="0">
                <a:solidFill>
                  <a:srgbClr val="FF0000"/>
                </a:solidFill>
                <a:effectLst/>
                <a:latin typeface="Times New Roman" panose="02020603050405020304" pitchFamily="18" charset="0"/>
                <a:cs typeface="Times New Roman" panose="02020603050405020304" pitchFamily="18" charset="0"/>
              </a:rPr>
              <a:t>complex environments </a:t>
            </a:r>
            <a:r>
              <a:rPr lang="en-US" sz="1900" b="0" i="0" dirty="0">
                <a:effectLst/>
                <a:latin typeface="Times New Roman" panose="02020603050405020304" pitchFamily="18" charset="0"/>
                <a:cs typeface="Times New Roman" panose="02020603050405020304" pitchFamily="18" charset="0"/>
              </a:rPr>
              <a:t>with many tasks and sub-tasks.</a:t>
            </a:r>
          </a:p>
          <a:p>
            <a:pPr algn="just" fontAlgn="base">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In a simple system, there may be only two levels: high-level agents and low-level agents. </a:t>
            </a:r>
          </a:p>
          <a:p>
            <a:pPr algn="just" fontAlgn="base">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In a more complex system, there may be </a:t>
            </a:r>
            <a:r>
              <a:rPr lang="en-US" sz="1900" b="0" i="0" dirty="0">
                <a:solidFill>
                  <a:srgbClr val="FF0000"/>
                </a:solidFill>
                <a:effectLst/>
                <a:latin typeface="Times New Roman" panose="02020603050405020304" pitchFamily="18" charset="0"/>
                <a:cs typeface="Times New Roman" panose="02020603050405020304" pitchFamily="18" charset="0"/>
              </a:rPr>
              <a:t>multiple levels</a:t>
            </a:r>
            <a:r>
              <a:rPr lang="en-US" sz="1900" b="0" i="0" dirty="0">
                <a:effectLst/>
                <a:latin typeface="Times New Roman" panose="02020603050405020304" pitchFamily="18" charset="0"/>
                <a:cs typeface="Times New Roman" panose="02020603050405020304" pitchFamily="18" charset="0"/>
              </a:rPr>
              <a:t>, with intermediate-level agents responsible for coordinating the activities of lower-level agents.</a:t>
            </a:r>
          </a:p>
          <a:p>
            <a:pPr algn="just" fontAlgn="base">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One advantage of hierarchical agents is that </a:t>
            </a:r>
            <a:r>
              <a:rPr lang="en-US" sz="1900" b="0" i="0" dirty="0">
                <a:solidFill>
                  <a:srgbClr val="FF0000"/>
                </a:solidFill>
                <a:effectLst/>
                <a:latin typeface="Times New Roman" panose="02020603050405020304" pitchFamily="18" charset="0"/>
                <a:cs typeface="Times New Roman" panose="02020603050405020304" pitchFamily="18" charset="0"/>
              </a:rPr>
              <a:t>they allow for more efficient use of resources</a:t>
            </a:r>
            <a:r>
              <a:rPr lang="en-US" sz="1900" b="0" i="0" dirty="0">
                <a:effectLst/>
                <a:latin typeface="Times New Roman" panose="02020603050405020304" pitchFamily="18" charset="0"/>
                <a:cs typeface="Times New Roman" panose="02020603050405020304" pitchFamily="18" charset="0"/>
              </a:rPr>
              <a:t>. </a:t>
            </a:r>
          </a:p>
          <a:p>
            <a:pPr algn="just" fontAlgn="base">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By organizing agents into a hierarchy, it is possible to allocate tasks to the agents that are best suited to carry them out, while avoiding duplication of effort. This can lead to faster, more efficient decision-making and better overall performance of the system.</a:t>
            </a:r>
          </a:p>
          <a:p>
            <a:endParaRPr lang="en-US" b="0" i="0" dirty="0">
              <a:effectLst/>
              <a:latin typeface="Nunito" pitchFamily="2" charset="0"/>
            </a:endParaRPr>
          </a:p>
        </p:txBody>
      </p:sp>
    </p:spTree>
    <p:extLst>
      <p:ext uri="{BB962C8B-B14F-4D97-AF65-F5344CB8AC3E}">
        <p14:creationId xmlns:p14="http://schemas.microsoft.com/office/powerpoint/2010/main" val="22429780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1166-CD09-A804-B00C-E53EB2B97E73}"/>
              </a:ext>
            </a:extLst>
          </p:cNvPr>
          <p:cNvSpPr>
            <a:spLocks noGrp="1"/>
          </p:cNvSpPr>
          <p:nvPr>
            <p:ph type="title"/>
          </p:nvPr>
        </p:nvSpPr>
        <p:spPr>
          <a:xfrm>
            <a:off x="457200" y="762000"/>
            <a:ext cx="8229600" cy="685800"/>
          </a:xfrm>
        </p:spPr>
        <p:txBody>
          <a:bodyPr>
            <a:normAutofit/>
          </a:bodyPr>
          <a:lstStyle/>
          <a:p>
            <a:r>
              <a:rPr lang="en-US" sz="3200" b="1" i="0" dirty="0">
                <a:solidFill>
                  <a:srgbClr val="000000"/>
                </a:solidFill>
                <a:effectLst/>
                <a:latin typeface="Muli"/>
              </a:rPr>
              <a:t>The Functions of an Artificial Intelligence Agent</a:t>
            </a:r>
            <a:endParaRPr lang="en-IN" sz="3200" dirty="0"/>
          </a:p>
        </p:txBody>
      </p:sp>
      <p:sp>
        <p:nvSpPr>
          <p:cNvPr id="3" name="Content Placeholder 2">
            <a:extLst>
              <a:ext uri="{FF2B5EF4-FFF2-40B4-BE49-F238E27FC236}">
                <a16:creationId xmlns:a16="http://schemas.microsoft.com/office/drawing/2014/main" id="{4ACD6B4A-49AC-DCE0-6868-AC4CE85E7CEA}"/>
              </a:ext>
            </a:extLst>
          </p:cNvPr>
          <p:cNvSpPr>
            <a:spLocks noGrp="1"/>
          </p:cNvSpPr>
          <p:nvPr>
            <p:ph idx="1"/>
          </p:nvPr>
        </p:nvSpPr>
        <p:spPr>
          <a:xfrm>
            <a:off x="457200" y="1524000"/>
            <a:ext cx="8229600" cy="4389120"/>
          </a:xfrm>
        </p:spPr>
        <p:txBody>
          <a:bodyPr>
            <a:normAutofit lnSpcReduction="10000"/>
          </a:bodyPr>
          <a:lstStyle/>
          <a:p>
            <a:pPr marL="0" indent="0" algn="l">
              <a:buNone/>
            </a:pPr>
            <a:r>
              <a:rPr lang="en-US" sz="2200" b="0" i="0" dirty="0">
                <a:solidFill>
                  <a:srgbClr val="000000"/>
                </a:solidFill>
                <a:effectLst/>
                <a:latin typeface="Times New Roman" panose="02020603050405020304" pitchFamily="18" charset="0"/>
                <a:cs typeface="Times New Roman" panose="02020603050405020304" pitchFamily="18" charset="0"/>
              </a:rPr>
              <a:t> The functions of an agent in artificial intelligence are as follows:</a:t>
            </a:r>
            <a:endParaRPr lang="en-US" sz="2200" b="0" i="0" dirty="0">
              <a:solidFill>
                <a:srgbClr val="36393E"/>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To resolve complex issues using intelligent machines.</a:t>
            </a:r>
            <a:br>
              <a:rPr lang="en-US" sz="2200" b="0" i="0" dirty="0">
                <a:solidFill>
                  <a:srgbClr val="36393E"/>
                </a:solidFill>
                <a:effectLst/>
                <a:latin typeface="Times New Roman" panose="02020603050405020304" pitchFamily="18" charset="0"/>
                <a:cs typeface="Times New Roman" panose="02020603050405020304" pitchFamily="18" charset="0"/>
              </a:rPr>
            </a:br>
            <a:r>
              <a:rPr lang="en-US" sz="2200" b="0" i="0" dirty="0">
                <a:solidFill>
                  <a:srgbClr val="000000"/>
                </a:solidFill>
                <a:effectLst/>
                <a:latin typeface="Times New Roman" panose="02020603050405020304" pitchFamily="18" charset="0"/>
                <a:cs typeface="Times New Roman" panose="02020603050405020304" pitchFamily="18" charset="0"/>
              </a:rPr>
              <a:t> </a:t>
            </a:r>
            <a:endParaRPr lang="en-US" sz="2200" b="0" i="0" dirty="0">
              <a:solidFill>
                <a:srgbClr val="36393E"/>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To decide what to do in a specific situation.</a:t>
            </a:r>
            <a:br>
              <a:rPr lang="en-US" sz="2200" b="0" i="0" dirty="0">
                <a:solidFill>
                  <a:srgbClr val="36393E"/>
                </a:solidFill>
                <a:effectLst/>
                <a:latin typeface="Times New Roman" panose="02020603050405020304" pitchFamily="18" charset="0"/>
                <a:cs typeface="Times New Roman" panose="02020603050405020304" pitchFamily="18" charset="0"/>
              </a:rPr>
            </a:br>
            <a:r>
              <a:rPr lang="en-US" sz="2200" b="0" i="0" dirty="0">
                <a:solidFill>
                  <a:srgbClr val="000000"/>
                </a:solidFill>
                <a:effectLst/>
                <a:latin typeface="Times New Roman" panose="02020603050405020304" pitchFamily="18" charset="0"/>
                <a:cs typeface="Times New Roman" panose="02020603050405020304" pitchFamily="18" charset="0"/>
              </a:rPr>
              <a:t> </a:t>
            </a:r>
            <a:endParaRPr lang="en-US" sz="2200" b="0" i="0" dirty="0">
              <a:solidFill>
                <a:srgbClr val="36393E"/>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To make conclusions and take decisions.</a:t>
            </a:r>
            <a:br>
              <a:rPr lang="en-US" sz="2200" b="0" i="0" dirty="0">
                <a:solidFill>
                  <a:srgbClr val="36393E"/>
                </a:solidFill>
                <a:effectLst/>
                <a:latin typeface="Times New Roman" panose="02020603050405020304" pitchFamily="18" charset="0"/>
                <a:cs typeface="Times New Roman" panose="02020603050405020304" pitchFamily="18" charset="0"/>
              </a:rPr>
            </a:br>
            <a:r>
              <a:rPr lang="en-US" sz="2200" b="0" i="0" dirty="0">
                <a:solidFill>
                  <a:srgbClr val="000000"/>
                </a:solidFill>
                <a:effectLst/>
                <a:latin typeface="Times New Roman" panose="02020603050405020304" pitchFamily="18" charset="0"/>
                <a:cs typeface="Times New Roman" panose="02020603050405020304" pitchFamily="18" charset="0"/>
              </a:rPr>
              <a:t> </a:t>
            </a:r>
            <a:endParaRPr lang="en-US" sz="2200" b="0" i="0" dirty="0">
              <a:solidFill>
                <a:srgbClr val="36393E"/>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The perception of dynamic environmental circumstances.</a:t>
            </a:r>
            <a:br>
              <a:rPr lang="en-US" sz="2200" b="0" i="0" dirty="0">
                <a:solidFill>
                  <a:srgbClr val="36393E"/>
                </a:solidFill>
                <a:effectLst/>
                <a:latin typeface="Times New Roman" panose="02020603050405020304" pitchFamily="18" charset="0"/>
                <a:cs typeface="Times New Roman" panose="02020603050405020304" pitchFamily="18" charset="0"/>
              </a:rPr>
            </a:br>
            <a:r>
              <a:rPr lang="en-US" sz="2200" b="0" i="0" dirty="0">
                <a:solidFill>
                  <a:srgbClr val="000000"/>
                </a:solidFill>
                <a:effectLst/>
                <a:latin typeface="Times New Roman" panose="02020603050405020304" pitchFamily="18" charset="0"/>
                <a:cs typeface="Times New Roman" panose="02020603050405020304" pitchFamily="18" charset="0"/>
              </a:rPr>
              <a:t> </a:t>
            </a:r>
            <a:endParaRPr lang="en-US" sz="2200" b="0" i="0" dirty="0">
              <a:solidFill>
                <a:srgbClr val="36393E"/>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Using logic to interpret perceptions.</a:t>
            </a:r>
            <a:br>
              <a:rPr lang="en-US" sz="2200" b="0" i="0" dirty="0">
                <a:solidFill>
                  <a:srgbClr val="36393E"/>
                </a:solidFill>
                <a:effectLst/>
                <a:latin typeface="Times New Roman" panose="02020603050405020304" pitchFamily="18" charset="0"/>
                <a:cs typeface="Times New Roman" panose="02020603050405020304" pitchFamily="18" charset="0"/>
              </a:rPr>
            </a:br>
            <a:r>
              <a:rPr lang="en-US" sz="2200" b="0" i="0" dirty="0">
                <a:solidFill>
                  <a:srgbClr val="000000"/>
                </a:solidFill>
                <a:effectLst/>
                <a:latin typeface="Times New Roman" panose="02020603050405020304" pitchFamily="18" charset="0"/>
                <a:cs typeface="Times New Roman" panose="02020603050405020304" pitchFamily="18" charset="0"/>
              </a:rPr>
              <a:t> </a:t>
            </a:r>
            <a:endParaRPr lang="en-US" sz="2200" b="0" i="0" dirty="0">
              <a:solidFill>
                <a:srgbClr val="36393E"/>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To make an effort to change environmental conditions.</a:t>
            </a:r>
            <a:endParaRPr lang="en-US" sz="2200" b="0" i="0" dirty="0">
              <a:solidFill>
                <a:srgbClr val="36393E"/>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57604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CBC2-61BD-3C35-A867-20AB9A6FC8C3}"/>
              </a:ext>
            </a:extLst>
          </p:cNvPr>
          <p:cNvSpPr>
            <a:spLocks noGrp="1"/>
          </p:cNvSpPr>
          <p:nvPr>
            <p:ph type="title"/>
          </p:nvPr>
        </p:nvSpPr>
        <p:spPr>
          <a:xfrm>
            <a:off x="457200" y="704088"/>
            <a:ext cx="8229600" cy="667512"/>
          </a:xfrm>
        </p:spPr>
        <p:txBody>
          <a:bodyPr>
            <a:normAutofit fontScale="90000"/>
          </a:bodyPr>
          <a:lstStyle/>
          <a:p>
            <a:r>
              <a:rPr lang="en-US" b="1" i="0" dirty="0">
                <a:effectLst/>
                <a:latin typeface="__Source_Sans_Pro_fea366"/>
              </a:rPr>
              <a:t>Use-cases of Agents</a:t>
            </a:r>
            <a:endParaRPr lang="en-IN" dirty="0"/>
          </a:p>
        </p:txBody>
      </p:sp>
      <p:sp>
        <p:nvSpPr>
          <p:cNvPr id="3" name="Content Placeholder 2">
            <a:extLst>
              <a:ext uri="{FF2B5EF4-FFF2-40B4-BE49-F238E27FC236}">
                <a16:creationId xmlns:a16="http://schemas.microsoft.com/office/drawing/2014/main" id="{AE7D8E40-DAF0-289C-C519-81C9054F7716}"/>
              </a:ext>
            </a:extLst>
          </p:cNvPr>
          <p:cNvSpPr>
            <a:spLocks noGrp="1"/>
          </p:cNvSpPr>
          <p:nvPr>
            <p:ph idx="1"/>
          </p:nvPr>
        </p:nvSpPr>
        <p:spPr>
          <a:xfrm>
            <a:off x="381000" y="1524000"/>
            <a:ext cx="8229600" cy="4389120"/>
          </a:xfrm>
        </p:spPr>
        <p:txBody>
          <a:bodyPr>
            <a:normAutofit fontScale="92500" lnSpcReduction="20000"/>
          </a:bodyPr>
          <a:lstStyle/>
          <a:p>
            <a:pPr marL="0" indent="0">
              <a:buNone/>
            </a:pPr>
            <a:r>
              <a:rPr lang="en-US" b="1" i="0" dirty="0">
                <a:effectLst/>
                <a:latin typeface="Times New Roman" panose="02020603050405020304" pitchFamily="18" charset="0"/>
                <a:cs typeface="Times New Roman" panose="02020603050405020304" pitchFamily="18" charset="0"/>
              </a:rPr>
              <a:t>Robotics</a:t>
            </a:r>
            <a:br>
              <a:rPr lang="en-US" b="0" i="0" dirty="0">
                <a:effectLst/>
                <a:latin typeface="Times New Roman" panose="02020603050405020304" pitchFamily="18" charset="0"/>
                <a:cs typeface="Times New Roman" panose="02020603050405020304" pitchFamily="18" charset="0"/>
              </a:rPr>
            </a:br>
            <a:r>
              <a:rPr lang="en-US" b="1" i="0" dirty="0">
                <a:effectLst/>
                <a:latin typeface="Times New Roman" panose="02020603050405020304" pitchFamily="18" charset="0"/>
                <a:cs typeface="Times New Roman" panose="02020603050405020304" pitchFamily="18" charset="0"/>
              </a:rPr>
              <a:t>Autonomous systems</a:t>
            </a:r>
            <a:br>
              <a:rPr lang="en-US" b="0" i="0" dirty="0">
                <a:effectLst/>
                <a:latin typeface="Times New Roman" panose="02020603050405020304" pitchFamily="18" charset="0"/>
                <a:cs typeface="Times New Roman" panose="02020603050405020304" pitchFamily="18" charset="0"/>
              </a:rPr>
            </a:br>
            <a:r>
              <a:rPr lang="en-US" b="1" i="0" dirty="0">
                <a:effectLst/>
                <a:latin typeface="Times New Roman" panose="02020603050405020304" pitchFamily="18" charset="0"/>
                <a:cs typeface="Times New Roman" panose="02020603050405020304" pitchFamily="18" charset="0"/>
              </a:rPr>
              <a:t>Smart homes and buildings</a:t>
            </a:r>
            <a:br>
              <a:rPr lang="en-US" b="0" i="0" dirty="0">
                <a:effectLst/>
                <a:latin typeface="Times New Roman" panose="02020603050405020304" pitchFamily="18" charset="0"/>
                <a:cs typeface="Times New Roman" panose="02020603050405020304" pitchFamily="18" charset="0"/>
              </a:rPr>
            </a:br>
            <a:r>
              <a:rPr lang="en-US" b="1" i="0" dirty="0">
                <a:effectLst/>
                <a:latin typeface="Times New Roman" panose="02020603050405020304" pitchFamily="18" charset="0"/>
                <a:cs typeface="Times New Roman" panose="02020603050405020304" pitchFamily="18" charset="0"/>
              </a:rPr>
              <a:t>Transportation systems</a:t>
            </a:r>
            <a:br>
              <a:rPr lang="en-US" b="0" i="0" dirty="0">
                <a:effectLst/>
                <a:latin typeface="Times New Roman" panose="02020603050405020304" pitchFamily="18" charset="0"/>
                <a:cs typeface="Times New Roman" panose="02020603050405020304" pitchFamily="18" charset="0"/>
              </a:rPr>
            </a:br>
            <a:r>
              <a:rPr lang="en-US" b="1" i="0" dirty="0">
                <a:effectLst/>
                <a:latin typeface="Times New Roman" panose="02020603050405020304" pitchFamily="18" charset="0"/>
                <a:cs typeface="Times New Roman" panose="02020603050405020304" pitchFamily="18" charset="0"/>
              </a:rPr>
              <a:t>Traffic management</a:t>
            </a:r>
            <a:br>
              <a:rPr lang="en-US" b="0" i="0" dirty="0">
                <a:effectLst/>
                <a:latin typeface="Times New Roman" panose="02020603050405020304" pitchFamily="18" charset="0"/>
                <a:cs typeface="Times New Roman" panose="02020603050405020304" pitchFamily="18" charset="0"/>
              </a:rPr>
            </a:br>
            <a:r>
              <a:rPr lang="en-US" b="1" i="0" dirty="0">
                <a:effectLst/>
                <a:latin typeface="Times New Roman" panose="02020603050405020304" pitchFamily="18" charset="0"/>
                <a:cs typeface="Times New Roman" panose="02020603050405020304" pitchFamily="18" charset="0"/>
              </a:rPr>
              <a:t>Intelligent personal assistants</a:t>
            </a:r>
            <a:br>
              <a:rPr lang="en-US" b="0" i="0" dirty="0">
                <a:effectLst/>
                <a:latin typeface="Times New Roman" panose="02020603050405020304" pitchFamily="18" charset="0"/>
                <a:cs typeface="Times New Roman" panose="02020603050405020304" pitchFamily="18" charset="0"/>
              </a:rPr>
            </a:br>
            <a:r>
              <a:rPr lang="en-US" b="1" i="0" dirty="0">
                <a:effectLst/>
                <a:latin typeface="Times New Roman" panose="02020603050405020304" pitchFamily="18" charset="0"/>
                <a:cs typeface="Times New Roman" panose="02020603050405020304" pitchFamily="18" charset="0"/>
              </a:rPr>
              <a:t>Healthcare</a:t>
            </a:r>
            <a:br>
              <a:rPr lang="en-US" b="0" i="0" dirty="0">
                <a:effectLst/>
                <a:latin typeface="Times New Roman" panose="02020603050405020304" pitchFamily="18" charset="0"/>
                <a:cs typeface="Times New Roman" panose="02020603050405020304" pitchFamily="18" charset="0"/>
              </a:rPr>
            </a:br>
            <a:r>
              <a:rPr lang="en-US" b="1" i="0" dirty="0">
                <a:effectLst/>
                <a:latin typeface="Times New Roman" panose="02020603050405020304" pitchFamily="18" charset="0"/>
                <a:cs typeface="Times New Roman" panose="02020603050405020304" pitchFamily="18" charset="0"/>
              </a:rPr>
              <a:t>Finance</a:t>
            </a:r>
            <a:br>
              <a:rPr lang="en-US" b="0" i="0" dirty="0">
                <a:effectLst/>
                <a:latin typeface="Times New Roman" panose="02020603050405020304" pitchFamily="18" charset="0"/>
                <a:cs typeface="Times New Roman" panose="02020603050405020304" pitchFamily="18" charset="0"/>
              </a:rPr>
            </a:br>
            <a:r>
              <a:rPr lang="en-US" b="1" i="0" dirty="0">
                <a:effectLst/>
                <a:latin typeface="Times New Roman" panose="02020603050405020304" pitchFamily="18" charset="0"/>
                <a:cs typeface="Times New Roman" panose="02020603050405020304" pitchFamily="18" charset="0"/>
              </a:rPr>
              <a:t>Games</a:t>
            </a:r>
            <a:br>
              <a:rPr lang="en-US" b="0" i="0" dirty="0">
                <a:effectLst/>
                <a:latin typeface="Times New Roman" panose="02020603050405020304" pitchFamily="18" charset="0"/>
                <a:cs typeface="Times New Roman" panose="02020603050405020304" pitchFamily="18" charset="0"/>
              </a:rPr>
            </a:br>
            <a:r>
              <a:rPr lang="en-US" b="1" i="0" dirty="0">
                <a:effectLst/>
                <a:latin typeface="Times New Roman" panose="02020603050405020304" pitchFamily="18" charset="0"/>
                <a:cs typeface="Times New Roman" panose="02020603050405020304" pitchFamily="18" charset="0"/>
              </a:rPr>
              <a:t>Natural language processing</a:t>
            </a:r>
            <a:br>
              <a:rPr lang="en-US" b="0" i="0" dirty="0">
                <a:effectLst/>
                <a:latin typeface="Times New Roman" panose="02020603050405020304" pitchFamily="18" charset="0"/>
                <a:cs typeface="Times New Roman" panose="02020603050405020304" pitchFamily="18" charset="0"/>
              </a:rPr>
            </a:br>
            <a:r>
              <a:rPr lang="en-US" b="1" i="0" dirty="0">
                <a:effectLst/>
                <a:latin typeface="Times New Roman" panose="02020603050405020304" pitchFamily="18" charset="0"/>
                <a:cs typeface="Times New Roman" panose="02020603050405020304" pitchFamily="18" charset="0"/>
              </a:rPr>
              <a:t>Cybersecurity</a:t>
            </a:r>
            <a:br>
              <a:rPr lang="en-US" b="0" i="0" dirty="0">
                <a:effectLst/>
                <a:latin typeface="Times New Roman" panose="02020603050405020304" pitchFamily="18" charset="0"/>
                <a:cs typeface="Times New Roman" panose="02020603050405020304" pitchFamily="18" charset="0"/>
              </a:rPr>
            </a:br>
            <a:r>
              <a:rPr lang="en-US" b="1" i="0" dirty="0">
                <a:effectLst/>
                <a:latin typeface="Times New Roman" panose="02020603050405020304" pitchFamily="18" charset="0"/>
                <a:cs typeface="Times New Roman" panose="02020603050405020304" pitchFamily="18" charset="0"/>
              </a:rPr>
              <a:t>Environmental monitoring</a:t>
            </a:r>
            <a:br>
              <a:rPr lang="en-US" b="0" i="0" dirty="0">
                <a:effectLst/>
                <a:latin typeface="Times New Roman" panose="02020603050405020304" pitchFamily="18" charset="0"/>
                <a:cs typeface="Times New Roman" panose="02020603050405020304" pitchFamily="18" charset="0"/>
              </a:rPr>
            </a:br>
            <a:r>
              <a:rPr lang="en-US" b="1" i="0" dirty="0">
                <a:effectLst/>
                <a:latin typeface="Times New Roman" panose="02020603050405020304" pitchFamily="18" charset="0"/>
                <a:cs typeface="Times New Roman" panose="02020603050405020304" pitchFamily="18" charset="0"/>
              </a:rPr>
              <a:t>Social media</a:t>
            </a:r>
            <a:br>
              <a:rPr lang="en-US" b="0" i="0" dirty="0">
                <a:solidFill>
                  <a:srgbClr val="61738E"/>
                </a:solidFill>
                <a:effectLst/>
                <a:latin typeface="__Source_Sans_Pro_fea366"/>
              </a:rPr>
            </a:br>
            <a:endParaRPr lang="en-IN" dirty="0"/>
          </a:p>
        </p:txBody>
      </p:sp>
    </p:spTree>
    <p:extLst>
      <p:ext uri="{BB962C8B-B14F-4D97-AF65-F5344CB8AC3E}">
        <p14:creationId xmlns:p14="http://schemas.microsoft.com/office/powerpoint/2010/main" val="25919770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PEAS Representation</a:t>
            </a:r>
          </a:p>
        </p:txBody>
      </p:sp>
      <p:sp>
        <p:nvSpPr>
          <p:cNvPr id="3" name="Content Placeholder 2"/>
          <p:cNvSpPr>
            <a:spLocks noGrp="1"/>
          </p:cNvSpPr>
          <p:nvPr>
            <p:ph idx="1"/>
          </p:nvPr>
        </p:nvSpPr>
        <p:spPr/>
        <p:txBody>
          <a:bodyPr/>
          <a:lstStyle/>
          <a:p>
            <a:pPr algn="just">
              <a:buNone/>
            </a:pPr>
            <a:r>
              <a:rPr lang="en-US" dirty="0"/>
              <a:t>PEAS is a type of model on which an AI agent works upon. When we define an AI agent or rational agent, then we can group its properties under PEAS representation model. It is made up of four words:</a:t>
            </a:r>
          </a:p>
          <a:p>
            <a:pPr lvl="2" algn="just"/>
            <a:r>
              <a:rPr lang="en-US" b="1" dirty="0"/>
              <a:t>P:</a:t>
            </a:r>
            <a:r>
              <a:rPr lang="en-US" dirty="0"/>
              <a:t> Performance measure</a:t>
            </a:r>
          </a:p>
          <a:p>
            <a:pPr lvl="2"/>
            <a:r>
              <a:rPr lang="en-US" b="1" dirty="0"/>
              <a:t>E:</a:t>
            </a:r>
            <a:r>
              <a:rPr lang="en-US" dirty="0"/>
              <a:t> Environment</a:t>
            </a:r>
          </a:p>
          <a:p>
            <a:pPr lvl="2"/>
            <a:r>
              <a:rPr lang="en-US" b="1" dirty="0"/>
              <a:t>A:</a:t>
            </a:r>
            <a:r>
              <a:rPr lang="en-US" dirty="0"/>
              <a:t> Actuators</a:t>
            </a:r>
          </a:p>
          <a:p>
            <a:pPr lvl="2"/>
            <a:r>
              <a:rPr lang="en-US" b="1" dirty="0"/>
              <a:t>S:</a:t>
            </a:r>
            <a:r>
              <a:rPr lang="en-US" dirty="0"/>
              <a:t> Sensors</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PEAS for self-driving cars</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338890" y="2209800"/>
            <a:ext cx="8399721" cy="38100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Self-driving cars</a:t>
            </a:r>
          </a:p>
        </p:txBody>
      </p:sp>
      <p:sp>
        <p:nvSpPr>
          <p:cNvPr id="3" name="Content Placeholder 2"/>
          <p:cNvSpPr>
            <a:spLocks noGrp="1"/>
          </p:cNvSpPr>
          <p:nvPr>
            <p:ph idx="1"/>
          </p:nvPr>
        </p:nvSpPr>
        <p:spPr/>
        <p:txBody>
          <a:bodyPr/>
          <a:lstStyle/>
          <a:p>
            <a:pPr algn="just">
              <a:buNone/>
            </a:pPr>
            <a:r>
              <a:rPr lang="en-US" dirty="0"/>
              <a:t>Let's suppose a self-driving car then PEAS representation will be:</a:t>
            </a:r>
          </a:p>
          <a:p>
            <a:pPr lvl="1" algn="just"/>
            <a:r>
              <a:rPr lang="en-US" b="1" dirty="0"/>
              <a:t>Performance:</a:t>
            </a:r>
            <a:r>
              <a:rPr lang="en-US" dirty="0"/>
              <a:t> Safety, time, legal drive, comfort</a:t>
            </a:r>
          </a:p>
          <a:p>
            <a:pPr lvl="1" algn="just"/>
            <a:r>
              <a:rPr lang="en-US" b="1" dirty="0"/>
              <a:t>Environment:</a:t>
            </a:r>
            <a:r>
              <a:rPr lang="en-US" dirty="0"/>
              <a:t> Roads, other vehicles, road signs</a:t>
            </a:r>
          </a:p>
          <a:p>
            <a:pPr lvl="1" algn="just"/>
            <a:r>
              <a:rPr lang="en-US" b="1" dirty="0"/>
              <a:t>Actuators:</a:t>
            </a:r>
            <a:r>
              <a:rPr lang="en-US" dirty="0"/>
              <a:t> Steering, accelerator, brake, signal, horn</a:t>
            </a:r>
          </a:p>
          <a:p>
            <a:pPr lvl="1" algn="just"/>
            <a:r>
              <a:rPr lang="en-US" b="1" dirty="0"/>
              <a:t>Sensors:</a:t>
            </a:r>
            <a:r>
              <a:rPr lang="en-US" dirty="0"/>
              <a:t> Camera, GPS, speedometer, odometer, accelerometer, sonar.</a:t>
            </a:r>
          </a:p>
          <a:p>
            <a:pPr algn="just"/>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20757" y="762000"/>
            <a:ext cx="8229600" cy="704088"/>
          </a:xfrm>
        </p:spPr>
        <p:txBody>
          <a:bodyPr>
            <a:normAutofit/>
          </a:bodyPr>
          <a:lstStyle/>
          <a:p>
            <a:r>
              <a:rPr lang="en-US" sz="3200" dirty="0"/>
              <a:t>Example of Agents with their PEAS representation</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304800" y="1524000"/>
            <a:ext cx="8610600" cy="4635574"/>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0CE44-7541-D316-624E-83B67C54E9CB}"/>
              </a:ext>
            </a:extLst>
          </p:cNvPr>
          <p:cNvSpPr>
            <a:spLocks noGrp="1"/>
          </p:cNvSpPr>
          <p:nvPr>
            <p:ph type="title"/>
          </p:nvPr>
        </p:nvSpPr>
        <p:spPr>
          <a:xfrm>
            <a:off x="457200" y="704088"/>
            <a:ext cx="8229600" cy="743712"/>
          </a:xfrm>
        </p:spPr>
        <p:txBody>
          <a:bodyPr>
            <a:normAutofit fontScale="90000"/>
          </a:bodyPr>
          <a:lstStyle/>
          <a:p>
            <a:r>
              <a:rPr lang="en-US" b="0" i="0" dirty="0">
                <a:solidFill>
                  <a:srgbClr val="610B38"/>
                </a:solidFill>
                <a:effectLst/>
                <a:latin typeface="erdana"/>
              </a:rPr>
              <a:t>Problem Solving Techniques in AI</a:t>
            </a:r>
            <a:endParaRPr lang="en-IN" dirty="0"/>
          </a:p>
        </p:txBody>
      </p:sp>
      <p:sp>
        <p:nvSpPr>
          <p:cNvPr id="3" name="Content Placeholder 2">
            <a:extLst>
              <a:ext uri="{FF2B5EF4-FFF2-40B4-BE49-F238E27FC236}">
                <a16:creationId xmlns:a16="http://schemas.microsoft.com/office/drawing/2014/main" id="{41BDC075-3CF9-245A-4957-42DE2EA0959C}"/>
              </a:ext>
            </a:extLst>
          </p:cNvPr>
          <p:cNvSpPr>
            <a:spLocks noGrp="1"/>
          </p:cNvSpPr>
          <p:nvPr>
            <p:ph idx="1"/>
          </p:nvPr>
        </p:nvSpPr>
        <p:spPr>
          <a:xfrm>
            <a:off x="457200" y="1447800"/>
            <a:ext cx="8229600" cy="4389120"/>
          </a:xfrm>
        </p:spPr>
        <p:txBody>
          <a:bodyPr>
            <a:normAutofit fontScale="85000" lnSpcReduction="20000"/>
          </a:bodyPr>
          <a:lstStyle/>
          <a:p>
            <a:pPr algn="just">
              <a:lnSpc>
                <a:spcPct val="110000"/>
              </a:lnSpc>
            </a:pPr>
            <a:r>
              <a:rPr lang="en-US" dirty="0">
                <a:latin typeface="Times New Roman" panose="02020603050405020304" pitchFamily="18" charset="0"/>
                <a:cs typeface="Times New Roman" panose="02020603050405020304" pitchFamily="18" charset="0"/>
              </a:rPr>
              <a:t>Problem-solving is a process that is used to achieve goals or solve specific situations.</a:t>
            </a:r>
          </a:p>
          <a:p>
            <a:pPr algn="just">
              <a:lnSpc>
                <a:spcPct val="110000"/>
              </a:lnSpc>
            </a:pPr>
            <a:r>
              <a:rPr lang="en-US" dirty="0">
                <a:latin typeface="Times New Roman" panose="02020603050405020304" pitchFamily="18" charset="0"/>
                <a:cs typeface="Times New Roman" panose="02020603050405020304" pitchFamily="18" charset="0"/>
              </a:rPr>
              <a:t>In computer science, problem-solving refers to the use of artificial intelligence methods such as algorithms and root-cause analyses.</a:t>
            </a:r>
          </a:p>
          <a:p>
            <a:pPr algn="just">
              <a:lnSpc>
                <a:spcPct val="110000"/>
              </a:lnSpc>
            </a:pPr>
            <a:r>
              <a:rPr lang="en-US" dirty="0">
                <a:latin typeface="Times New Roman" panose="02020603050405020304" pitchFamily="18" charset="0"/>
                <a:cs typeface="Times New Roman" panose="02020603050405020304" pitchFamily="18" charset="0"/>
              </a:rPr>
              <a:t>AI problem-solving involves investigating potential solutions through reasoning techniques and using modelling frameworks.</a:t>
            </a:r>
          </a:p>
          <a:p>
            <a:pPr algn="just">
              <a:lnSpc>
                <a:spcPct val="110000"/>
              </a:lnSpc>
            </a:pPr>
            <a:r>
              <a:rPr lang="en-US" dirty="0">
                <a:latin typeface="Times New Roman" panose="02020603050405020304" pitchFamily="18" charset="0"/>
                <a:cs typeface="Times New Roman" panose="02020603050405020304" pitchFamily="18" charset="0"/>
              </a:rPr>
              <a:t>Each problem may have multiple solutions, each achieved with a unique algorithm.</a:t>
            </a:r>
          </a:p>
          <a:p>
            <a:pPr algn="just">
              <a:lnSpc>
                <a:spcPct val="110000"/>
              </a:lnSpc>
            </a:pPr>
            <a:r>
              <a:rPr lang="en-US" dirty="0">
                <a:latin typeface="Times New Roman" panose="02020603050405020304" pitchFamily="18" charset="0"/>
                <a:cs typeface="Times New Roman" panose="02020603050405020304" pitchFamily="18" charset="0"/>
              </a:rPr>
              <a:t>Some problems may have original remedies, meaning that new and innovative solutions may be required.</a:t>
            </a:r>
          </a:p>
          <a:p>
            <a:pPr algn="just">
              <a:lnSpc>
                <a:spcPct val="110000"/>
              </a:lnSpc>
            </a:pPr>
            <a:r>
              <a:rPr lang="en-US" dirty="0">
                <a:latin typeface="Times New Roman" panose="02020603050405020304" pitchFamily="18" charset="0"/>
                <a:cs typeface="Times New Roman" panose="02020603050405020304" pitchFamily="18" charset="0"/>
              </a:rPr>
              <a:t>The approach to problem-solving depends on how the situation is framed. Different perspectives or viewpoints may lead to different approaches in finding solutions.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29484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90F4F-6C1F-A6D2-D158-4FC993C6CE37}"/>
              </a:ext>
            </a:extLst>
          </p:cNvPr>
          <p:cNvSpPr>
            <a:spLocks noGrp="1"/>
          </p:cNvSpPr>
          <p:nvPr>
            <p:ph type="title"/>
          </p:nvPr>
        </p:nvSpPr>
        <p:spPr>
          <a:xfrm>
            <a:off x="381000" y="457200"/>
            <a:ext cx="8229600" cy="1143000"/>
          </a:xfrm>
        </p:spPr>
        <p:txBody>
          <a:bodyPr>
            <a:normAutofit/>
          </a:bodyPr>
          <a:lstStyle/>
          <a:p>
            <a:pPr algn="ctr"/>
            <a:r>
              <a:rPr lang="en-US" sz="3600" b="0" i="0" dirty="0">
                <a:solidFill>
                  <a:srgbClr val="610B38"/>
                </a:solidFill>
                <a:effectLst/>
                <a:latin typeface="erdana"/>
              </a:rPr>
              <a:t>Cases involving Artificial Intelligence Issues</a:t>
            </a:r>
            <a:endParaRPr lang="en-IN" sz="3600" dirty="0"/>
          </a:p>
        </p:txBody>
      </p:sp>
      <p:sp>
        <p:nvSpPr>
          <p:cNvPr id="3" name="Content Placeholder 2">
            <a:extLst>
              <a:ext uri="{FF2B5EF4-FFF2-40B4-BE49-F238E27FC236}">
                <a16:creationId xmlns:a16="http://schemas.microsoft.com/office/drawing/2014/main" id="{56A802CB-9640-DB65-967C-139A8F36B638}"/>
              </a:ext>
            </a:extLst>
          </p:cNvPr>
          <p:cNvSpPr>
            <a:spLocks noGrp="1"/>
          </p:cNvSpPr>
          <p:nvPr>
            <p:ph idx="1"/>
          </p:nvPr>
        </p:nvSpPr>
        <p:spPr>
          <a:xfrm>
            <a:off x="457200" y="1828800"/>
            <a:ext cx="8229600" cy="4389120"/>
          </a:xfrm>
        </p:spPr>
        <p:txBody>
          <a:bodyPr/>
          <a:lstStyle/>
          <a:p>
            <a:pPr algn="just"/>
            <a:r>
              <a:rPr lang="en-US" dirty="0"/>
              <a:t>Artificial intelligence is being utilized by programmers globally for automating systems and improving resource and time management.</a:t>
            </a:r>
          </a:p>
          <a:p>
            <a:pPr algn="just"/>
            <a:r>
              <a:rPr lang="en-US" dirty="0"/>
              <a:t> AI algorithms are highly effective in solving various games and puzzles, including mathematics challenges, logical puzzles, Sudoku, and Chess.</a:t>
            </a:r>
          </a:p>
          <a:p>
            <a:pPr algn="just"/>
            <a:r>
              <a:rPr lang="en-US" dirty="0"/>
              <a:t> AI has successfully resolved common issues in these areas through its applications and advancements.</a:t>
            </a:r>
            <a:endParaRPr lang="en-IN" dirty="0"/>
          </a:p>
        </p:txBody>
      </p:sp>
    </p:spTree>
    <p:extLst>
      <p:ext uri="{BB962C8B-B14F-4D97-AF65-F5344CB8AC3E}">
        <p14:creationId xmlns:p14="http://schemas.microsoft.com/office/powerpoint/2010/main" val="27136183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881C4-1ADC-F189-042D-A2E3F8572888}"/>
              </a:ext>
            </a:extLst>
          </p:cNvPr>
          <p:cNvSpPr>
            <a:spLocks noGrp="1"/>
          </p:cNvSpPr>
          <p:nvPr>
            <p:ph type="title"/>
          </p:nvPr>
        </p:nvSpPr>
        <p:spPr/>
        <p:txBody>
          <a:bodyPr/>
          <a:lstStyle/>
          <a:p>
            <a:r>
              <a:rPr kumimoji="0" lang="en-US" sz="3600" b="0" i="0" u="none" strike="noStrike" kern="1200" cap="none" spc="0" normalizeH="0" baseline="0" noProof="0" dirty="0">
                <a:ln>
                  <a:noFill/>
                </a:ln>
                <a:solidFill>
                  <a:srgbClr val="610B38"/>
                </a:solidFill>
                <a:effectLst/>
                <a:uLnTx/>
                <a:uFillTx/>
                <a:latin typeface="erdana"/>
                <a:ea typeface="+mj-ea"/>
                <a:cs typeface="+mj-cs"/>
              </a:rPr>
              <a:t>Cases involving Artificial Intelligence Issues</a:t>
            </a:r>
            <a:endParaRPr lang="en-IN" dirty="0"/>
          </a:p>
        </p:txBody>
      </p:sp>
      <p:sp>
        <p:nvSpPr>
          <p:cNvPr id="3" name="Content Placeholder 2">
            <a:extLst>
              <a:ext uri="{FF2B5EF4-FFF2-40B4-BE49-F238E27FC236}">
                <a16:creationId xmlns:a16="http://schemas.microsoft.com/office/drawing/2014/main" id="{403C7E3C-88AA-FA7A-158A-61A7405CE57E}"/>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Chess</a:t>
            </a:r>
          </a:p>
          <a:p>
            <a:pPr algn="just">
              <a:buFont typeface="Arial" panose="020B0604020202020204" pitchFamily="34" charset="0"/>
              <a:buChar char="•"/>
            </a:pPr>
            <a:r>
              <a:rPr lang="en-US" b="0" i="0" dirty="0">
                <a:solidFill>
                  <a:srgbClr val="000000"/>
                </a:solidFill>
                <a:effectLst/>
                <a:latin typeface="inter-regular"/>
              </a:rPr>
              <a:t>N-Queen problem: </a:t>
            </a:r>
            <a:r>
              <a:rPr lang="en-US" sz="1400" b="0" i="0" dirty="0">
                <a:effectLst/>
                <a:latin typeface="Times New Roman" panose="02020603050405020304" pitchFamily="18" charset="0"/>
                <a:cs typeface="Times New Roman" panose="02020603050405020304" pitchFamily="18" charset="0"/>
              </a:rPr>
              <a:t>The </a:t>
            </a:r>
            <a:r>
              <a:rPr lang="en-US" sz="1400" b="1" i="0" dirty="0">
                <a:effectLst/>
                <a:latin typeface="Times New Roman" panose="02020603050405020304" pitchFamily="18" charset="0"/>
                <a:cs typeface="Times New Roman" panose="02020603050405020304" pitchFamily="18" charset="0"/>
              </a:rPr>
              <a:t>N</a:t>
            </a:r>
            <a:r>
              <a:rPr lang="en-US" sz="1400" b="0" i="0" dirty="0">
                <a:effectLst/>
                <a:latin typeface="Times New Roman" panose="02020603050405020304" pitchFamily="18" charset="0"/>
                <a:cs typeface="Times New Roman" panose="02020603050405020304" pitchFamily="18" charset="0"/>
              </a:rPr>
              <a:t> Queen is the problem of placing </a:t>
            </a:r>
            <a:r>
              <a:rPr lang="en-US" sz="1400" b="1" i="0" dirty="0">
                <a:effectLst/>
                <a:latin typeface="Times New Roman" panose="02020603050405020304" pitchFamily="18" charset="0"/>
                <a:cs typeface="Times New Roman" panose="02020603050405020304" pitchFamily="18" charset="0"/>
              </a:rPr>
              <a:t>N</a:t>
            </a:r>
            <a:r>
              <a:rPr lang="en-US" sz="1400" b="0" i="0" dirty="0">
                <a:effectLst/>
                <a:latin typeface="Times New Roman" panose="02020603050405020304" pitchFamily="18" charset="0"/>
                <a:cs typeface="Times New Roman" panose="02020603050405020304" pitchFamily="18" charset="0"/>
              </a:rPr>
              <a:t> chess queens on an </a:t>
            </a:r>
            <a:r>
              <a:rPr lang="en-US" sz="1400" b="1" i="0" dirty="0">
                <a:effectLst/>
                <a:latin typeface="Times New Roman" panose="02020603050405020304" pitchFamily="18" charset="0"/>
                <a:cs typeface="Times New Roman" panose="02020603050405020304" pitchFamily="18" charset="0"/>
              </a:rPr>
              <a:t>N×N</a:t>
            </a:r>
            <a:r>
              <a:rPr lang="en-US" sz="1400" b="0" i="0" dirty="0">
                <a:effectLst/>
                <a:latin typeface="Times New Roman" panose="02020603050405020304" pitchFamily="18" charset="0"/>
                <a:cs typeface="Times New Roman" panose="02020603050405020304" pitchFamily="18" charset="0"/>
              </a:rPr>
              <a:t> chessboard so that no two queens attack each other</a:t>
            </a:r>
            <a:r>
              <a:rPr lang="en-US" b="0" i="0" dirty="0">
                <a:solidFill>
                  <a:srgbClr val="273239"/>
                </a:solidFill>
                <a:effectLst/>
                <a:latin typeface="Nunito" pitchFamily="2" charset="0"/>
              </a:rPr>
              <a:t>.</a:t>
            </a: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Tower of Hanoi Problem</a:t>
            </a:r>
          </a:p>
          <a:p>
            <a:pPr algn="just">
              <a:buFont typeface="Arial" panose="020B0604020202020204" pitchFamily="34" charset="0"/>
              <a:buChar char="•"/>
            </a:pPr>
            <a:r>
              <a:rPr lang="en-US" b="0" i="0" dirty="0">
                <a:solidFill>
                  <a:srgbClr val="000000"/>
                </a:solidFill>
                <a:effectLst/>
                <a:latin typeface="inter-regular"/>
              </a:rPr>
              <a:t>Travelling Salesman Problem</a:t>
            </a:r>
          </a:p>
          <a:p>
            <a:pPr algn="just">
              <a:buFont typeface="Arial" panose="020B0604020202020204" pitchFamily="34" charset="0"/>
              <a:buChar char="•"/>
            </a:pPr>
            <a:r>
              <a:rPr lang="en-US" b="0" i="0" dirty="0">
                <a:solidFill>
                  <a:srgbClr val="000000"/>
                </a:solidFill>
                <a:effectLst/>
                <a:latin typeface="inter-regular"/>
              </a:rPr>
              <a:t>Water-Jug Problem</a:t>
            </a:r>
          </a:p>
          <a:p>
            <a:pPr marL="0" indent="0">
              <a:buNone/>
            </a:pPr>
            <a:endParaRPr lang="en-IN" dirty="0"/>
          </a:p>
        </p:txBody>
      </p:sp>
    </p:spTree>
    <p:extLst>
      <p:ext uri="{BB962C8B-B14F-4D97-AF65-F5344CB8AC3E}">
        <p14:creationId xmlns:p14="http://schemas.microsoft.com/office/powerpoint/2010/main" val="3476914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a:t>Advantages of Artificial Intelligence</a:t>
            </a:r>
          </a:p>
        </p:txBody>
      </p:sp>
      <p:sp>
        <p:nvSpPr>
          <p:cNvPr id="3" name="Content Placeholder 2"/>
          <p:cNvSpPr>
            <a:spLocks noGrp="1"/>
          </p:cNvSpPr>
          <p:nvPr>
            <p:ph idx="1"/>
          </p:nvPr>
        </p:nvSpPr>
        <p:spPr>
          <a:xfrm>
            <a:off x="457200" y="1447800"/>
            <a:ext cx="8229600" cy="4389120"/>
          </a:xfrm>
        </p:spPr>
        <p:txBody>
          <a:bodyPr>
            <a:noAutofit/>
          </a:bodyPr>
          <a:lstStyle/>
          <a:p>
            <a:pPr>
              <a:lnSpc>
                <a:spcPct val="170000"/>
              </a:lnSpc>
            </a:pPr>
            <a:r>
              <a:rPr lang="en-US" sz="2000" b="1" dirty="0"/>
              <a:t>High Accuracy with less errors:</a:t>
            </a:r>
            <a:r>
              <a:rPr lang="en-US" sz="2000" dirty="0"/>
              <a:t> AI machines or systems are prone to less errors and high accuracy </a:t>
            </a:r>
            <a:r>
              <a:rPr lang="en-US" sz="2000" i="1" dirty="0">
                <a:solidFill>
                  <a:srgbClr val="FF0000"/>
                </a:solidFill>
              </a:rPr>
              <a:t>as it takes decisions as per pre-experience or information.</a:t>
            </a:r>
          </a:p>
          <a:p>
            <a:pPr>
              <a:lnSpc>
                <a:spcPct val="170000"/>
              </a:lnSpc>
            </a:pPr>
            <a:r>
              <a:rPr lang="en-US" sz="2000" b="1" dirty="0"/>
              <a:t>High-Speed:</a:t>
            </a:r>
            <a:r>
              <a:rPr lang="en-US" sz="2000" dirty="0"/>
              <a:t> AI systems can be of very </a:t>
            </a:r>
            <a:r>
              <a:rPr lang="en-US" sz="2000" i="1" dirty="0">
                <a:solidFill>
                  <a:srgbClr val="FF0000"/>
                </a:solidFill>
              </a:rPr>
              <a:t>high-speed and fast-decision </a:t>
            </a:r>
            <a:r>
              <a:rPr lang="en-US" sz="2000" dirty="0"/>
              <a:t>making, because of that </a:t>
            </a:r>
            <a:r>
              <a:rPr lang="en-US" sz="2000" i="1" dirty="0">
                <a:solidFill>
                  <a:srgbClr val="FF0000"/>
                </a:solidFill>
              </a:rPr>
              <a:t>AI systems can beat a chess champion in the Chess game.</a:t>
            </a:r>
          </a:p>
          <a:p>
            <a:pPr>
              <a:lnSpc>
                <a:spcPct val="170000"/>
              </a:lnSpc>
            </a:pPr>
            <a:r>
              <a:rPr lang="en-US" sz="2000" b="1" dirty="0"/>
              <a:t>High reliability:</a:t>
            </a:r>
            <a:r>
              <a:rPr lang="en-US" sz="2000" dirty="0"/>
              <a:t> AI machines are highly reliable and can perform the </a:t>
            </a:r>
            <a:r>
              <a:rPr lang="en-US" sz="2000" i="1" dirty="0">
                <a:solidFill>
                  <a:srgbClr val="FF0000"/>
                </a:solidFill>
              </a:rPr>
              <a:t>same action multiple times with high accuracy</a:t>
            </a:r>
            <a:r>
              <a:rPr lang="en-US" sz="2000" dirty="0"/>
              <a:t>.</a:t>
            </a:r>
          </a:p>
          <a:p>
            <a:pPr>
              <a:lnSpc>
                <a:spcPct val="170000"/>
              </a:lnSpc>
            </a:pPr>
            <a:endParaRPr lang="en-US"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D0289-2C8A-CDD2-75DB-F31F6B87F65B}"/>
              </a:ext>
            </a:extLst>
          </p:cNvPr>
          <p:cNvSpPr>
            <a:spLocks noGrp="1"/>
          </p:cNvSpPr>
          <p:nvPr>
            <p:ph type="title"/>
          </p:nvPr>
        </p:nvSpPr>
        <p:spPr>
          <a:xfrm>
            <a:off x="304800" y="838200"/>
            <a:ext cx="8229600" cy="551688"/>
          </a:xfrm>
        </p:spPr>
        <p:txBody>
          <a:bodyPr>
            <a:normAutofit fontScale="90000"/>
          </a:bodyPr>
          <a:lstStyle/>
          <a:p>
            <a:r>
              <a:rPr lang="en-IN" b="0" i="0" dirty="0">
                <a:solidFill>
                  <a:srgbClr val="610B38"/>
                </a:solidFill>
                <a:effectLst/>
                <a:latin typeface="erdana"/>
              </a:rPr>
              <a:t>Approaches for Resolving Problems</a:t>
            </a:r>
            <a:endParaRPr lang="en-IN" dirty="0"/>
          </a:p>
        </p:txBody>
      </p:sp>
      <p:sp>
        <p:nvSpPr>
          <p:cNvPr id="3" name="Content Placeholder 2">
            <a:extLst>
              <a:ext uri="{FF2B5EF4-FFF2-40B4-BE49-F238E27FC236}">
                <a16:creationId xmlns:a16="http://schemas.microsoft.com/office/drawing/2014/main" id="{E174F377-5E07-BFA4-6819-4207E0693932}"/>
              </a:ext>
            </a:extLst>
          </p:cNvPr>
          <p:cNvSpPr>
            <a:spLocks noGrp="1"/>
          </p:cNvSpPr>
          <p:nvPr>
            <p:ph idx="1"/>
          </p:nvPr>
        </p:nvSpPr>
        <p:spPr>
          <a:xfrm>
            <a:off x="212035" y="1600200"/>
            <a:ext cx="8719930" cy="4629912"/>
          </a:xfrm>
        </p:spPr>
        <p:txBody>
          <a:bodyPr>
            <a:normAutofit/>
          </a:bodyPr>
          <a:lstStyle/>
          <a:p>
            <a:pPr algn="just"/>
            <a:r>
              <a:rPr lang="en-US" b="1" dirty="0">
                <a:latin typeface="Times New Roman" panose="02020603050405020304" pitchFamily="18" charset="0"/>
                <a:cs typeface="Times New Roman" panose="02020603050405020304" pitchFamily="18" charset="0"/>
              </a:rPr>
              <a:t>Problem Solving Agent: </a:t>
            </a:r>
            <a:r>
              <a:rPr lang="en-US" dirty="0">
                <a:latin typeface="Times New Roman" panose="02020603050405020304" pitchFamily="18" charset="0"/>
                <a:cs typeface="Times New Roman" panose="02020603050405020304" pitchFamily="18" charset="0"/>
              </a:rPr>
              <a:t>When the correct action to take is not immediately obvious, an agent may need to plan ahead, to consider a sequence of actions that form a </a:t>
            </a:r>
            <a:r>
              <a:rPr lang="en-US" dirty="0">
                <a:solidFill>
                  <a:srgbClr val="C00000"/>
                </a:solidFill>
                <a:latin typeface="Times New Roman" panose="02020603050405020304" pitchFamily="18" charset="0"/>
                <a:cs typeface="Times New Roman" panose="02020603050405020304" pitchFamily="18" charset="0"/>
              </a:rPr>
              <a:t>path to a goal state</a:t>
            </a:r>
            <a:r>
              <a:rPr lang="en-US" dirty="0">
                <a:latin typeface="Times New Roman" panose="02020603050405020304" pitchFamily="18" charset="0"/>
                <a:cs typeface="Times New Roman" panose="02020603050405020304" pitchFamily="18" charset="0"/>
              </a:rPr>
              <a:t>. Such an agent is problem problem-solving agent.</a:t>
            </a:r>
          </a:p>
          <a:p>
            <a:pPr algn="just"/>
            <a:r>
              <a:rPr lang="en-IN" dirty="0">
                <a:latin typeface="Times New Roman" panose="02020603050405020304" pitchFamily="18" charset="0"/>
                <a:cs typeface="Times New Roman" panose="02020603050405020304" pitchFamily="18" charset="0"/>
              </a:rPr>
              <a:t>And the computational process it undertakes is called</a:t>
            </a:r>
            <a:r>
              <a:rPr lang="en-IN" dirty="0">
                <a:solidFill>
                  <a:srgbClr val="C00000"/>
                </a:solidFill>
                <a:latin typeface="Times New Roman" panose="02020603050405020304" pitchFamily="18" charset="0"/>
                <a:cs typeface="Times New Roman" panose="02020603050405020304" pitchFamily="18" charset="0"/>
              </a:rPr>
              <a:t> search</a:t>
            </a:r>
            <a:r>
              <a:rPr lang="en-IN" dirty="0">
                <a:latin typeface="Times New Roman" panose="02020603050405020304" pitchFamily="18" charset="0"/>
                <a:cs typeface="Times New Roman" panose="02020603050405020304" pitchFamily="18" charset="0"/>
              </a:rPr>
              <a:t>.</a:t>
            </a:r>
          </a:p>
          <a:p>
            <a:pPr algn="just"/>
            <a:r>
              <a:rPr lang="en-US" b="0" i="0" dirty="0">
                <a:effectLst/>
                <a:latin typeface="Times New Roman" panose="02020603050405020304" pitchFamily="18" charset="0"/>
                <a:cs typeface="Times New Roman" panose="02020603050405020304" pitchFamily="18" charset="0"/>
              </a:rPr>
              <a:t>The effective approaches of artificial intelligence make it useful for resolving complicated issues.</a:t>
            </a:r>
          </a:p>
          <a:p>
            <a:pPr algn="just"/>
            <a:r>
              <a:rPr lang="en-US" b="0" i="0" dirty="0">
                <a:effectLst/>
                <a:latin typeface="Times New Roman" panose="02020603050405020304" pitchFamily="18" charset="0"/>
                <a:cs typeface="Times New Roman" panose="02020603050405020304" pitchFamily="18" charset="0"/>
              </a:rPr>
              <a:t> All fundamental problem-solving methods used throughout AI were listed below. </a:t>
            </a:r>
          </a:p>
        </p:txBody>
      </p:sp>
    </p:spTree>
    <p:extLst>
      <p:ext uri="{BB962C8B-B14F-4D97-AF65-F5344CB8AC3E}">
        <p14:creationId xmlns:p14="http://schemas.microsoft.com/office/powerpoint/2010/main" val="10711389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563E6-DBA5-4DEE-163D-C6F60948DFC1}"/>
              </a:ext>
            </a:extLst>
          </p:cNvPr>
          <p:cNvSpPr>
            <a:spLocks noGrp="1"/>
          </p:cNvSpPr>
          <p:nvPr>
            <p:ph type="title"/>
          </p:nvPr>
        </p:nvSpPr>
        <p:spPr>
          <a:xfrm>
            <a:off x="434009" y="685800"/>
            <a:ext cx="8229600" cy="780288"/>
          </a:xfrm>
        </p:spPr>
        <p:txBody>
          <a:bodyPr>
            <a:normAutofit fontScale="90000"/>
          </a:bodyPr>
          <a:lstStyle/>
          <a:p>
            <a:r>
              <a:rPr lang="en-IN" dirty="0"/>
              <a:t>Problem Solving Process</a:t>
            </a:r>
          </a:p>
        </p:txBody>
      </p:sp>
      <p:sp>
        <p:nvSpPr>
          <p:cNvPr id="3" name="Content Placeholder 2">
            <a:extLst>
              <a:ext uri="{FF2B5EF4-FFF2-40B4-BE49-F238E27FC236}">
                <a16:creationId xmlns:a16="http://schemas.microsoft.com/office/drawing/2014/main" id="{85F6CE53-0201-A40F-1523-4DD0FAF10DB6}"/>
              </a:ext>
            </a:extLst>
          </p:cNvPr>
          <p:cNvSpPr>
            <a:spLocks noGrp="1"/>
          </p:cNvSpPr>
          <p:nvPr>
            <p:ph idx="1"/>
          </p:nvPr>
        </p:nvSpPr>
        <p:spPr>
          <a:xfrm>
            <a:off x="457200" y="1676400"/>
            <a:ext cx="8229600" cy="4389120"/>
          </a:xfrm>
        </p:spPr>
        <p:txBody>
          <a:bodyPr>
            <a:normAutofit fontScale="92500"/>
          </a:bodyPr>
          <a:lstStyle/>
          <a:p>
            <a:pPr marL="0" indent="0" algn="just">
              <a:buNone/>
            </a:pPr>
            <a:r>
              <a:rPr lang="en-IN" sz="2200" dirty="0"/>
              <a:t>When the agent knows the environment then it follows the below process. And if the agent doesn’t know the environment then the agent performs actions at random.</a:t>
            </a:r>
          </a:p>
          <a:p>
            <a:r>
              <a:rPr lang="en-IN" b="1" dirty="0"/>
              <a:t>Goal Formation: </a:t>
            </a:r>
            <a:r>
              <a:rPr lang="en-IN" dirty="0"/>
              <a:t>Goals organize behaviour by limiting the objectives.</a:t>
            </a:r>
          </a:p>
          <a:p>
            <a:r>
              <a:rPr lang="en-IN" b="1" dirty="0"/>
              <a:t>Problem Formulation: </a:t>
            </a:r>
            <a:r>
              <a:rPr lang="en-IN" dirty="0"/>
              <a:t>the agent devises a description of the states and actions necessary to reach the goal.</a:t>
            </a:r>
          </a:p>
          <a:p>
            <a:r>
              <a:rPr lang="en-IN" b="1" dirty="0"/>
              <a:t>Search: </a:t>
            </a:r>
            <a:r>
              <a:rPr lang="en-IN" dirty="0"/>
              <a:t>Searching until it finds a sequence of actions that reaches the Goal. </a:t>
            </a:r>
          </a:p>
          <a:p>
            <a:r>
              <a:rPr lang="en-IN" b="1" dirty="0"/>
              <a:t>Execution: </a:t>
            </a:r>
            <a:r>
              <a:rPr lang="en-IN" dirty="0"/>
              <a:t>Agent Executes the actions in the solution one at a time.</a:t>
            </a:r>
          </a:p>
        </p:txBody>
      </p:sp>
    </p:spTree>
    <p:extLst>
      <p:ext uri="{BB962C8B-B14F-4D97-AF65-F5344CB8AC3E}">
        <p14:creationId xmlns:p14="http://schemas.microsoft.com/office/powerpoint/2010/main" val="13695971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637D-CE89-07AA-224C-37FF59B0FFB8}"/>
              </a:ext>
            </a:extLst>
          </p:cNvPr>
          <p:cNvSpPr>
            <a:spLocks noGrp="1"/>
          </p:cNvSpPr>
          <p:nvPr>
            <p:ph type="title"/>
          </p:nvPr>
        </p:nvSpPr>
        <p:spPr>
          <a:xfrm>
            <a:off x="457200" y="838200"/>
            <a:ext cx="8229600" cy="704088"/>
          </a:xfrm>
        </p:spPr>
        <p:txBody>
          <a:bodyPr>
            <a:normAutofit fontScale="90000"/>
          </a:bodyPr>
          <a:lstStyle/>
          <a:p>
            <a:r>
              <a:rPr lang="en-IN" b="0" i="0" dirty="0">
                <a:solidFill>
                  <a:srgbClr val="610B38"/>
                </a:solidFill>
                <a:effectLst/>
                <a:latin typeface="erdana"/>
              </a:rPr>
              <a:t>Heuristics</a:t>
            </a:r>
            <a:endParaRPr lang="en-IN" dirty="0"/>
          </a:p>
        </p:txBody>
      </p:sp>
      <p:sp>
        <p:nvSpPr>
          <p:cNvPr id="3" name="Content Placeholder 2">
            <a:extLst>
              <a:ext uri="{FF2B5EF4-FFF2-40B4-BE49-F238E27FC236}">
                <a16:creationId xmlns:a16="http://schemas.microsoft.com/office/drawing/2014/main" id="{D984B1DB-D20D-BFD0-748C-463F92D31BF1}"/>
              </a:ext>
            </a:extLst>
          </p:cNvPr>
          <p:cNvSpPr>
            <a:spLocks noGrp="1"/>
          </p:cNvSpPr>
          <p:nvPr>
            <p:ph idx="1"/>
          </p:nvPr>
        </p:nvSpPr>
        <p:spPr>
          <a:xfrm>
            <a:off x="447261" y="1647245"/>
            <a:ext cx="8229600" cy="4389120"/>
          </a:xfrm>
        </p:spPr>
        <p:txBody>
          <a:bodyPr>
            <a:normAutofit/>
          </a:bodyPr>
          <a:lstStyle/>
          <a:p>
            <a:pPr algn="just"/>
            <a:r>
              <a:rPr lang="en-US" dirty="0"/>
              <a:t>The heuristic approach </a:t>
            </a:r>
            <a:r>
              <a:rPr lang="en-US" dirty="0">
                <a:solidFill>
                  <a:srgbClr val="C00000"/>
                </a:solidFill>
              </a:rPr>
              <a:t>relies on experimentation and testing to understand and solve problems</a:t>
            </a:r>
            <a:r>
              <a:rPr lang="en-US" dirty="0"/>
              <a:t>.</a:t>
            </a:r>
          </a:p>
          <a:p>
            <a:pPr algn="just"/>
            <a:r>
              <a:rPr lang="en-US" dirty="0"/>
              <a:t>Heuristics may not always provide the best solution to a specific problem, but they can be effective for </a:t>
            </a:r>
            <a:r>
              <a:rPr lang="en-US" dirty="0">
                <a:solidFill>
                  <a:srgbClr val="C00000"/>
                </a:solidFill>
              </a:rPr>
              <a:t>achieving short-term objectives</a:t>
            </a:r>
            <a:r>
              <a:rPr lang="en-US" dirty="0"/>
              <a:t>.</a:t>
            </a:r>
          </a:p>
          <a:p>
            <a:pPr algn="just"/>
            <a:r>
              <a:rPr lang="en-US" dirty="0"/>
              <a:t>Developers often resort to heuristics when traditional techniques fail to solve a problem effectively.</a:t>
            </a:r>
          </a:p>
          <a:p>
            <a:pPr algn="just"/>
            <a:r>
              <a:rPr lang="en-US" dirty="0"/>
              <a:t>Heuristics are used together with optimization algorithms to increase efficiency, as they offer quick alternatives but </a:t>
            </a:r>
            <a:r>
              <a:rPr lang="en-US" dirty="0">
                <a:solidFill>
                  <a:srgbClr val="C00000"/>
                </a:solidFill>
              </a:rPr>
              <a:t>may sacrifice accuracy</a:t>
            </a:r>
            <a:r>
              <a:rPr lang="en-US" dirty="0"/>
              <a:t>.</a:t>
            </a:r>
            <a:endParaRPr lang="en-IN" dirty="0"/>
          </a:p>
        </p:txBody>
      </p:sp>
    </p:spTree>
    <p:extLst>
      <p:ext uri="{BB962C8B-B14F-4D97-AF65-F5344CB8AC3E}">
        <p14:creationId xmlns:p14="http://schemas.microsoft.com/office/powerpoint/2010/main" val="11971589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ACB84-EE28-8D3D-1D61-B31B4555D817}"/>
              </a:ext>
            </a:extLst>
          </p:cNvPr>
          <p:cNvSpPr>
            <a:spLocks noGrp="1"/>
          </p:cNvSpPr>
          <p:nvPr>
            <p:ph type="title"/>
          </p:nvPr>
        </p:nvSpPr>
        <p:spPr/>
        <p:txBody>
          <a:bodyPr>
            <a:normAutofit/>
          </a:bodyPr>
          <a:lstStyle/>
          <a:p>
            <a:r>
              <a:rPr lang="en-IN" b="0" i="0" dirty="0">
                <a:solidFill>
                  <a:srgbClr val="610B38"/>
                </a:solidFill>
                <a:effectLst/>
                <a:latin typeface="erdana"/>
              </a:rPr>
              <a:t>Searching Algorithms</a:t>
            </a:r>
            <a:endParaRPr lang="en-IN" dirty="0"/>
          </a:p>
        </p:txBody>
      </p:sp>
      <p:sp>
        <p:nvSpPr>
          <p:cNvPr id="3" name="Content Placeholder 2">
            <a:extLst>
              <a:ext uri="{FF2B5EF4-FFF2-40B4-BE49-F238E27FC236}">
                <a16:creationId xmlns:a16="http://schemas.microsoft.com/office/drawing/2014/main" id="{53918C53-7200-F925-1F2A-41F58E3BF4A2}"/>
              </a:ext>
            </a:extLst>
          </p:cNvPr>
          <p:cNvSpPr>
            <a:spLocks noGrp="1"/>
          </p:cNvSpPr>
          <p:nvPr>
            <p:ph idx="1"/>
          </p:nvPr>
        </p:nvSpPr>
        <p:spPr/>
        <p:txBody>
          <a:bodyPr/>
          <a:lstStyle/>
          <a:p>
            <a:pPr algn="just"/>
            <a:r>
              <a:rPr lang="en-US" dirty="0"/>
              <a:t>AI solves challenges through searching algorithms, using molecular representations. </a:t>
            </a:r>
          </a:p>
          <a:p>
            <a:pPr algn="just"/>
            <a:r>
              <a:rPr lang="en-US" dirty="0"/>
              <a:t>These algorithms have attributes like completeness, optimality, time complexity, and high computational efficiency, making them crucial for problem-solving.</a:t>
            </a:r>
            <a:endParaRPr lang="en-IN" dirty="0"/>
          </a:p>
        </p:txBody>
      </p:sp>
    </p:spTree>
    <p:extLst>
      <p:ext uri="{BB962C8B-B14F-4D97-AF65-F5344CB8AC3E}">
        <p14:creationId xmlns:p14="http://schemas.microsoft.com/office/powerpoint/2010/main" val="20674727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F49D7-2381-C820-028F-2B7E0153C16C}"/>
              </a:ext>
            </a:extLst>
          </p:cNvPr>
          <p:cNvSpPr>
            <a:spLocks noGrp="1"/>
          </p:cNvSpPr>
          <p:nvPr>
            <p:ph type="title"/>
          </p:nvPr>
        </p:nvSpPr>
        <p:spPr/>
        <p:txBody>
          <a:bodyPr>
            <a:normAutofit/>
          </a:bodyPr>
          <a:lstStyle/>
          <a:p>
            <a:r>
              <a:rPr lang="en-IN" b="0" i="0" dirty="0">
                <a:solidFill>
                  <a:srgbClr val="610B38"/>
                </a:solidFill>
                <a:effectLst/>
                <a:latin typeface="erdana"/>
              </a:rPr>
              <a:t>Computing Evolutionary</a:t>
            </a:r>
            <a:endParaRPr lang="en-IN" dirty="0"/>
          </a:p>
        </p:txBody>
      </p:sp>
      <p:sp>
        <p:nvSpPr>
          <p:cNvPr id="3" name="Content Placeholder 2">
            <a:extLst>
              <a:ext uri="{FF2B5EF4-FFF2-40B4-BE49-F238E27FC236}">
                <a16:creationId xmlns:a16="http://schemas.microsoft.com/office/drawing/2014/main" id="{313DF813-3324-2765-A4DC-45CD274A261D}"/>
              </a:ext>
            </a:extLst>
          </p:cNvPr>
          <p:cNvSpPr>
            <a:spLocks noGrp="1"/>
          </p:cNvSpPr>
          <p:nvPr>
            <p:ph idx="1"/>
          </p:nvPr>
        </p:nvSpPr>
        <p:spPr/>
        <p:txBody>
          <a:bodyPr>
            <a:normAutofit lnSpcReduction="10000"/>
          </a:bodyPr>
          <a:lstStyle/>
          <a:p>
            <a:pPr algn="just"/>
            <a:r>
              <a:rPr lang="en-US" dirty="0"/>
              <a:t>The evolutionary theory of </a:t>
            </a:r>
            <a:r>
              <a:rPr lang="en-US" dirty="0">
                <a:solidFill>
                  <a:srgbClr val="C00000"/>
                </a:solidFill>
              </a:rPr>
              <a:t>"survival of the fittest</a:t>
            </a:r>
            <a:r>
              <a:rPr lang="en-US" dirty="0"/>
              <a:t>" suggests that when a species successfully reproduces in a changing environment, its coping mechanisms are </a:t>
            </a:r>
            <a:r>
              <a:rPr lang="en-US" dirty="0">
                <a:solidFill>
                  <a:srgbClr val="C00000"/>
                </a:solidFill>
              </a:rPr>
              <a:t>passed down to future generations, creating new species. </a:t>
            </a:r>
          </a:p>
          <a:p>
            <a:pPr algn="just"/>
            <a:r>
              <a:rPr lang="en-US" dirty="0"/>
              <a:t>Mutated animals combine traits that fit the harsh environment, making them not clones of the old ones. Humanity, as an example, has evolved and expanded due to the accumulation of advantageous mutations over numerous generations, demonstrating the impact of evolution on development.</a:t>
            </a:r>
            <a:endParaRPr lang="en-IN" dirty="0"/>
          </a:p>
        </p:txBody>
      </p:sp>
    </p:spTree>
    <p:extLst>
      <p:ext uri="{BB962C8B-B14F-4D97-AF65-F5344CB8AC3E}">
        <p14:creationId xmlns:p14="http://schemas.microsoft.com/office/powerpoint/2010/main" val="28659776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BD8A1-1367-F2C3-D21D-05B1B5F62C6C}"/>
              </a:ext>
            </a:extLst>
          </p:cNvPr>
          <p:cNvSpPr>
            <a:spLocks noGrp="1"/>
          </p:cNvSpPr>
          <p:nvPr>
            <p:ph type="title"/>
          </p:nvPr>
        </p:nvSpPr>
        <p:spPr/>
        <p:txBody>
          <a:bodyPr>
            <a:normAutofit/>
          </a:bodyPr>
          <a:lstStyle/>
          <a:p>
            <a:r>
              <a:rPr lang="en-IN" b="0" i="0" dirty="0">
                <a:solidFill>
                  <a:srgbClr val="610B38"/>
                </a:solidFill>
                <a:effectLst/>
                <a:latin typeface="erdana"/>
              </a:rPr>
              <a:t>Genetic Algorithms</a:t>
            </a:r>
            <a:endParaRPr lang="en-IN" dirty="0"/>
          </a:p>
        </p:txBody>
      </p:sp>
      <p:sp>
        <p:nvSpPr>
          <p:cNvPr id="3" name="Content Placeholder 2">
            <a:extLst>
              <a:ext uri="{FF2B5EF4-FFF2-40B4-BE49-F238E27FC236}">
                <a16:creationId xmlns:a16="http://schemas.microsoft.com/office/drawing/2014/main" id="{4DC3BCC8-7640-58C5-195A-BE4BFC102C04}"/>
              </a:ext>
            </a:extLst>
          </p:cNvPr>
          <p:cNvSpPr>
            <a:spLocks noGrp="1"/>
          </p:cNvSpPr>
          <p:nvPr>
            <p:ph idx="1"/>
          </p:nvPr>
        </p:nvSpPr>
        <p:spPr/>
        <p:txBody>
          <a:bodyPr/>
          <a:lstStyle/>
          <a:p>
            <a:pPr algn="just"/>
            <a:r>
              <a:rPr lang="en-US" dirty="0"/>
              <a:t>Genetic algorithms, based on evolutionary theory, use direct random search to </a:t>
            </a:r>
            <a:r>
              <a:rPr lang="en-US" dirty="0">
                <a:solidFill>
                  <a:srgbClr val="C00000"/>
                </a:solidFill>
              </a:rPr>
              <a:t>combine the healthiest options for a desirable offspring</a:t>
            </a:r>
            <a:r>
              <a:rPr lang="en-US" dirty="0"/>
              <a:t>. </a:t>
            </a:r>
          </a:p>
          <a:p>
            <a:pPr algn="just"/>
            <a:r>
              <a:rPr lang="en-US" dirty="0"/>
              <a:t>The fit factor is calculated by gathering demographic information and assessing each individual's overall health. </a:t>
            </a:r>
          </a:p>
          <a:p>
            <a:pPr algn="just"/>
            <a:r>
              <a:rPr lang="en-US" dirty="0"/>
              <a:t>The creators then employ various methodologies to retain the best participants, ensuring the best outcomes for the offspring.</a:t>
            </a:r>
            <a:endParaRPr lang="en-IN" dirty="0"/>
          </a:p>
        </p:txBody>
      </p:sp>
    </p:spTree>
    <p:extLst>
      <p:ext uri="{BB962C8B-B14F-4D97-AF65-F5344CB8AC3E}">
        <p14:creationId xmlns:p14="http://schemas.microsoft.com/office/powerpoint/2010/main" val="42608900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1AB47-1297-63C5-2A52-62F136AB3442}"/>
              </a:ext>
            </a:extLst>
          </p:cNvPr>
          <p:cNvSpPr>
            <a:spLocks noGrp="1"/>
          </p:cNvSpPr>
          <p:nvPr>
            <p:ph idx="1"/>
          </p:nvPr>
        </p:nvSpPr>
        <p:spPr/>
        <p:txBody>
          <a:bodyPr/>
          <a:lstStyle/>
          <a:p>
            <a:r>
              <a:rPr lang="en-US" dirty="0"/>
              <a:t>Thank you</a:t>
            </a:r>
            <a:endParaRPr lang="en-IN" dirty="0"/>
          </a:p>
        </p:txBody>
      </p:sp>
    </p:spTree>
    <p:extLst>
      <p:ext uri="{BB962C8B-B14F-4D97-AF65-F5344CB8AC3E}">
        <p14:creationId xmlns:p14="http://schemas.microsoft.com/office/powerpoint/2010/main" val="3002187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dirty="0"/>
              <a:t>Advantages of Artificial Intelligence</a:t>
            </a:r>
          </a:p>
        </p:txBody>
      </p:sp>
      <p:sp>
        <p:nvSpPr>
          <p:cNvPr id="3" name="Content Placeholder 2"/>
          <p:cNvSpPr>
            <a:spLocks noGrp="1"/>
          </p:cNvSpPr>
          <p:nvPr>
            <p:ph idx="1"/>
          </p:nvPr>
        </p:nvSpPr>
        <p:spPr/>
        <p:txBody>
          <a:bodyPr>
            <a:normAutofit fontScale="62500" lnSpcReduction="20000"/>
          </a:bodyPr>
          <a:lstStyle/>
          <a:p>
            <a:pPr>
              <a:lnSpc>
                <a:spcPct val="170000"/>
              </a:lnSpc>
            </a:pPr>
            <a:r>
              <a:rPr lang="en-US" sz="2800" b="1" dirty="0"/>
              <a:t>Useful for risky areas:</a:t>
            </a:r>
            <a:r>
              <a:rPr lang="en-US" sz="2800" dirty="0"/>
              <a:t> AI machines can be helpful in situations such as </a:t>
            </a:r>
            <a:r>
              <a:rPr lang="en-US" sz="2800" i="1" dirty="0">
                <a:solidFill>
                  <a:srgbClr val="FF0000"/>
                </a:solidFill>
              </a:rPr>
              <a:t>defusing a bomb, exploring the ocean floor, where to employ a human can be risky.</a:t>
            </a:r>
          </a:p>
          <a:p>
            <a:pPr>
              <a:lnSpc>
                <a:spcPct val="170000"/>
              </a:lnSpc>
            </a:pPr>
            <a:r>
              <a:rPr lang="en-US" sz="2800" b="1" dirty="0"/>
              <a:t>Digital Assistant:</a:t>
            </a:r>
            <a:r>
              <a:rPr lang="en-US" sz="2800" dirty="0"/>
              <a:t> AI can be very useful to provide digital assistant to the users such as AI technology is currently used by various </a:t>
            </a:r>
            <a:r>
              <a:rPr lang="en-US" sz="2800" i="1" dirty="0">
                <a:solidFill>
                  <a:srgbClr val="FF0000"/>
                </a:solidFill>
              </a:rPr>
              <a:t>E-commerce websites to show the products as per customer requirement.</a:t>
            </a:r>
          </a:p>
          <a:p>
            <a:pPr>
              <a:lnSpc>
                <a:spcPct val="170000"/>
              </a:lnSpc>
            </a:pPr>
            <a:r>
              <a:rPr lang="en-US" sz="2800" b="1" dirty="0"/>
              <a:t>Useful as a public utility:</a:t>
            </a:r>
            <a:r>
              <a:rPr lang="en-US" sz="2800" dirty="0"/>
              <a:t> AI can be very useful for public utilities such as a </a:t>
            </a:r>
            <a:r>
              <a:rPr lang="en-US" sz="2800" i="1" dirty="0">
                <a:solidFill>
                  <a:srgbClr val="FF0000"/>
                </a:solidFill>
              </a:rPr>
              <a:t>self-driving car which can make our journey safer and hassle-free, facial recognition for security purpose, Natural language processing to communicate with the human in human-language, etc.</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4000" dirty="0"/>
              <a:t>Disadvantages of Artificial Intelligence</a:t>
            </a:r>
          </a:p>
        </p:txBody>
      </p:sp>
      <p:sp>
        <p:nvSpPr>
          <p:cNvPr id="3" name="Content Placeholder 2"/>
          <p:cNvSpPr>
            <a:spLocks noGrp="1"/>
          </p:cNvSpPr>
          <p:nvPr>
            <p:ph idx="1"/>
          </p:nvPr>
        </p:nvSpPr>
        <p:spPr/>
        <p:txBody>
          <a:bodyPr>
            <a:noAutofit/>
          </a:bodyPr>
          <a:lstStyle/>
          <a:p>
            <a:pPr algn="just">
              <a:lnSpc>
                <a:spcPct val="170000"/>
              </a:lnSpc>
            </a:pPr>
            <a:r>
              <a:rPr lang="en-US" sz="1800" b="1" dirty="0"/>
              <a:t>High Cost:</a:t>
            </a:r>
            <a:r>
              <a:rPr lang="en-US" sz="1800" dirty="0"/>
              <a:t> The </a:t>
            </a:r>
            <a:r>
              <a:rPr lang="en-US" sz="1800" i="1" dirty="0">
                <a:solidFill>
                  <a:srgbClr val="FF0000"/>
                </a:solidFill>
              </a:rPr>
              <a:t>hardware and software requirement of AI is very costly </a:t>
            </a:r>
            <a:r>
              <a:rPr lang="en-US" sz="1800" dirty="0"/>
              <a:t>as it </a:t>
            </a:r>
            <a:r>
              <a:rPr lang="en-US" sz="1800" dirty="0">
                <a:solidFill>
                  <a:srgbClr val="FF0000"/>
                </a:solidFill>
              </a:rPr>
              <a:t>requires lots of maintenance </a:t>
            </a:r>
            <a:r>
              <a:rPr lang="en-US" sz="1800" dirty="0"/>
              <a:t>to meet current world requirements.</a:t>
            </a:r>
          </a:p>
          <a:p>
            <a:pPr algn="just">
              <a:lnSpc>
                <a:spcPct val="170000"/>
              </a:lnSpc>
            </a:pPr>
            <a:r>
              <a:rPr lang="en-US" sz="1800" b="1" dirty="0"/>
              <a:t>Can't think out of the box:</a:t>
            </a:r>
            <a:r>
              <a:rPr lang="en-US" sz="1800" dirty="0"/>
              <a:t> Even we are making smarter machines with AI, but still they cannot work out of the box, as the robot will only </a:t>
            </a:r>
            <a:r>
              <a:rPr lang="en-US" sz="1800" i="1" dirty="0">
                <a:solidFill>
                  <a:srgbClr val="FF0000"/>
                </a:solidFill>
              </a:rPr>
              <a:t>do that work for which they are trained, or programmed</a:t>
            </a:r>
            <a:r>
              <a:rPr lang="en-US" sz="1800" dirty="0"/>
              <a:t>.</a:t>
            </a:r>
          </a:p>
          <a:p>
            <a:pPr algn="just">
              <a:lnSpc>
                <a:spcPct val="170000"/>
              </a:lnSpc>
            </a:pPr>
            <a:r>
              <a:rPr lang="en-US" sz="1800" b="1" dirty="0"/>
              <a:t>No feelings and emotions:</a:t>
            </a:r>
            <a:r>
              <a:rPr lang="en-US" sz="1800" dirty="0"/>
              <a:t> AI machines can be an outstanding performer, but still </a:t>
            </a:r>
            <a:r>
              <a:rPr lang="en-US" sz="1800" i="1" dirty="0">
                <a:solidFill>
                  <a:srgbClr val="FF0000"/>
                </a:solidFill>
              </a:rPr>
              <a:t>it does not have the feeling </a:t>
            </a:r>
            <a:r>
              <a:rPr lang="en-US" sz="1800" dirty="0"/>
              <a:t>so it cannot make any kind of emotional attachment with human, and </a:t>
            </a:r>
            <a:r>
              <a:rPr lang="en-US" sz="1800" i="1" dirty="0">
                <a:solidFill>
                  <a:srgbClr val="FF0000"/>
                </a:solidFill>
              </a:rPr>
              <a:t>may sometime be harmful for users if the proper care is not taken.</a:t>
            </a:r>
          </a:p>
          <a:p>
            <a:pPr algn="just">
              <a:lnSpc>
                <a:spcPct val="170000"/>
              </a:lnSpc>
            </a:pP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4000" dirty="0"/>
              <a:t>Disadvantages of Artificial Intelligence</a:t>
            </a:r>
          </a:p>
        </p:txBody>
      </p:sp>
      <p:sp>
        <p:nvSpPr>
          <p:cNvPr id="3" name="Content Placeholder 2"/>
          <p:cNvSpPr>
            <a:spLocks noGrp="1"/>
          </p:cNvSpPr>
          <p:nvPr>
            <p:ph idx="1"/>
          </p:nvPr>
        </p:nvSpPr>
        <p:spPr/>
        <p:txBody>
          <a:bodyPr>
            <a:normAutofit/>
          </a:bodyPr>
          <a:lstStyle/>
          <a:p>
            <a:pPr algn="just">
              <a:lnSpc>
                <a:spcPct val="170000"/>
              </a:lnSpc>
            </a:pPr>
            <a:r>
              <a:rPr lang="en-US" sz="1800" b="1" dirty="0"/>
              <a:t>Increase dependency on machines:</a:t>
            </a:r>
            <a:r>
              <a:rPr lang="en-US" sz="2800" dirty="0"/>
              <a:t> </a:t>
            </a:r>
            <a:r>
              <a:rPr lang="en-US" sz="2100" dirty="0"/>
              <a:t>With the increment of technology, </a:t>
            </a:r>
            <a:r>
              <a:rPr lang="en-US" sz="2100" dirty="0">
                <a:solidFill>
                  <a:srgbClr val="FF0000"/>
                </a:solidFill>
              </a:rPr>
              <a:t>people are getting more dependent on devices and hence they are losing their mental capabilities</a:t>
            </a:r>
            <a:r>
              <a:rPr lang="en-US" sz="2100" dirty="0"/>
              <a:t>.</a:t>
            </a:r>
          </a:p>
          <a:p>
            <a:pPr algn="just">
              <a:lnSpc>
                <a:spcPct val="170000"/>
              </a:lnSpc>
            </a:pPr>
            <a:r>
              <a:rPr lang="en-US" sz="1800" b="1" dirty="0"/>
              <a:t>No Original Creativity: </a:t>
            </a:r>
            <a:r>
              <a:rPr lang="en-US" sz="2100" dirty="0"/>
              <a:t>As humans are so creative and can imagine some new ideas but still </a:t>
            </a:r>
            <a:r>
              <a:rPr lang="en-US" sz="2100" dirty="0">
                <a:solidFill>
                  <a:srgbClr val="FF0000"/>
                </a:solidFill>
              </a:rPr>
              <a:t>AI machines cannot beat this power of human intelligence and cannot be creative and imaginative</a:t>
            </a:r>
            <a:r>
              <a:rPr lang="en-US" sz="2100" dirty="0"/>
              <a: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000" dirty="0"/>
              <a:t>Application of AI</a:t>
            </a:r>
          </a:p>
        </p:txBody>
      </p:sp>
      <p:pic>
        <p:nvPicPr>
          <p:cNvPr id="4" name="Picture 7" descr="Application of AI"/>
          <p:cNvPicPr>
            <a:picLocks noGrp="1" noChangeAspect="1" noChangeArrowheads="1"/>
          </p:cNvPicPr>
          <p:nvPr>
            <p:ph idx="1"/>
          </p:nvPr>
        </p:nvPicPr>
        <p:blipFill>
          <a:blip r:embed="rId2"/>
          <a:srcRect/>
          <a:stretch>
            <a:fillRect/>
          </a:stretch>
        </p:blipFill>
        <p:spPr bwMode="auto">
          <a:xfrm>
            <a:off x="1066801" y="1524000"/>
            <a:ext cx="6934200" cy="4777581"/>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z="5400" dirty="0"/>
              <a:t>Application of AI</a:t>
            </a:r>
            <a:endParaRPr lang="en-US" dirty="0"/>
          </a:p>
        </p:txBody>
      </p:sp>
      <p:sp>
        <p:nvSpPr>
          <p:cNvPr id="3" name="Content Placeholder 2"/>
          <p:cNvSpPr>
            <a:spLocks noGrp="1"/>
          </p:cNvSpPr>
          <p:nvPr>
            <p:ph idx="1"/>
          </p:nvPr>
        </p:nvSpPr>
        <p:spPr>
          <a:xfrm>
            <a:off x="457200" y="1447800"/>
            <a:ext cx="8229600" cy="4876800"/>
          </a:xfrm>
        </p:spPr>
        <p:txBody>
          <a:bodyPr>
            <a:noAutofit/>
          </a:bodyPr>
          <a:lstStyle/>
          <a:p>
            <a:pPr algn="just">
              <a:lnSpc>
                <a:spcPct val="200000"/>
              </a:lnSpc>
              <a:buFont typeface="Wingdings" pitchFamily="2" charset="2"/>
              <a:buChar char="§"/>
            </a:pPr>
            <a:r>
              <a:rPr lang="en-US" sz="1400" b="1" dirty="0">
                <a:solidFill>
                  <a:srgbClr val="1E4679"/>
                </a:solidFill>
              </a:rPr>
              <a:t>AI in Astronomy </a:t>
            </a:r>
            <a:r>
              <a:rPr lang="en-US" sz="1400" dirty="0"/>
              <a:t>Artificial Intelligence can be very useful to </a:t>
            </a:r>
            <a:r>
              <a:rPr lang="en-US" sz="1400" dirty="0">
                <a:solidFill>
                  <a:srgbClr val="FF0000"/>
                </a:solidFill>
              </a:rPr>
              <a:t>solve complex universe problems</a:t>
            </a:r>
            <a:r>
              <a:rPr lang="en-US" sz="1400" dirty="0"/>
              <a:t>. AI technology can be helpful for </a:t>
            </a:r>
            <a:r>
              <a:rPr lang="en-US" sz="1400" dirty="0">
                <a:solidFill>
                  <a:srgbClr val="FF0000"/>
                </a:solidFill>
              </a:rPr>
              <a:t>understanding the universe such as how it works, origin, etc</a:t>
            </a:r>
            <a:r>
              <a:rPr lang="en-US" sz="1400" dirty="0"/>
              <a:t>.</a:t>
            </a:r>
          </a:p>
          <a:p>
            <a:pPr algn="just">
              <a:lnSpc>
                <a:spcPct val="200000"/>
              </a:lnSpc>
              <a:buFont typeface="Wingdings" pitchFamily="2" charset="2"/>
              <a:buChar char="§"/>
            </a:pPr>
            <a:r>
              <a:rPr lang="en-US" sz="1400" b="1" dirty="0">
                <a:solidFill>
                  <a:srgbClr val="1E4679"/>
                </a:solidFill>
              </a:rPr>
              <a:t> AI in Healthcare </a:t>
            </a:r>
            <a:r>
              <a:rPr lang="en-US" sz="1400" dirty="0"/>
              <a:t>In the last, five to ten years, AI becoming more advantageous for the healthcare industry and going to have a significant impact on this industry.</a:t>
            </a:r>
          </a:p>
          <a:p>
            <a:pPr algn="just">
              <a:lnSpc>
                <a:spcPct val="200000"/>
              </a:lnSpc>
              <a:buFont typeface="Wingdings" pitchFamily="2" charset="2"/>
              <a:buChar char="§"/>
            </a:pPr>
            <a:r>
              <a:rPr lang="en-US" sz="1400" dirty="0"/>
              <a:t>Healthcare Industries are applying AI to make a better and faster diagnosis than humans. AI can help doctors with </a:t>
            </a:r>
            <a:r>
              <a:rPr lang="en-US" sz="1400" dirty="0">
                <a:solidFill>
                  <a:srgbClr val="FF0000"/>
                </a:solidFill>
              </a:rPr>
              <a:t>diagnoses and can inform when patients are worsening so that medical help can reach to the patient before hospitalization.</a:t>
            </a:r>
          </a:p>
          <a:p>
            <a:pPr algn="just">
              <a:lnSpc>
                <a:spcPct val="200000"/>
              </a:lnSpc>
              <a:buFont typeface="Wingdings" pitchFamily="2" charset="2"/>
              <a:buChar char="§"/>
            </a:pPr>
            <a:r>
              <a:rPr lang="en-US" sz="1400" b="1" dirty="0">
                <a:solidFill>
                  <a:srgbClr val="1E4679"/>
                </a:solidFill>
              </a:rPr>
              <a:t>AI in Gaming </a:t>
            </a:r>
            <a:r>
              <a:rPr lang="en-US" sz="1400" dirty="0"/>
              <a:t>AI can be used for gaming purpose. The AI machines can play strategic games like </a:t>
            </a:r>
            <a:r>
              <a:rPr lang="en-US" sz="1400" dirty="0">
                <a:solidFill>
                  <a:srgbClr val="FF0000"/>
                </a:solidFill>
              </a:rPr>
              <a:t>chess, where the machine needs to think of a large number of possible places</a:t>
            </a:r>
            <a:r>
              <a:rPr lang="en-US" sz="1400" dirty="0"/>
              <a:t>.</a:t>
            </a:r>
          </a:p>
          <a:p>
            <a:pPr algn="just">
              <a:lnSpc>
                <a:spcPct val="200000"/>
              </a:lnSpc>
              <a:buFont typeface="Wingdings" pitchFamily="2" charset="2"/>
              <a:buChar char="§"/>
            </a:pPr>
            <a:r>
              <a:rPr lang="en-US" sz="1400" b="1" dirty="0">
                <a:solidFill>
                  <a:srgbClr val="1E4679"/>
                </a:solidFill>
              </a:rPr>
              <a:t>AI in Finance </a:t>
            </a:r>
            <a:r>
              <a:rPr lang="en-US" sz="1400" dirty="0"/>
              <a:t>AI and finance industries are the best matches for each other. The finance industry is </a:t>
            </a:r>
            <a:r>
              <a:rPr lang="en-US" sz="1400" dirty="0">
                <a:solidFill>
                  <a:srgbClr val="FF0000"/>
                </a:solidFill>
              </a:rPr>
              <a:t>implementing automation, Chabot, adaptive intelligence, algorithm trading, and machine learning into financial processes.</a:t>
            </a:r>
          </a:p>
          <a:p>
            <a:endParaRPr lang="en-US" sz="1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2257</TotalTime>
  <Words>3621</Words>
  <Application>Microsoft Office PowerPoint</Application>
  <PresentationFormat>On-screen Show (4:3)</PresentationFormat>
  <Paragraphs>201</Paragraphs>
  <Slides>46</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46</vt:i4>
      </vt:variant>
    </vt:vector>
  </HeadingPairs>
  <TitlesOfParts>
    <vt:vector size="60" baseType="lpstr">
      <vt:lpstr>__Source_Sans_Pro_fea366</vt:lpstr>
      <vt:lpstr>Arial</vt:lpstr>
      <vt:lpstr>Calibri</vt:lpstr>
      <vt:lpstr>Constantia</vt:lpstr>
      <vt:lpstr>erdana</vt:lpstr>
      <vt:lpstr>inherit</vt:lpstr>
      <vt:lpstr>inter-regular</vt:lpstr>
      <vt:lpstr>Muli</vt:lpstr>
      <vt:lpstr>Nunito</vt:lpstr>
      <vt:lpstr>Times New Roman</vt:lpstr>
      <vt:lpstr>Verdana</vt:lpstr>
      <vt:lpstr>Wingdings</vt:lpstr>
      <vt:lpstr>Wingdings 2</vt:lpstr>
      <vt:lpstr>Flow</vt:lpstr>
      <vt:lpstr>ARTIFICIAL INTELLIGENCE UNIT-01</vt:lpstr>
      <vt:lpstr>Artificial Intelligence</vt:lpstr>
      <vt:lpstr>Artificial Intelligence</vt:lpstr>
      <vt:lpstr>Advantages of Artificial Intelligence</vt:lpstr>
      <vt:lpstr>Advantages of Artificial Intelligence</vt:lpstr>
      <vt:lpstr>Disadvantages of Artificial Intelligence</vt:lpstr>
      <vt:lpstr>Disadvantages of Artificial Intelligence</vt:lpstr>
      <vt:lpstr>Application of AI</vt:lpstr>
      <vt:lpstr>Application of AI</vt:lpstr>
      <vt:lpstr>Application of AI</vt:lpstr>
      <vt:lpstr>Application of AI</vt:lpstr>
      <vt:lpstr>Application of AI</vt:lpstr>
      <vt:lpstr>AGENT</vt:lpstr>
      <vt:lpstr>AGENT</vt:lpstr>
      <vt:lpstr>Intelligent Agent</vt:lpstr>
      <vt:lpstr>Rational Agent</vt:lpstr>
      <vt:lpstr>Structure of an AI Agent</vt:lpstr>
      <vt:lpstr>Types of Agents</vt:lpstr>
      <vt:lpstr>Simple Reflex Agents</vt:lpstr>
      <vt:lpstr>PowerPoint Presentation</vt:lpstr>
      <vt:lpstr>Model-Based Reflex Agents</vt:lpstr>
      <vt:lpstr>PowerPoint Presentation</vt:lpstr>
      <vt:lpstr>Goal-Based Agents</vt:lpstr>
      <vt:lpstr>PowerPoint Presentation</vt:lpstr>
      <vt:lpstr>Utility-Based Agents</vt:lpstr>
      <vt:lpstr>PowerPoint Presentation</vt:lpstr>
      <vt:lpstr>Learning Agent</vt:lpstr>
      <vt:lpstr>PowerPoint Presentation</vt:lpstr>
      <vt:lpstr>Multi-Agent Systems</vt:lpstr>
      <vt:lpstr>Hierarchical Agents</vt:lpstr>
      <vt:lpstr>The Functions of an Artificial Intelligence Agent</vt:lpstr>
      <vt:lpstr>Use-cases of Agents</vt:lpstr>
      <vt:lpstr>PEAS Representation</vt:lpstr>
      <vt:lpstr>PEAS for self-driving cars</vt:lpstr>
      <vt:lpstr>Self-driving cars</vt:lpstr>
      <vt:lpstr>Example of Agents with their PEAS representation</vt:lpstr>
      <vt:lpstr>Problem Solving Techniques in AI</vt:lpstr>
      <vt:lpstr>Cases involving Artificial Intelligence Issues</vt:lpstr>
      <vt:lpstr>Cases involving Artificial Intelligence Issues</vt:lpstr>
      <vt:lpstr>Approaches for Resolving Problems</vt:lpstr>
      <vt:lpstr>Problem Solving Process</vt:lpstr>
      <vt:lpstr>Heuristics</vt:lpstr>
      <vt:lpstr>Searching Algorithms</vt:lpstr>
      <vt:lpstr>Computing Evolutionary</vt:lpstr>
      <vt:lpstr>Genetic Algorithms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LECTURE-01</dc:title>
  <dc:creator>Student</dc:creator>
  <cp:lastModifiedBy>dhirendra siddharth</cp:lastModifiedBy>
  <cp:revision>113</cp:revision>
  <cp:lastPrinted>2023-10-06T05:10:09Z</cp:lastPrinted>
  <dcterms:created xsi:type="dcterms:W3CDTF">2022-09-01T04:57:14Z</dcterms:created>
  <dcterms:modified xsi:type="dcterms:W3CDTF">2023-10-13T04:45:37Z</dcterms:modified>
</cp:coreProperties>
</file>