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5" r:id="rId9"/>
    <p:sldId id="267" r:id="rId10"/>
    <p:sldId id="268" r:id="rId11"/>
    <p:sldId id="269" r:id="rId12"/>
    <p:sldId id="270" r:id="rId13"/>
    <p:sldId id="271" r:id="rId14"/>
    <p:sldId id="272"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a:tcStyle>
        <a:tcBdr/>
        <a:fill>
          <a:solidFill>
            <a:srgbClr val="FFED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a:tcStyle>
        <a:tcBdr/>
        <a:fill>
          <a:solidFill>
            <a:srgbClr val="F2E7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a:tcStyle>
        <a:tcBdr/>
        <a:fill>
          <a:solidFill>
            <a:srgbClr val="EBECEC"/>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3176" autoAdjust="0"/>
  </p:normalViewPr>
  <p:slideViewPr>
    <p:cSldViewPr snapToGrid="0">
      <p:cViewPr varScale="1">
        <p:scale>
          <a:sx n="64" d="100"/>
          <a:sy n="64" d="100"/>
        </p:scale>
        <p:origin x="113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33391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Amateur investors are competing against complex algorithms and professional day traders who follow the market religiously, making gaining an edge in the market very difficult  </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an investor can predict a company’s quarterly performance before the release of the earnings, the investor can invest accordingly and potentially realize significant returns</a:t>
            </a:r>
          </a:p>
          <a:p>
            <a:endParaRPr lang="en-US" dirty="0"/>
          </a:p>
        </p:txBody>
      </p:sp>
    </p:spTree>
    <p:extLst>
      <p:ext uri="{BB962C8B-B14F-4D97-AF65-F5344CB8AC3E}">
        <p14:creationId xmlns:p14="http://schemas.microsoft.com/office/powerpoint/2010/main" val="43541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a:r>
            <a:r>
              <a:rPr lang="en-US" dirty="0" err="1"/>
              <a:t>Jahnavi</a:t>
            </a:r>
            <a:r>
              <a:rPr lang="en-US" dirty="0"/>
              <a:t> will talk about the data</a:t>
            </a:r>
          </a:p>
        </p:txBody>
      </p:sp>
    </p:spTree>
    <p:extLst>
      <p:ext uri="{BB962C8B-B14F-4D97-AF65-F5344CB8AC3E}">
        <p14:creationId xmlns:p14="http://schemas.microsoft.com/office/powerpoint/2010/main" val="24541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Data</a:t>
            </a:r>
          </a:p>
          <a:p>
            <a:r>
              <a:rPr lang="en-US" sz="1200" dirty="0">
                <a:effectLst/>
                <a:latin typeface="+mj-lt"/>
                <a:ea typeface="+mj-ea"/>
                <a:cs typeface="+mj-cs"/>
                <a:sym typeface="Calibri"/>
              </a:rPr>
              <a:t>The search trend dataset that we used comes from Google trends. It is an unbiased sample of Google search data. Google randomly selects some users and gives us the search results from these users.</a:t>
            </a:r>
          </a:p>
          <a:p>
            <a:r>
              <a:rPr lang="en-US" sz="1200" dirty="0">
                <a:effectLst/>
                <a:latin typeface="+mj-lt"/>
                <a:ea typeface="+mj-ea"/>
                <a:cs typeface="+mj-cs"/>
                <a:sym typeface="Calibri"/>
              </a:rPr>
              <a:t>The data is normalized, that means the data is indexed at 100, where 100 is the maximum search interest for the time selected.</a:t>
            </a:r>
          </a:p>
          <a:p>
            <a:r>
              <a:rPr lang="en-US" sz="1200" dirty="0">
                <a:effectLst/>
                <a:latin typeface="+mj-lt"/>
                <a:ea typeface="+mj-ea"/>
                <a:cs typeface="+mj-cs"/>
                <a:sym typeface="Calibri"/>
              </a:rPr>
              <a:t>So, we have </a:t>
            </a:r>
            <a:r>
              <a:rPr lang="en-US" sz="1200" dirty="0" err="1">
                <a:effectLst/>
                <a:latin typeface="+mj-lt"/>
                <a:ea typeface="+mj-ea"/>
                <a:cs typeface="+mj-cs"/>
                <a:sym typeface="Calibri"/>
              </a:rPr>
              <a:t>searchtrends</a:t>
            </a:r>
            <a:r>
              <a:rPr lang="en-US" sz="1200" dirty="0">
                <a:effectLst/>
                <a:latin typeface="+mj-lt"/>
                <a:ea typeface="+mj-ea"/>
                <a:cs typeface="+mj-cs"/>
                <a:sym typeface="Calibri"/>
              </a:rPr>
              <a:t> for 15 keywords in the second quarter for each company from 2007 to 2017.</a:t>
            </a:r>
          </a:p>
          <a:p>
            <a:r>
              <a:rPr lang="en-US" sz="1200" dirty="0">
                <a:effectLst/>
                <a:latin typeface="+mj-lt"/>
                <a:ea typeface="+mj-ea"/>
                <a:cs typeface="+mj-cs"/>
                <a:sym typeface="Calibri"/>
              </a:rPr>
              <a:t>We also have the adjusted close price of the stock for the second quarter from 2007 to 2017.</a:t>
            </a:r>
          </a:p>
          <a:p>
            <a:r>
              <a:rPr lang="en-US" sz="1200" dirty="0">
                <a:effectLst/>
                <a:latin typeface="+mj-lt"/>
                <a:ea typeface="+mj-ea"/>
                <a:cs typeface="+mj-cs"/>
                <a:sym typeface="Calibri"/>
              </a:rPr>
              <a:t>The packages we used are </a:t>
            </a:r>
            <a:r>
              <a:rPr lang="en-US" sz="1200" dirty="0" err="1">
                <a:effectLst/>
                <a:latin typeface="+mj-lt"/>
                <a:ea typeface="+mj-ea"/>
                <a:cs typeface="+mj-cs"/>
                <a:sym typeface="Calibri"/>
              </a:rPr>
              <a:t>pytrends</a:t>
            </a:r>
            <a:r>
              <a:rPr lang="en-US" sz="1200" dirty="0">
                <a:effectLst/>
                <a:latin typeface="+mj-lt"/>
                <a:ea typeface="+mj-ea"/>
                <a:cs typeface="+mj-cs"/>
                <a:sym typeface="Calibri"/>
              </a:rPr>
              <a:t> and </a:t>
            </a:r>
            <a:r>
              <a:rPr lang="en-US" sz="1200" dirty="0" err="1">
                <a:effectLst/>
                <a:latin typeface="+mj-lt"/>
                <a:ea typeface="+mj-ea"/>
                <a:cs typeface="+mj-cs"/>
                <a:sym typeface="Calibri"/>
              </a:rPr>
              <a:t>datatime</a:t>
            </a:r>
            <a:r>
              <a:rPr lang="en-US" sz="1200" dirty="0">
                <a:effectLst/>
                <a:latin typeface="+mj-lt"/>
                <a:ea typeface="+mj-ea"/>
                <a:cs typeface="+mj-cs"/>
                <a:sym typeface="Calibri"/>
              </a:rPr>
              <a:t>.</a:t>
            </a:r>
          </a:p>
          <a:p>
            <a:r>
              <a:rPr lang="en-US" sz="1200" dirty="0">
                <a:effectLst/>
                <a:latin typeface="+mj-lt"/>
                <a:ea typeface="+mj-ea"/>
                <a:cs typeface="+mj-cs"/>
                <a:sym typeface="Calibri"/>
              </a:rPr>
              <a:t> </a:t>
            </a:r>
            <a:endParaRPr lang="en-US" dirty="0"/>
          </a:p>
        </p:txBody>
      </p:sp>
    </p:spTree>
    <p:extLst>
      <p:ext uri="{BB962C8B-B14F-4D97-AF65-F5344CB8AC3E}">
        <p14:creationId xmlns:p14="http://schemas.microsoft.com/office/powerpoint/2010/main" val="425390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Design process:</a:t>
            </a:r>
          </a:p>
          <a:p>
            <a:r>
              <a:rPr lang="en-US" sz="1200" dirty="0">
                <a:effectLst/>
                <a:latin typeface="+mj-lt"/>
                <a:ea typeface="+mj-ea"/>
                <a:cs typeface="+mj-cs"/>
                <a:sym typeface="Calibri"/>
              </a:rPr>
              <a:t>This was our design.</a:t>
            </a:r>
          </a:p>
          <a:p>
            <a:r>
              <a:rPr lang="en-US" sz="1200" dirty="0">
                <a:effectLst/>
                <a:latin typeface="+mj-lt"/>
                <a:ea typeface="+mj-ea"/>
                <a:cs typeface="+mj-cs"/>
                <a:sym typeface="Calibri"/>
              </a:rPr>
              <a:t>We had a project specification of what to do and how to do it.</a:t>
            </a:r>
          </a:p>
          <a:p>
            <a:r>
              <a:rPr lang="en-US" sz="1200" dirty="0">
                <a:effectLst/>
                <a:latin typeface="+mj-lt"/>
                <a:ea typeface="+mj-ea"/>
                <a:cs typeface="+mj-cs"/>
                <a:sym typeface="Calibri"/>
              </a:rPr>
              <a:t>The data downloaded using </a:t>
            </a:r>
            <a:r>
              <a:rPr lang="en-US" sz="1200" dirty="0" err="1">
                <a:effectLst/>
                <a:latin typeface="+mj-lt"/>
                <a:ea typeface="+mj-ea"/>
                <a:cs typeface="+mj-cs"/>
                <a:sym typeface="Calibri"/>
              </a:rPr>
              <a:t>pytrends</a:t>
            </a:r>
            <a:r>
              <a:rPr lang="en-US" sz="1200" dirty="0">
                <a:effectLst/>
                <a:latin typeface="+mj-lt"/>
                <a:ea typeface="+mj-ea"/>
                <a:cs typeface="+mj-cs"/>
                <a:sym typeface="Calibri"/>
              </a:rPr>
              <a:t> was already normalized, so there was no much data cleaning to do.</a:t>
            </a:r>
          </a:p>
          <a:p>
            <a:r>
              <a:rPr lang="en-US" sz="1200" dirty="0">
                <a:effectLst/>
                <a:latin typeface="+mj-lt"/>
                <a:ea typeface="+mj-ea"/>
                <a:cs typeface="+mj-cs"/>
                <a:sym typeface="Calibri"/>
              </a:rPr>
              <a:t>We also have a persona Josh, who graduated from UW. </a:t>
            </a:r>
          </a:p>
          <a:p>
            <a:r>
              <a:rPr lang="en-US" sz="1200" dirty="0">
                <a:effectLst/>
                <a:latin typeface="+mj-lt"/>
                <a:ea typeface="+mj-ea"/>
                <a:cs typeface="+mj-cs"/>
                <a:sym typeface="Calibri"/>
              </a:rPr>
              <a:t>We designed a interface, created a prototype of it and did the user testing.</a:t>
            </a:r>
          </a:p>
          <a:p>
            <a:r>
              <a:rPr lang="en-US" sz="1200" dirty="0">
                <a:effectLst/>
                <a:latin typeface="+mj-lt"/>
                <a:ea typeface="+mj-ea"/>
                <a:cs typeface="+mj-cs"/>
                <a:sym typeface="Calibri"/>
              </a:rPr>
              <a:t>Finally we have a product.</a:t>
            </a:r>
            <a:endParaRPr lang="en-US" dirty="0"/>
          </a:p>
        </p:txBody>
      </p:sp>
    </p:spTree>
    <p:extLst>
      <p:ext uri="{BB962C8B-B14F-4D97-AF65-F5344CB8AC3E}">
        <p14:creationId xmlns:p14="http://schemas.microsoft.com/office/powerpoint/2010/main" val="189578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Interaction design </a:t>
            </a:r>
          </a:p>
          <a:p>
            <a:r>
              <a:rPr lang="en-US" sz="1200" dirty="0">
                <a:effectLst/>
                <a:latin typeface="+mj-lt"/>
                <a:ea typeface="+mj-ea"/>
                <a:cs typeface="+mj-cs"/>
                <a:sym typeface="Calibri"/>
              </a:rPr>
              <a:t>This is a brief summary of the interaction design. The user only selects the company that we wants to learn about. </a:t>
            </a:r>
          </a:p>
          <a:p>
            <a:r>
              <a:rPr lang="en-US" sz="1200" dirty="0">
                <a:effectLst/>
                <a:latin typeface="+mj-lt"/>
                <a:ea typeface="+mj-ea"/>
                <a:cs typeface="+mj-cs"/>
                <a:sym typeface="Calibri"/>
              </a:rPr>
              <a:t>And the control logic sends the selection to the three modules we have. The output will be the Quarter start and end dates, the probability and the plots.</a:t>
            </a:r>
          </a:p>
          <a:p>
            <a:r>
              <a:rPr lang="en-US" sz="1200" dirty="0">
                <a:effectLst/>
                <a:latin typeface="+mj-lt"/>
                <a:ea typeface="+mj-ea"/>
                <a:cs typeface="+mj-cs"/>
                <a:sym typeface="Calibri"/>
              </a:rPr>
              <a:t>Lets see the control logic now.</a:t>
            </a:r>
          </a:p>
        </p:txBody>
      </p:sp>
    </p:spTree>
    <p:extLst>
      <p:ext uri="{BB962C8B-B14F-4D97-AF65-F5344CB8AC3E}">
        <p14:creationId xmlns:p14="http://schemas.microsoft.com/office/powerpoint/2010/main" val="302691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18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 of our intended user, someone</a:t>
            </a:r>
            <a:r>
              <a:rPr lang="en-US" baseline="0" dirty="0"/>
              <a:t> interested in technology, but not interested inn spending a lot of time investing</a:t>
            </a:r>
            <a:endParaRPr lang="en-US" dirty="0"/>
          </a:p>
        </p:txBody>
      </p:sp>
    </p:spTree>
    <p:extLst>
      <p:ext uri="{BB962C8B-B14F-4D97-AF65-F5344CB8AC3E}">
        <p14:creationId xmlns:p14="http://schemas.microsoft.com/office/powerpoint/2010/main" val="106375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Shape 17"/>
          <p:cNvSpPr>
            <a:spLocks noGrp="1"/>
          </p:cNvSpPr>
          <p:nvPr>
            <p:ph type="title"/>
          </p:nvPr>
        </p:nvSpPr>
        <p:spPr>
          <a:xfrm>
            <a:off x="3048000" y="3124200"/>
            <a:ext cx="8229600" cy="1894363"/>
          </a:xfrm>
          <a:prstGeom prst="rect">
            <a:avLst/>
          </a:prstGeom>
        </p:spPr>
        <p:txBody>
          <a:bodyPr/>
          <a:lstStyle>
            <a:lvl1pPr>
              <a:defRPr b="1"/>
            </a:lvl1pPr>
          </a:lstStyle>
          <a:p>
            <a:r>
              <a:t>Title Text</a:t>
            </a:r>
          </a:p>
        </p:txBody>
      </p:sp>
      <p:sp>
        <p:nvSpPr>
          <p:cNvPr id="18" name="Shape 18"/>
          <p:cNvSpPr>
            <a:spLocks noGrp="1"/>
          </p:cNvSpPr>
          <p:nvPr>
            <p:ph type="body" sz="quarter" idx="1"/>
          </p:nvPr>
        </p:nvSpPr>
        <p:spPr>
          <a:xfrm>
            <a:off x="3048000" y="5003322"/>
            <a:ext cx="8229600" cy="1371601"/>
          </a:xfrm>
          <a:prstGeom prst="rect">
            <a:avLst/>
          </a:prstGeom>
        </p:spPr>
        <p:txBody>
          <a:bodyPr/>
          <a:lstStyle>
            <a:lvl1pPr marL="0" indent="0">
              <a:buClrTx/>
              <a:buSzTx/>
              <a:buFontTx/>
              <a:buNone/>
              <a:defRPr sz="1800" b="1">
                <a:solidFill>
                  <a:srgbClr val="575F6D"/>
                </a:solidFill>
              </a:defRPr>
            </a:lvl1pPr>
            <a:lvl2pPr marL="0" indent="457200">
              <a:buClrTx/>
              <a:buSzTx/>
              <a:buFontTx/>
              <a:buNone/>
              <a:defRPr sz="1800" b="1">
                <a:solidFill>
                  <a:srgbClr val="575F6D"/>
                </a:solidFill>
              </a:defRPr>
            </a:lvl2pPr>
            <a:lvl3pPr marL="0" indent="914400">
              <a:buClrTx/>
              <a:buSzTx/>
              <a:buFontTx/>
              <a:buNone/>
              <a:defRPr sz="1800" b="1">
                <a:solidFill>
                  <a:srgbClr val="575F6D"/>
                </a:solidFill>
              </a:defRPr>
            </a:lvl3pPr>
            <a:lvl4pPr marL="0" indent="1371600">
              <a:buClrTx/>
              <a:buSzTx/>
              <a:buFontTx/>
              <a:buNone/>
              <a:defRPr sz="1800" b="1">
                <a:solidFill>
                  <a:srgbClr val="575F6D"/>
                </a:solidFill>
              </a:defRPr>
            </a:lvl4pPr>
            <a:lvl5pPr marL="0" indent="1828800">
              <a:buClrTx/>
              <a:buSzTx/>
              <a:buFontTx/>
              <a:buNone/>
              <a:defRPr sz="1800" b="1">
                <a:solidFill>
                  <a:srgbClr val="575F6D"/>
                </a:solidFill>
              </a:defRPr>
            </a:lvl5pPr>
          </a:lstStyle>
          <a:p>
            <a:r>
              <a:t>Body Level One</a:t>
            </a:r>
          </a:p>
          <a:p>
            <a:pPr lvl="1"/>
            <a:r>
              <a:t>Body Level Two</a:t>
            </a:r>
          </a:p>
          <a:p>
            <a:pPr lvl="2"/>
            <a:r>
              <a:t>Body Level Three</a:t>
            </a:r>
          </a:p>
          <a:p>
            <a:pPr lvl="3"/>
            <a:r>
              <a:t>Body Level Four</a:t>
            </a:r>
          </a:p>
          <a:p>
            <a:pPr lvl="4"/>
            <a:r>
              <a:t>Body Level Five</a:t>
            </a:r>
          </a:p>
        </p:txBody>
      </p:sp>
      <p:sp>
        <p:nvSpPr>
          <p:cNvPr id="19" name="Shape 19"/>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20" name="Shape 20"/>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21" name="Shape 21"/>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22" name="Shape 22"/>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23" name="Shape 23"/>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24" name="Shape 24"/>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25" name="Shape 25"/>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26" name="Shape 26"/>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27" name="Shape 27"/>
          <p:cNvSpPr/>
          <p:nvPr/>
        </p:nvSpPr>
        <p:spPr>
          <a:xfrm flipH="1">
            <a:off x="1422399" y="0"/>
            <a:ext cx="2" cy="6858001"/>
          </a:xfrm>
          <a:prstGeom prst="line">
            <a:avLst/>
          </a:prstGeom>
          <a:ln>
            <a:solidFill>
              <a:srgbClr val="FEC2AC"/>
            </a:solidFill>
          </a:ln>
        </p:spPr>
        <p:txBody>
          <a:bodyPr lIns="45719" rIns="45719"/>
          <a:lstStyle/>
          <a:p>
            <a:endParaRPr/>
          </a:p>
        </p:txBody>
      </p:sp>
      <p:sp>
        <p:nvSpPr>
          <p:cNvPr id="28" name="Shape 28"/>
          <p:cNvSpPr/>
          <p:nvPr/>
        </p:nvSpPr>
        <p:spPr>
          <a:xfrm flipH="1">
            <a:off x="12151807" y="0"/>
            <a:ext cx="1" cy="6858001"/>
          </a:xfrm>
          <a:prstGeom prst="line">
            <a:avLst/>
          </a:prstGeom>
          <a:ln w="57150">
            <a:solidFill>
              <a:srgbClr val="FEC2AC"/>
            </a:solidFill>
          </a:ln>
        </p:spPr>
        <p:txBody>
          <a:bodyPr lIns="45719" rIns="45719"/>
          <a:lstStyle/>
          <a:p>
            <a:endParaRPr/>
          </a:p>
        </p:txBody>
      </p:sp>
      <p:sp>
        <p:nvSpPr>
          <p:cNvPr id="29" name="Shape 29"/>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30" name="Shape 30"/>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1" name="Shape 31"/>
          <p:cNvSpPr/>
          <p:nvPr/>
        </p:nvSpPr>
        <p:spPr>
          <a:xfrm>
            <a:off x="1746175"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 name="Shape 32"/>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3" name="Shape 33"/>
          <p:cNvSpPr/>
          <p:nvPr/>
        </p:nvSpPr>
        <p:spPr>
          <a:xfrm>
            <a:off x="2218944" y="5788152"/>
            <a:ext cx="365761" cy="2743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4" name="Shape 34"/>
          <p:cNvSpPr/>
          <p:nvPr/>
        </p:nvSpPr>
        <p:spPr>
          <a:xfrm>
            <a:off x="2539999" y="4495799"/>
            <a:ext cx="487682" cy="36576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5" name="Shape 35"/>
          <p:cNvSpPr>
            <a:spLocks noGrp="1"/>
          </p:cNvSpPr>
          <p:nvPr>
            <p:ph type="sldNum" sz="quarter" idx="2"/>
          </p:nvPr>
        </p:nvSpPr>
        <p:spPr>
          <a:xfrm>
            <a:off x="2019625"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Title Text</a:t>
            </a:r>
          </a:p>
        </p:txBody>
      </p:sp>
      <p:sp>
        <p:nvSpPr>
          <p:cNvPr id="145" name="Shape 14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53" name="Shape 153"/>
          <p:cNvSpPr>
            <a:spLocks noGrp="1"/>
          </p:cNvSpPr>
          <p:nvPr>
            <p:ph type="title"/>
          </p:nvPr>
        </p:nvSpPr>
        <p:spPr>
          <a:xfrm>
            <a:off x="8839200" y="274639"/>
            <a:ext cx="2235200" cy="5851526"/>
          </a:xfrm>
          <a:prstGeom prst="rect">
            <a:avLst/>
          </a:prstGeom>
        </p:spPr>
        <p:txBody>
          <a:bodyPr/>
          <a:lstStyle/>
          <a:p>
            <a:r>
              <a:t>Title Text</a:t>
            </a:r>
          </a:p>
        </p:txBody>
      </p:sp>
      <p:sp>
        <p:nvSpPr>
          <p:cNvPr id="154" name="Shape 154"/>
          <p:cNvSpPr>
            <a:spLocks noGrp="1"/>
          </p:cNvSpPr>
          <p:nvPr>
            <p:ph type="body" idx="1"/>
          </p:nvPr>
        </p:nvSpPr>
        <p:spPr>
          <a:xfrm>
            <a:off x="609600" y="274639"/>
            <a:ext cx="80264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r>
              <a:t>Title Text</a:t>
            </a:r>
          </a:p>
        </p:txBody>
      </p:sp>
      <p:sp>
        <p:nvSpPr>
          <p:cNvPr id="43" name="Shape 4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575F6D"/>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3048000" y="2895600"/>
            <a:ext cx="8229600" cy="2053590"/>
          </a:xfrm>
          <a:prstGeom prst="rect">
            <a:avLst/>
          </a:prstGeom>
        </p:spPr>
        <p:txBody>
          <a:bodyPr/>
          <a:lstStyle>
            <a:lvl1pPr>
              <a:defRPr b="1">
                <a:solidFill>
                  <a:srgbClr val="FFF39D"/>
                </a:solidFill>
              </a:defRPr>
            </a:lvl1pPr>
          </a:lstStyle>
          <a:p>
            <a:r>
              <a:t>Title Text</a:t>
            </a:r>
          </a:p>
        </p:txBody>
      </p:sp>
      <p:sp>
        <p:nvSpPr>
          <p:cNvPr id="52" name="Shape 52"/>
          <p:cNvSpPr>
            <a:spLocks noGrp="1"/>
          </p:cNvSpPr>
          <p:nvPr>
            <p:ph type="body" sz="quarter" idx="1"/>
          </p:nvPr>
        </p:nvSpPr>
        <p:spPr>
          <a:xfrm>
            <a:off x="3048000" y="5010150"/>
            <a:ext cx="8229600" cy="1371600"/>
          </a:xfrm>
          <a:prstGeom prst="rect">
            <a:avLst/>
          </a:prstGeom>
        </p:spPr>
        <p:txBody>
          <a:bodyPr/>
          <a:lstStyle>
            <a:lvl1pPr marL="0" indent="0">
              <a:buClrTx/>
              <a:buSzTx/>
              <a:buFontTx/>
              <a:buNone/>
              <a:defRPr sz="1800" b="1">
                <a:solidFill>
                  <a:srgbClr val="FFF39D"/>
                </a:solidFill>
              </a:defRPr>
            </a:lvl1pPr>
            <a:lvl2pPr marL="0" indent="365760">
              <a:buClrTx/>
              <a:buSzTx/>
              <a:buFontTx/>
              <a:buNone/>
              <a:defRPr sz="1800" b="1">
                <a:solidFill>
                  <a:srgbClr val="FFF39D"/>
                </a:solidFill>
              </a:defRPr>
            </a:lvl2pPr>
            <a:lvl3pPr marL="0" indent="731519">
              <a:buClrTx/>
              <a:buSzTx/>
              <a:buFontTx/>
              <a:buNone/>
              <a:defRPr sz="1800" b="1">
                <a:solidFill>
                  <a:srgbClr val="FFF39D"/>
                </a:solidFill>
              </a:defRPr>
            </a:lvl3pPr>
            <a:lvl4pPr marL="0" indent="1005839">
              <a:buClrTx/>
              <a:buSzTx/>
              <a:buFontTx/>
              <a:buNone/>
              <a:defRPr sz="1800" b="1">
                <a:solidFill>
                  <a:srgbClr val="FFF39D"/>
                </a:solidFill>
              </a:defRPr>
            </a:lvl4pPr>
            <a:lvl5pPr marL="0" indent="1280159">
              <a:buClrTx/>
              <a:buSzTx/>
              <a:buFontTx/>
              <a:buNone/>
              <a:defRPr sz="1800" b="1">
                <a:solidFill>
                  <a:srgbClr val="FFF39D"/>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54" name="Shape 54"/>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55" name="Shape 55"/>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56" name="Shape 56"/>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57" name="Shape 57"/>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58" name="Shape 58"/>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59" name="Shape 59"/>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60" name="Shape 60"/>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61" name="Shape 61"/>
          <p:cNvSpPr/>
          <p:nvPr/>
        </p:nvSpPr>
        <p:spPr>
          <a:xfrm flipH="1">
            <a:off x="1422399" y="0"/>
            <a:ext cx="2" cy="6858001"/>
          </a:xfrm>
          <a:prstGeom prst="line">
            <a:avLst/>
          </a:prstGeom>
          <a:ln>
            <a:solidFill>
              <a:srgbClr val="FEC2AC"/>
            </a:solidFill>
          </a:ln>
        </p:spPr>
        <p:txBody>
          <a:bodyPr lIns="45719" rIns="45719"/>
          <a:lstStyle/>
          <a:p>
            <a:endParaRPr/>
          </a:p>
        </p:txBody>
      </p:sp>
      <p:sp>
        <p:nvSpPr>
          <p:cNvPr id="62" name="Shape 62"/>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63" name="Shape 63"/>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4" name="Shape 64"/>
          <p:cNvSpPr/>
          <p:nvPr/>
        </p:nvSpPr>
        <p:spPr>
          <a:xfrm>
            <a:off x="1766272"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5" name="Shape 65"/>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6" name="Shape 66"/>
          <p:cNvSpPr/>
          <p:nvPr/>
        </p:nvSpPr>
        <p:spPr>
          <a:xfrm>
            <a:off x="2218944" y="5791199"/>
            <a:ext cx="365761" cy="27432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7" name="Shape 67"/>
          <p:cNvSpPr/>
          <p:nvPr/>
        </p:nvSpPr>
        <p:spPr>
          <a:xfrm>
            <a:off x="2505386" y="4479888"/>
            <a:ext cx="487682" cy="3657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8" name="Shape 68"/>
          <p:cNvSpPr/>
          <p:nvPr/>
        </p:nvSpPr>
        <p:spPr>
          <a:xfrm flipH="1">
            <a:off x="12130592" y="0"/>
            <a:ext cx="1" cy="6858001"/>
          </a:xfrm>
          <a:prstGeom prst="line">
            <a:avLst/>
          </a:prstGeom>
          <a:ln w="57150">
            <a:solidFill>
              <a:srgbClr val="FEC2AC"/>
            </a:solidFill>
          </a:ln>
        </p:spPr>
        <p:txBody>
          <a:bodyPr lIns="45719" rIns="45719"/>
          <a:lstStyle/>
          <a:p>
            <a:endParaRPr/>
          </a:p>
        </p:txBody>
      </p:sp>
      <p:sp>
        <p:nvSpPr>
          <p:cNvPr id="69" name="Shape 69"/>
          <p:cNvSpPr>
            <a:spLocks noGrp="1"/>
          </p:cNvSpPr>
          <p:nvPr>
            <p:ph type="sldNum" sz="quarter" idx="2"/>
          </p:nvPr>
        </p:nvSpPr>
        <p:spPr>
          <a:xfrm>
            <a:off x="2039721"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t>Title Text</a:t>
            </a:r>
          </a:p>
        </p:txBody>
      </p:sp>
      <p:sp>
        <p:nvSpPr>
          <p:cNvPr id="77" name="Shape 77"/>
          <p:cNvSpPr>
            <a:spLocks noGrp="1"/>
          </p:cNvSpPr>
          <p:nvPr>
            <p:ph type="body" sz="half" idx="1"/>
          </p:nvPr>
        </p:nvSpPr>
        <p:spPr>
          <a:xfrm>
            <a:off x="609600" y="1600200"/>
            <a:ext cx="4876800" cy="4572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5" name="Shape 85"/>
          <p:cNvSpPr>
            <a:spLocks noGrp="1"/>
          </p:cNvSpPr>
          <p:nvPr>
            <p:ph type="title"/>
          </p:nvPr>
        </p:nvSpPr>
        <p:spPr>
          <a:xfrm>
            <a:off x="609600" y="273050"/>
            <a:ext cx="10058400" cy="1143000"/>
          </a:xfrm>
          <a:prstGeom prst="rect">
            <a:avLst/>
          </a:prstGeom>
        </p:spPr>
        <p:txBody>
          <a:bodyPr/>
          <a:lstStyle/>
          <a:p>
            <a:r>
              <a:t>Title Text</a:t>
            </a:r>
          </a:p>
        </p:txBody>
      </p:sp>
      <p:sp>
        <p:nvSpPr>
          <p:cNvPr id="86" name="Shape 86"/>
          <p:cNvSpPr>
            <a:spLocks noGrp="1"/>
          </p:cNvSpPr>
          <p:nvPr>
            <p:ph type="body" sz="half" idx="1"/>
          </p:nvPr>
        </p:nvSpPr>
        <p:spPr>
          <a:xfrm>
            <a:off x="609600" y="2362200"/>
            <a:ext cx="4876800" cy="3886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body" sz="quarter" idx="13"/>
          </p:nvPr>
        </p:nvSpPr>
        <p:spPr>
          <a:xfrm>
            <a:off x="6417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8" name="Shape 88"/>
          <p:cNvSpPr>
            <a:spLocks noGrp="1"/>
          </p:cNvSpPr>
          <p:nvPr>
            <p:ph type="body" sz="quarter" idx="14"/>
          </p:nvPr>
        </p:nvSpPr>
        <p:spPr>
          <a:xfrm>
            <a:off x="58233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r>
              <a:t>Title Text</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1" name="Shape 111"/>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112" name="Shape 112"/>
          <p:cNvSpPr>
            <a:spLocks noGrp="1"/>
          </p:cNvSpPr>
          <p:nvPr>
            <p:ph type="title"/>
          </p:nvPr>
        </p:nvSpPr>
        <p:spPr>
          <a:xfrm rot="5400000">
            <a:off x="5547359" y="3124200"/>
            <a:ext cx="6309361" cy="609600"/>
          </a:xfrm>
          <a:prstGeom prst="rect">
            <a:avLst/>
          </a:prstGeom>
        </p:spPr>
        <p:txBody>
          <a:bodyPr/>
          <a:lstStyle>
            <a:lvl1pPr>
              <a:defRPr sz="2000" b="1"/>
            </a:lvl1pPr>
          </a:lstStyle>
          <a:p>
            <a:r>
              <a:t>Title Text</a:t>
            </a:r>
          </a:p>
        </p:txBody>
      </p:sp>
      <p:sp>
        <p:nvSpPr>
          <p:cNvPr id="113" name="Shape 113"/>
          <p:cNvSpPr>
            <a:spLocks noGrp="1"/>
          </p:cNvSpPr>
          <p:nvPr>
            <p:ph type="body" sz="quarter" idx="1"/>
          </p:nvPr>
        </p:nvSpPr>
        <p:spPr>
          <a:xfrm>
            <a:off x="9083040" y="274320"/>
            <a:ext cx="2036065" cy="4983480"/>
          </a:xfrm>
          <a:prstGeom prst="rect">
            <a:avLst/>
          </a:prstGeom>
        </p:spPr>
        <p:txBody>
          <a:bodyPr/>
          <a:lstStyle>
            <a:lvl1pPr marL="0" indent="0">
              <a:spcBef>
                <a:spcPts val="1000"/>
              </a:spcBef>
              <a:buClrTx/>
              <a:buSzTx/>
              <a:buFontTx/>
              <a:buNone/>
              <a:defRPr sz="1200"/>
            </a:lvl1pPr>
            <a:lvl2pPr marL="0" indent="365760">
              <a:spcBef>
                <a:spcPts val="1000"/>
              </a:spcBef>
              <a:buClrTx/>
              <a:buSzTx/>
              <a:buFontTx/>
              <a:buNone/>
              <a:defRPr sz="1200"/>
            </a:lvl2pPr>
            <a:lvl3pPr marL="0" indent="731519">
              <a:spcBef>
                <a:spcPts val="1000"/>
              </a:spcBef>
              <a:buClrTx/>
              <a:buSzTx/>
              <a:buFontTx/>
              <a:buNone/>
              <a:defRPr sz="1200"/>
            </a:lvl3pPr>
            <a:lvl4pPr marL="0" indent="1005839">
              <a:spcBef>
                <a:spcPts val="1000"/>
              </a:spcBef>
              <a:buClrTx/>
              <a:buSzTx/>
              <a:buFontTx/>
              <a:buNone/>
              <a:defRPr sz="1200"/>
            </a:lvl4pPr>
            <a:lvl5pPr marL="0" indent="1280159">
              <a:spcBef>
                <a:spcPts val="1000"/>
              </a:spcBef>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14" name="Shape 114"/>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15" name="Shape 115"/>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16" name="Shape 116"/>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117" name="Shape 117"/>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118" name="Shape 118"/>
          <p:cNvSpPr/>
          <p:nvPr/>
        </p:nvSpPr>
        <p:spPr>
          <a:xfrm flipH="1">
            <a:off x="11887199" y="0"/>
            <a:ext cx="1" cy="6858001"/>
          </a:xfrm>
          <a:prstGeom prst="line">
            <a:avLst/>
          </a:prstGeom>
          <a:ln>
            <a:solidFill>
              <a:schemeClr val="accent1"/>
            </a:solidFill>
          </a:ln>
        </p:spPr>
        <p:txBody>
          <a:bodyPr lIns="45719" rIns="45719"/>
          <a:lstStyle/>
          <a:p>
            <a:endParaRPr/>
          </a:p>
        </p:txBody>
      </p:sp>
      <p:sp>
        <p:nvSpPr>
          <p:cNvPr id="119" name="Shape 119"/>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7" name="Shape 127"/>
          <p:cNvSpPr/>
          <p:nvPr/>
        </p:nvSpPr>
        <p:spPr>
          <a:xfrm flipH="1">
            <a:off x="11683999" y="0"/>
            <a:ext cx="1" cy="6858001"/>
          </a:xfrm>
          <a:prstGeom prst="line">
            <a:avLst/>
          </a:prstGeom>
          <a:ln w="38100">
            <a:solidFill>
              <a:srgbClr val="FEC2AC"/>
            </a:solidFill>
          </a:ln>
        </p:spPr>
        <p:txBody>
          <a:bodyPr lIns="45719" rIns="45719"/>
          <a:lstStyle/>
          <a:p>
            <a:endParaRPr/>
          </a:p>
        </p:txBody>
      </p:sp>
      <p:sp>
        <p:nvSpPr>
          <p:cNvPr id="128" name="Shape 128"/>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9" name="Shape 129"/>
          <p:cNvSpPr>
            <a:spLocks noGrp="1"/>
          </p:cNvSpPr>
          <p:nvPr>
            <p:ph type="title"/>
          </p:nvPr>
        </p:nvSpPr>
        <p:spPr>
          <a:xfrm rot="5400000">
            <a:off x="5518403" y="3124200"/>
            <a:ext cx="6309361" cy="609600"/>
          </a:xfrm>
          <a:prstGeom prst="rect">
            <a:avLst/>
          </a:prstGeom>
        </p:spPr>
        <p:txBody>
          <a:bodyPr/>
          <a:lstStyle>
            <a:lvl1pPr>
              <a:defRPr sz="2000" b="1"/>
            </a:lvl1pPr>
          </a:lstStyle>
          <a:p>
            <a:r>
              <a:t>Title Text</a:t>
            </a:r>
          </a:p>
        </p:txBody>
      </p:sp>
      <p:sp>
        <p:nvSpPr>
          <p:cNvPr id="130" name="Shape 130"/>
          <p:cNvSpPr>
            <a:spLocks noGrp="1"/>
          </p:cNvSpPr>
          <p:nvPr>
            <p:ph type="pic" idx="13"/>
          </p:nvPr>
        </p:nvSpPr>
        <p:spPr>
          <a:xfrm>
            <a:off x="0" y="0"/>
            <a:ext cx="8229600" cy="6858000"/>
          </a:xfrm>
          <a:prstGeom prst="rect">
            <a:avLst/>
          </a:prstGeom>
        </p:spPr>
        <p:txBody>
          <a:bodyPr lIns="91439" rIns="91439">
            <a:noAutofit/>
          </a:bodyPr>
          <a:lstStyle/>
          <a:p>
            <a:endParaRPr/>
          </a:p>
        </p:txBody>
      </p:sp>
      <p:sp>
        <p:nvSpPr>
          <p:cNvPr id="131" name="Shape 131"/>
          <p:cNvSpPr>
            <a:spLocks noGrp="1"/>
          </p:cNvSpPr>
          <p:nvPr>
            <p:ph type="body" sz="quarter" idx="1"/>
          </p:nvPr>
        </p:nvSpPr>
        <p:spPr>
          <a:xfrm>
            <a:off x="9021064" y="264795"/>
            <a:ext cx="2032001" cy="4956048"/>
          </a:xfrm>
          <a:prstGeom prst="rect">
            <a:avLst/>
          </a:prstGeom>
        </p:spPr>
        <p:txBody>
          <a:bodyPr/>
          <a:lstStyle>
            <a:lvl1pPr marL="0" indent="0">
              <a:spcBef>
                <a:spcPts val="400"/>
              </a:spcBef>
              <a:buClrTx/>
              <a:buSzTx/>
              <a:buFontTx/>
              <a:buNone/>
              <a:defRPr sz="1200"/>
            </a:lvl1pPr>
            <a:lvl2pPr marL="640080" indent="-274320">
              <a:spcBef>
                <a:spcPts val="400"/>
              </a:spcBef>
              <a:buClrTx/>
              <a:buFontTx/>
              <a:defRPr sz="1200"/>
            </a:lvl2pPr>
            <a:lvl3pPr marL="950976" indent="-219456">
              <a:spcBef>
                <a:spcPts val="400"/>
              </a:spcBef>
              <a:buClrTx/>
              <a:buFontTx/>
              <a:defRPr sz="1200"/>
            </a:lvl3pPr>
            <a:lvl4pPr>
              <a:spcBef>
                <a:spcPts val="400"/>
              </a:spcBef>
              <a:buClrTx/>
              <a:buFontTx/>
              <a:defRPr sz="1200"/>
            </a:lvl4pPr>
            <a:lvl5pPr marL="1524000" indent="-243840">
              <a:spcBef>
                <a:spcPts val="400"/>
              </a:spcBef>
              <a:buClrTx/>
              <a:buFontTx/>
              <a:defRPr sz="1200"/>
            </a:lvl5pPr>
          </a:lstStyle>
          <a:p>
            <a:r>
              <a:t>Body Level One</a:t>
            </a:r>
          </a:p>
          <a:p>
            <a:pPr lvl="1"/>
            <a:r>
              <a:t>Body Level Two</a:t>
            </a:r>
          </a:p>
          <a:p>
            <a:pPr lvl="2"/>
            <a:r>
              <a:t>Body Level Three</a:t>
            </a:r>
          </a:p>
          <a:p>
            <a:pPr lvl="3"/>
            <a:r>
              <a:t>Body Level Four</a:t>
            </a:r>
          </a:p>
          <a:p>
            <a:pPr lvl="4"/>
            <a:r>
              <a:t>Body Level Five</a:t>
            </a:r>
          </a:p>
        </p:txBody>
      </p:sp>
      <p:sp>
        <p:nvSpPr>
          <p:cNvPr id="132" name="Shape 132"/>
          <p:cNvSpPr/>
          <p:nvPr/>
        </p:nvSpPr>
        <p:spPr>
          <a:xfrm flipH="1">
            <a:off x="11988799" y="0"/>
            <a:ext cx="1" cy="6858001"/>
          </a:xfrm>
          <a:prstGeom prst="line">
            <a:avLst/>
          </a:prstGeom>
          <a:ln>
            <a:solidFill>
              <a:srgbClr val="000000"/>
            </a:solidFill>
          </a:ln>
        </p:spPr>
        <p:txBody>
          <a:bodyPr lIns="45719" rIns="45719"/>
          <a:lstStyle/>
          <a:p>
            <a:endParaRPr/>
          </a:p>
        </p:txBody>
      </p:sp>
      <p:sp>
        <p:nvSpPr>
          <p:cNvPr id="133" name="Shape 133"/>
          <p:cNvSpPr/>
          <p:nvPr/>
        </p:nvSpPr>
        <p:spPr>
          <a:xfrm>
            <a:off x="11785600" y="0"/>
            <a:ext cx="406400" cy="6858000"/>
          </a:xfrm>
          <a:prstGeom prst="rect">
            <a:avLst/>
          </a:prstGeom>
          <a:solidFill>
            <a:srgbClr val="FEC2AC"/>
          </a:solidFill>
          <a:ln w="12700">
            <a:miter lim="400000"/>
          </a:ln>
        </p:spPr>
        <p:txBody>
          <a:bodyPr lIns="45719" rIns="45719" anchor="ctr"/>
          <a:lstStyle/>
          <a:p>
            <a:pPr algn="ctr">
              <a:defRPr>
                <a:solidFill>
                  <a:srgbClr val="FFFFFF"/>
                </a:solidFill>
              </a:defRPr>
            </a:pPr>
            <a:endParaRPr/>
          </a:p>
        </p:txBody>
      </p:sp>
      <p:sp>
        <p:nvSpPr>
          <p:cNvPr id="134" name="Shape 134"/>
          <p:cNvSpPr/>
          <p:nvPr/>
        </p:nvSpPr>
        <p:spPr>
          <a:xfrm flipH="1">
            <a:off x="11887199" y="0"/>
            <a:ext cx="1" cy="6858001"/>
          </a:xfrm>
          <a:prstGeom prst="line">
            <a:avLst/>
          </a:prstGeom>
          <a:ln>
            <a:solidFill>
              <a:schemeClr val="accent1"/>
            </a:solidFill>
          </a:ln>
        </p:spPr>
        <p:txBody>
          <a:bodyPr lIns="45719" rIns="45719"/>
          <a:lstStyle/>
          <a:p>
            <a:endParaRPr/>
          </a:p>
        </p:txBody>
      </p:sp>
      <p:sp>
        <p:nvSpPr>
          <p:cNvPr id="135" name="Shape 135"/>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36" name="Shape 136"/>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37" name="Shape 1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3" name="Shape 3"/>
          <p:cNvSpPr/>
          <p:nvPr/>
        </p:nvSpPr>
        <p:spPr>
          <a:xfrm flipH="1">
            <a:off x="101599" y="0"/>
            <a:ext cx="2" cy="6858001"/>
          </a:xfrm>
          <a:prstGeom prst="line">
            <a:avLst/>
          </a:prstGeom>
          <a:ln w="57150">
            <a:solidFill>
              <a:srgbClr val="FEC2AC"/>
            </a:solidFill>
          </a:ln>
        </p:spPr>
        <p:txBody>
          <a:bodyPr lIns="45719" rIns="45719"/>
          <a:lstStyle/>
          <a:p>
            <a:endParaRPr/>
          </a:p>
        </p:txBody>
      </p:sp>
      <p:sp>
        <p:nvSpPr>
          <p:cNvPr id="4" name="Shape 4"/>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5" name="Shape 5"/>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6" name="Shape 6"/>
          <p:cNvSpPr/>
          <p:nvPr/>
        </p:nvSpPr>
        <p:spPr>
          <a:xfrm flipH="1">
            <a:off x="11887199" y="0"/>
            <a:ext cx="1" cy="6858001"/>
          </a:xfrm>
          <a:prstGeom prst="line">
            <a:avLst/>
          </a:prstGeom>
          <a:ln>
            <a:solidFill>
              <a:schemeClr val="accent1"/>
            </a:solidFill>
          </a:ln>
        </p:spPr>
        <p:txBody>
          <a:bodyPr lIns="45719" rIns="45719"/>
          <a:lstStyle/>
          <a:p>
            <a:endParaRPr/>
          </a:p>
        </p:txBody>
      </p:sp>
      <p:sp>
        <p:nvSpPr>
          <p:cNvPr id="7" name="Shape 7"/>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 name="Shape 8"/>
          <p:cNvSpPr>
            <a:spLocks noGrp="1"/>
          </p:cNvSpPr>
          <p:nvPr>
            <p:ph type="title"/>
          </p:nvPr>
        </p:nvSpPr>
        <p:spPr>
          <a:xfrm>
            <a:off x="609600" y="274638"/>
            <a:ext cx="9956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p>
            <a:r>
              <a:t>Title Text</a:t>
            </a:r>
          </a:p>
        </p:txBody>
      </p:sp>
      <p:sp>
        <p:nvSpPr>
          <p:cNvPr id="9" name="Shape 9"/>
          <p:cNvSpPr>
            <a:spLocks noGrp="1"/>
          </p:cNvSpPr>
          <p:nvPr>
            <p:ph type="body" idx="1"/>
          </p:nvPr>
        </p:nvSpPr>
        <p:spPr>
          <a:xfrm>
            <a:off x="609600" y="1600200"/>
            <a:ext cx="9956800" cy="487375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1090921" y="5840984"/>
            <a:ext cx="308334" cy="307341"/>
          </a:xfrm>
          <a:prstGeom prst="rect">
            <a:avLst/>
          </a:prstGeom>
          <a:ln w="12700">
            <a:miter lim="400000"/>
          </a:ln>
        </p:spPr>
        <p:txBody>
          <a:bodyPr wrap="none" lIns="45719" rIns="45719" anchor="ctr">
            <a:sp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1pPr>
      <a:lvl2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2pPr>
      <a:lvl3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3pPr>
      <a:lvl4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4pPr>
      <a:lvl5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5pPr>
      <a:lvl6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6pPr>
      <a:lvl7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7pPr>
      <a:lvl8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8pPr>
      <a:lvl9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9pPr>
    </p:titleStyle>
    <p:body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ctrTitle"/>
          </p:nvPr>
        </p:nvSpPr>
        <p:spPr>
          <a:xfrm>
            <a:off x="2985369" y="2172223"/>
            <a:ext cx="8229601" cy="1558046"/>
          </a:xfrm>
          <a:prstGeom prst="rect">
            <a:avLst/>
          </a:prstGeom>
        </p:spPr>
        <p:txBody>
          <a:bodyPr/>
          <a:lstStyle>
            <a:lvl1pPr>
              <a:defRPr sz="4800"/>
            </a:lvl1pPr>
          </a:lstStyle>
          <a:p>
            <a:r>
              <a:rPr dirty="0"/>
              <a:t>Searching for Success</a:t>
            </a:r>
          </a:p>
        </p:txBody>
      </p:sp>
      <p:sp>
        <p:nvSpPr>
          <p:cNvPr id="165" name="Shape 165"/>
          <p:cNvSpPr>
            <a:spLocks noGrp="1"/>
          </p:cNvSpPr>
          <p:nvPr>
            <p:ph type="subTitle" sz="quarter" idx="1"/>
          </p:nvPr>
        </p:nvSpPr>
        <p:spPr>
          <a:xfrm>
            <a:off x="3060525" y="3727802"/>
            <a:ext cx="8229601" cy="1371601"/>
          </a:xfrm>
          <a:prstGeom prst="rect">
            <a:avLst/>
          </a:prstGeom>
        </p:spPr>
        <p:txBody>
          <a:bodyPr/>
          <a:lstStyle>
            <a:lvl1pPr>
              <a:defRPr sz="2000"/>
            </a:lvl1pPr>
          </a:lstStyle>
          <a:p>
            <a:r>
              <a:rPr dirty="0"/>
              <a:t>Using google searches to </a:t>
            </a:r>
            <a:r>
              <a:rPr sz="2400" dirty="0"/>
              <a:t>predict</a:t>
            </a:r>
            <a:r>
              <a:rPr dirty="0"/>
              <a:t> the stock market</a:t>
            </a:r>
          </a:p>
        </p:txBody>
      </p:sp>
      <p:sp>
        <p:nvSpPr>
          <p:cNvPr id="166" name="Shape 166"/>
          <p:cNvSpPr/>
          <p:nvPr/>
        </p:nvSpPr>
        <p:spPr>
          <a:xfrm>
            <a:off x="3060525" y="4954137"/>
            <a:ext cx="7925924" cy="37084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3B3E42"/>
                </a:solidFill>
              </a:defRPr>
            </a:lvl1pPr>
          </a:lstStyle>
          <a:p>
            <a:r>
              <a:rPr dirty="0" err="1"/>
              <a:t>Jahnavi</a:t>
            </a:r>
            <a:r>
              <a:rPr dirty="0"/>
              <a:t> </a:t>
            </a:r>
            <a:r>
              <a:rPr dirty="0" err="1"/>
              <a:t>Jasti</a:t>
            </a:r>
            <a:r>
              <a:rPr dirty="0"/>
              <a:t>, </a:t>
            </a:r>
            <a:r>
              <a:rPr dirty="0" err="1"/>
              <a:t>Khyati</a:t>
            </a:r>
            <a:r>
              <a:rPr dirty="0"/>
              <a:t> Parekh, Erin Orbits, Abhishek Varma, Angel Wang</a:t>
            </a:r>
          </a:p>
        </p:txBody>
      </p:sp>
      <p:pic>
        <p:nvPicPr>
          <p:cNvPr id="167" name="image2.png"/>
          <p:cNvPicPr>
            <a:picLocks noChangeAspect="1"/>
          </p:cNvPicPr>
          <p:nvPr/>
        </p:nvPicPr>
        <p:blipFill>
          <a:blip r:embed="rId2">
            <a:extLst/>
          </a:blip>
          <a:stretch>
            <a:fillRect/>
          </a:stretch>
        </p:blipFill>
        <p:spPr>
          <a:xfrm>
            <a:off x="8736573" y="568908"/>
            <a:ext cx="2478397" cy="143152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lvl1pPr>
              <a:defRPr sz="4400" b="1"/>
            </a:lvl1pPr>
          </a:lstStyle>
          <a:p>
            <a:r>
              <a:rPr dirty="0"/>
              <a:t>The Story</a:t>
            </a:r>
          </a:p>
        </p:txBody>
      </p:sp>
      <p:pic>
        <p:nvPicPr>
          <p:cNvPr id="261" name="image10.jpeg" descr="Screen-Shot-2016-10-14-at-8.35.29-PM.png"/>
          <p:cNvPicPr>
            <a:picLocks noChangeAspect="1"/>
          </p:cNvPicPr>
          <p:nvPr/>
        </p:nvPicPr>
        <p:blipFill>
          <a:blip r:embed="rId3">
            <a:extLst/>
          </a:blip>
          <a:srcRect t="79" r="3" b="83"/>
          <a:stretch>
            <a:fillRect/>
          </a:stretch>
        </p:blipFill>
        <p:spPr>
          <a:xfrm>
            <a:off x="715356" y="1774810"/>
            <a:ext cx="2523105" cy="241196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5"/>
                  <a:pt x="0" y="10800"/>
                </a:cubicBezTo>
                <a:cubicBezTo>
                  <a:pt x="0" y="16765"/>
                  <a:pt x="4837" y="21600"/>
                  <a:pt x="10802" y="21600"/>
                </a:cubicBezTo>
                <a:cubicBezTo>
                  <a:pt x="16767" y="21600"/>
                  <a:pt x="21600" y="16765"/>
                  <a:pt x="21600" y="10800"/>
                </a:cubicBezTo>
                <a:cubicBezTo>
                  <a:pt x="21600" y="4835"/>
                  <a:pt x="16767" y="0"/>
                  <a:pt x="10802" y="0"/>
                </a:cubicBezTo>
                <a:close/>
              </a:path>
            </a:pathLst>
          </a:custGeom>
          <a:ln w="38100">
            <a:solidFill>
              <a:srgbClr val="FFFFFF"/>
            </a:solidFill>
          </a:ln>
        </p:spPr>
      </p:pic>
      <p:sp>
        <p:nvSpPr>
          <p:cNvPr id="262" name="Shape 262"/>
          <p:cNvSpPr/>
          <p:nvPr/>
        </p:nvSpPr>
        <p:spPr>
          <a:xfrm>
            <a:off x="3533832" y="1774810"/>
            <a:ext cx="6664476" cy="455509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000"/>
            </a:pPr>
            <a:r>
              <a:rPr sz="2400" dirty="0"/>
              <a:t>Josh graduated in 2013 from</a:t>
            </a:r>
            <a:r>
              <a:rPr lang="en-US" sz="2400" dirty="0"/>
              <a:t> the</a:t>
            </a:r>
            <a:r>
              <a:rPr sz="2400" dirty="0"/>
              <a:t> University of Washington with Bachelor’s degree in Computer Science. </a:t>
            </a:r>
            <a:r>
              <a:rPr lang="en-US" sz="2400" dirty="0"/>
              <a:t>Since graduation, h</a:t>
            </a:r>
            <a:r>
              <a:rPr sz="2400" dirty="0"/>
              <a:t>e</a:t>
            </a:r>
            <a:r>
              <a:rPr lang="en-US" sz="2400" dirty="0"/>
              <a:t>'s</a:t>
            </a:r>
            <a:r>
              <a:rPr sz="2400" dirty="0"/>
              <a:t> work</a:t>
            </a:r>
            <a:r>
              <a:rPr lang="en-US" sz="2400" dirty="0"/>
              <a:t>ed at Facebook</a:t>
            </a:r>
            <a:r>
              <a:rPr sz="2400" dirty="0"/>
              <a:t> as a software developer. </a:t>
            </a:r>
            <a:endParaRPr lang="en-US" sz="2400" dirty="0"/>
          </a:p>
          <a:p>
            <a:pPr>
              <a:defRPr sz="2000"/>
            </a:pPr>
            <a:endParaRPr lang="en-US" sz="1200" dirty="0"/>
          </a:p>
          <a:p>
            <a:pPr>
              <a:defRPr sz="2000"/>
            </a:pPr>
            <a:r>
              <a:rPr sz="2400" dirty="0"/>
              <a:t>He saves around 1k every month and is interested in learning how and when to invest in the stock market.</a:t>
            </a:r>
          </a:p>
          <a:p>
            <a:pPr>
              <a:defRPr sz="2000"/>
            </a:pPr>
            <a:endParaRPr sz="1200" dirty="0"/>
          </a:p>
          <a:p>
            <a:pPr>
              <a:defRPr sz="2000"/>
            </a:pPr>
            <a:r>
              <a:rPr sz="2400" dirty="0"/>
              <a:t>He</a:t>
            </a:r>
            <a:r>
              <a:rPr lang="en-US" sz="2400" dirty="0"/>
              <a:t>'s interested in investing in technology</a:t>
            </a:r>
            <a:r>
              <a:rPr sz="2400" dirty="0"/>
              <a:t> compan</a:t>
            </a:r>
            <a:r>
              <a:rPr lang="en-US" sz="2400" dirty="0"/>
              <a:t>ies. He </a:t>
            </a:r>
            <a:r>
              <a:rPr sz="2400" dirty="0"/>
              <a:t>hear</a:t>
            </a:r>
            <a:r>
              <a:rPr lang="en-US" sz="2400" dirty="0"/>
              <a:t>d</a:t>
            </a:r>
            <a:r>
              <a:rPr sz="2400" dirty="0"/>
              <a:t> about Searching For Success</a:t>
            </a:r>
            <a:r>
              <a:rPr lang="en-US" sz="2400" dirty="0"/>
              <a:t>,</a:t>
            </a:r>
            <a:r>
              <a:rPr sz="2400" dirty="0"/>
              <a:t> and</a:t>
            </a:r>
            <a:r>
              <a:rPr lang="en-US" sz="2400" dirty="0"/>
              <a:t> as a regular Google search user, he</a:t>
            </a:r>
            <a:r>
              <a:rPr sz="2400" dirty="0"/>
              <a:t> wants to give it a try.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xfrm>
            <a:off x="576348" y="2502448"/>
            <a:ext cx="9956801" cy="1143001"/>
          </a:xfrm>
          <a:prstGeom prst="rect">
            <a:avLst/>
          </a:prstGeom>
        </p:spPr>
        <p:txBody>
          <a:bodyPr/>
          <a:lstStyle>
            <a:lvl1pPr algn="ctr" defTabSz="786384">
              <a:defRPr sz="6880" b="1"/>
            </a:lvl1pPr>
          </a:lstStyle>
          <a:p>
            <a:r>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5715472" y="2128603"/>
            <a:ext cx="3843255" cy="1655718"/>
          </a:xfrm>
          <a:prstGeom prst="rect">
            <a:avLst/>
          </a:prstGeom>
        </p:spPr>
        <p:txBody>
          <a:bodyPr>
            <a:normAutofit/>
          </a:bodyPr>
          <a:lstStyle>
            <a:lvl1pPr algn="r">
              <a:defRPr sz="4400" b="1"/>
            </a:lvl1pPr>
          </a:lstStyle>
          <a:p>
            <a:r>
              <a:rPr lang="en-US" dirty="0"/>
              <a:t>Repository</a:t>
            </a:r>
            <a:br>
              <a:rPr lang="en-US" dirty="0"/>
            </a:br>
            <a:r>
              <a:rPr dirty="0"/>
              <a:t>Structure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794" y="173296"/>
            <a:ext cx="4130679" cy="634538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a:defRPr b="1"/>
            </a:lvl1pPr>
          </a:lstStyle>
          <a:p>
            <a:r>
              <a:t>Lessons Learned</a:t>
            </a:r>
          </a:p>
        </p:txBody>
      </p:sp>
      <p:sp>
        <p:nvSpPr>
          <p:cNvPr id="270" name="Shape 270"/>
          <p:cNvSpPr>
            <a:spLocks noGrp="1"/>
          </p:cNvSpPr>
          <p:nvPr>
            <p:ph type="body" sz="quarter" idx="1"/>
          </p:nvPr>
        </p:nvSpPr>
        <p:spPr>
          <a:xfrm>
            <a:off x="924393" y="1600200"/>
            <a:ext cx="9124014" cy="1564867"/>
          </a:xfrm>
          <a:prstGeom prst="rect">
            <a:avLst/>
          </a:prstGeom>
        </p:spPr>
        <p:txBody>
          <a:bodyPr>
            <a:normAutofit/>
          </a:bodyPr>
          <a:lstStyle/>
          <a:p>
            <a:pPr>
              <a:defRPr sz="2200"/>
            </a:pPr>
            <a:r>
              <a:rPr dirty="0"/>
              <a:t>Define Project scope as early as possible</a:t>
            </a:r>
          </a:p>
          <a:p>
            <a:pPr>
              <a:defRPr sz="2200"/>
            </a:pPr>
            <a:r>
              <a:rPr dirty="0"/>
              <a:t>Working with new libraries can be difficult, </a:t>
            </a:r>
            <a:r>
              <a:rPr i="1" dirty="0"/>
              <a:t>e.g.</a:t>
            </a:r>
            <a:r>
              <a:rPr dirty="0"/>
              <a:t> manipulating dates with the </a:t>
            </a:r>
            <a:r>
              <a:rPr dirty="0" err="1"/>
              <a:t>datetime</a:t>
            </a:r>
            <a:r>
              <a:rPr dirty="0"/>
              <a:t> library and parsing JSON files</a:t>
            </a:r>
          </a:p>
        </p:txBody>
      </p:sp>
      <p:sp>
        <p:nvSpPr>
          <p:cNvPr id="271" name="Shape 271"/>
          <p:cNvSpPr/>
          <p:nvPr/>
        </p:nvSpPr>
        <p:spPr>
          <a:xfrm>
            <a:off x="609600" y="3313967"/>
            <a:ext cx="9956800" cy="548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lvl1pPr>
              <a:defRPr sz="3000" b="1" cap="small">
                <a:solidFill>
                  <a:srgbClr val="575F6D"/>
                </a:solidFill>
              </a:defRPr>
            </a:lvl1pPr>
          </a:lstStyle>
          <a:p>
            <a:r>
              <a:t>Problems Encountered</a:t>
            </a:r>
          </a:p>
        </p:txBody>
      </p:sp>
      <p:sp>
        <p:nvSpPr>
          <p:cNvPr id="272" name="Shape 272"/>
          <p:cNvSpPr/>
          <p:nvPr/>
        </p:nvSpPr>
        <p:spPr>
          <a:xfrm>
            <a:off x="924393" y="4011508"/>
            <a:ext cx="9273915" cy="2009542"/>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p>
            <a:pPr marL="274320" indent="-274320">
              <a:lnSpc>
                <a:spcPct val="80000"/>
              </a:lnSpc>
              <a:spcBef>
                <a:spcPts val="600"/>
              </a:spcBef>
              <a:buClr>
                <a:schemeClr val="accent1"/>
              </a:buClr>
              <a:buSzPct val="70000"/>
              <a:buFont typeface="Wingdings"/>
              <a:buChar char="○"/>
              <a:defRPr sz="2000"/>
            </a:pPr>
            <a:r>
              <a:rPr lang="en-US" sz="2200" dirty="0"/>
              <a:t>Key libraries like </a:t>
            </a:r>
            <a:r>
              <a:rPr sz="2200" dirty="0" err="1"/>
              <a:t>pytrends</a:t>
            </a:r>
            <a:r>
              <a:rPr sz="2200" dirty="0"/>
              <a:t> </a:t>
            </a:r>
            <a:r>
              <a:rPr lang="en-US" sz="2200" dirty="0"/>
              <a:t>didn’t work on the</a:t>
            </a:r>
            <a:r>
              <a:rPr sz="2200" dirty="0"/>
              <a:t> Python</a:t>
            </a:r>
            <a:r>
              <a:rPr lang="en-US" sz="2200" dirty="0"/>
              <a:t> </a:t>
            </a:r>
            <a:r>
              <a:rPr sz="2200" dirty="0"/>
              <a:t>3 </a:t>
            </a:r>
            <a:r>
              <a:rPr lang="en-US" sz="2200" dirty="0"/>
              <a:t>platform for everyone in the group</a:t>
            </a:r>
            <a:r>
              <a:rPr sz="2200" dirty="0"/>
              <a:t> </a:t>
            </a:r>
          </a:p>
          <a:p>
            <a:pPr marL="274320" indent="-274320">
              <a:lnSpc>
                <a:spcPct val="80000"/>
              </a:lnSpc>
              <a:spcBef>
                <a:spcPts val="600"/>
              </a:spcBef>
              <a:buClr>
                <a:schemeClr val="accent1"/>
              </a:buClr>
              <a:buSzPct val="70000"/>
              <a:buFont typeface="Wingdings"/>
              <a:buChar char="○"/>
              <a:defRPr sz="2000"/>
            </a:pPr>
            <a:r>
              <a:rPr lang="en-US" sz="2200" dirty="0"/>
              <a:t>Difficulty scraping web information,</a:t>
            </a:r>
            <a:r>
              <a:rPr sz="2200" dirty="0"/>
              <a:t> </a:t>
            </a:r>
            <a:r>
              <a:rPr lang="en-US" sz="2200" dirty="0"/>
              <a:t>tried to use</a:t>
            </a:r>
            <a:r>
              <a:rPr sz="2200" dirty="0"/>
              <a:t> Beautiful Soup</a:t>
            </a:r>
            <a:r>
              <a:rPr lang="en-US" sz="2200" dirty="0"/>
              <a:t> and </a:t>
            </a:r>
            <a:r>
              <a:rPr sz="2200" dirty="0"/>
              <a:t>other scraping tools</a:t>
            </a:r>
            <a:r>
              <a:rPr lang="en-US" sz="2200" dirty="0"/>
              <a:t>, but wasn’t able to get data beyond</a:t>
            </a:r>
            <a:r>
              <a:rPr sz="2200" dirty="0"/>
              <a:t> the Yahoo quote data</a:t>
            </a:r>
          </a:p>
          <a:p>
            <a:pPr marL="274320" indent="-274320">
              <a:lnSpc>
                <a:spcPct val="80000"/>
              </a:lnSpc>
              <a:spcBef>
                <a:spcPts val="600"/>
              </a:spcBef>
              <a:buClr>
                <a:schemeClr val="accent1"/>
              </a:buClr>
              <a:buSzPct val="70000"/>
              <a:buFont typeface="Wingdings"/>
              <a:buChar char="○"/>
              <a:defRPr sz="2000"/>
            </a:pPr>
            <a:r>
              <a:rPr lang="en-US" sz="2200" dirty="0"/>
              <a:t>Difficulty developing unit tests for the plotting functions</a:t>
            </a:r>
            <a:endParaRPr sz="22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659704" y="2591953"/>
            <a:ext cx="9956801" cy="1143001"/>
          </a:xfrm>
          <a:prstGeom prst="rect">
            <a:avLst/>
          </a:prstGeom>
        </p:spPr>
        <p:txBody>
          <a:bodyPr>
            <a:normAutofit fontScale="90000"/>
          </a:bodyPr>
          <a:lstStyle>
            <a:lvl1pPr algn="ctr" defTabSz="658368">
              <a:defRPr sz="6912" b="1"/>
            </a:lvl1p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normAutofit/>
          </a:bodyPr>
          <a:lstStyle>
            <a:lvl1pPr>
              <a:defRPr sz="4400" b="1"/>
            </a:lvl1pPr>
          </a:lstStyle>
          <a:p>
            <a:r>
              <a:rPr lang="en-US" dirty="0"/>
              <a:t>Motivation</a:t>
            </a:r>
            <a:endParaRPr dirty="0"/>
          </a:p>
        </p:txBody>
      </p:sp>
      <p:sp>
        <p:nvSpPr>
          <p:cNvPr id="170" name="Shape 170"/>
          <p:cNvSpPr>
            <a:spLocks noGrp="1"/>
          </p:cNvSpPr>
          <p:nvPr>
            <p:ph type="body" idx="1"/>
          </p:nvPr>
        </p:nvSpPr>
        <p:spPr>
          <a:xfrm>
            <a:off x="829457" y="1468499"/>
            <a:ext cx="9938478" cy="4395152"/>
          </a:xfrm>
          <a:prstGeom prst="rect">
            <a:avLst/>
          </a:prstGeom>
        </p:spPr>
        <p:txBody>
          <a:bodyPr>
            <a:noAutofit/>
          </a:bodyPr>
          <a:lstStyle/>
          <a:p>
            <a:pPr>
              <a:lnSpc>
                <a:spcPct val="90000"/>
              </a:lnSpc>
              <a:spcAft>
                <a:spcPts val="600"/>
              </a:spcAft>
              <a:defRPr sz="2200"/>
            </a:pPr>
            <a:r>
              <a:rPr sz="2500" dirty="0"/>
              <a:t>Every fiscal quarter, every public</a:t>
            </a:r>
            <a:r>
              <a:rPr lang="en-US" sz="2500" dirty="0"/>
              <a:t>ly traded</a:t>
            </a:r>
            <a:r>
              <a:rPr sz="2500" dirty="0"/>
              <a:t> company releases their quarterly earnings to the public</a:t>
            </a:r>
          </a:p>
          <a:p>
            <a:pPr>
              <a:lnSpc>
                <a:spcPct val="90000"/>
              </a:lnSpc>
              <a:spcAft>
                <a:spcPts val="600"/>
              </a:spcAft>
              <a:defRPr sz="2200"/>
            </a:pPr>
            <a:r>
              <a:rPr sz="2500" dirty="0"/>
              <a:t>The</a:t>
            </a:r>
            <a:r>
              <a:rPr lang="en-US" sz="2500" dirty="0"/>
              <a:t> earnings announcements are frequently</a:t>
            </a:r>
            <a:r>
              <a:rPr sz="2500" dirty="0"/>
              <a:t> significant events for a company’s share price</a:t>
            </a:r>
          </a:p>
          <a:p>
            <a:pPr>
              <a:lnSpc>
                <a:spcPct val="90000"/>
              </a:lnSpc>
              <a:spcAft>
                <a:spcPts val="600"/>
              </a:spcAft>
              <a:defRPr sz="2200"/>
            </a:pPr>
            <a:r>
              <a:rPr sz="2500" dirty="0"/>
              <a:t>Amateur</a:t>
            </a:r>
            <a:r>
              <a:rPr lang="en-US" sz="2500" dirty="0"/>
              <a:t> investors lack the resources of institutional investors</a:t>
            </a:r>
            <a:r>
              <a:rPr sz="2500" dirty="0"/>
              <a:t> </a:t>
            </a:r>
            <a:endParaRPr lang="en-US" sz="2500" dirty="0"/>
          </a:p>
          <a:p>
            <a:pPr>
              <a:lnSpc>
                <a:spcPct val="90000"/>
              </a:lnSpc>
              <a:spcAft>
                <a:spcPts val="600"/>
              </a:spcAft>
              <a:defRPr sz="2200"/>
            </a:pPr>
            <a:r>
              <a:rPr lang="en-US" sz="2500" dirty="0"/>
              <a:t>Predicting quarterly performance can help level the playing field</a:t>
            </a:r>
          </a:p>
          <a:p>
            <a:pPr>
              <a:lnSpc>
                <a:spcPct val="90000"/>
              </a:lnSpc>
              <a:spcAft>
                <a:spcPts val="600"/>
              </a:spcAft>
              <a:defRPr sz="2200"/>
            </a:pPr>
            <a:r>
              <a:rPr sz="2500" dirty="0"/>
              <a:t>Google Search volume for </a:t>
            </a:r>
            <a:r>
              <a:rPr lang="en-US" sz="2500" dirty="0"/>
              <a:t>company</a:t>
            </a:r>
            <a:r>
              <a:rPr sz="2500" dirty="0"/>
              <a:t> keywords </a:t>
            </a:r>
            <a:r>
              <a:rPr lang="en-US" sz="2500" dirty="0"/>
              <a:t>may</a:t>
            </a:r>
            <a:r>
              <a:rPr sz="2500" dirty="0"/>
              <a:t> </a:t>
            </a:r>
            <a:r>
              <a:rPr lang="en-US" sz="2500" dirty="0"/>
              <a:t>indicate whether</a:t>
            </a:r>
            <a:r>
              <a:rPr sz="2500" dirty="0"/>
              <a:t> a company is enjoying a better quarter than usual</a:t>
            </a:r>
            <a:r>
              <a:rPr lang="en-US" sz="2500" dirty="0"/>
              <a:t> and thus a good indicator on stock performance.</a:t>
            </a:r>
            <a:endParaRPr sz="25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79"/>
          <p:cNvSpPr/>
          <p:nvPr/>
        </p:nvSpPr>
        <p:spPr>
          <a:xfrm>
            <a:off x="7666400" y="1545881"/>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22" name="Shape 186"/>
          <p:cNvSpPr/>
          <p:nvPr/>
        </p:nvSpPr>
        <p:spPr>
          <a:xfrm>
            <a:off x="6092748" y="1906971"/>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19" name="Shape 179"/>
          <p:cNvSpPr/>
          <p:nvPr/>
        </p:nvSpPr>
        <p:spPr>
          <a:xfrm>
            <a:off x="4325833" y="1522725"/>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177" name="Shape 177"/>
          <p:cNvSpPr>
            <a:spLocks noGrp="1"/>
          </p:cNvSpPr>
          <p:nvPr>
            <p:ph type="title"/>
          </p:nvPr>
        </p:nvSpPr>
        <p:spPr>
          <a:xfrm>
            <a:off x="789293" y="308354"/>
            <a:ext cx="9956800" cy="1143001"/>
          </a:xfrm>
          <a:prstGeom prst="rect">
            <a:avLst/>
          </a:prstGeom>
        </p:spPr>
        <p:txBody>
          <a:bodyPr/>
          <a:lstStyle>
            <a:lvl1pPr>
              <a:defRPr sz="4400" b="1"/>
            </a:lvl1pPr>
          </a:lstStyle>
          <a:p>
            <a:r>
              <a:rPr dirty="0"/>
              <a:t>Use Case</a:t>
            </a:r>
          </a:p>
        </p:txBody>
      </p:sp>
      <p:sp>
        <p:nvSpPr>
          <p:cNvPr id="178" name="Shape 178"/>
          <p:cNvSpPr>
            <a:spLocks noGrp="1"/>
          </p:cNvSpPr>
          <p:nvPr>
            <p:ph type="body" idx="1"/>
          </p:nvPr>
        </p:nvSpPr>
        <p:spPr>
          <a:xfrm>
            <a:off x="789293" y="3049379"/>
            <a:ext cx="9956800" cy="3320397"/>
          </a:xfrm>
          <a:prstGeom prst="rect">
            <a:avLst/>
          </a:prstGeom>
        </p:spPr>
        <p:txBody>
          <a:bodyPr>
            <a:normAutofit/>
          </a:bodyPr>
          <a:lstStyle/>
          <a:p>
            <a:r>
              <a:rPr sz="2600" dirty="0"/>
              <a:t>An amateur investor </a:t>
            </a:r>
            <a:r>
              <a:rPr lang="en-US" sz="2600" dirty="0"/>
              <a:t>can know after selecting a company:</a:t>
            </a:r>
          </a:p>
          <a:p>
            <a:pPr lvl="1"/>
            <a:r>
              <a:rPr lang="en-US" sz="2600" dirty="0"/>
              <a:t>the expected date of next Earnings Report;</a:t>
            </a:r>
          </a:p>
          <a:p>
            <a:pPr lvl="1"/>
            <a:r>
              <a:rPr lang="en-US" sz="2600" dirty="0"/>
              <a:t>the predicted probability of Stock Price Change after Earnings Report is released; and</a:t>
            </a:r>
          </a:p>
          <a:p>
            <a:pPr lvl="1"/>
            <a:r>
              <a:rPr lang="en-US" sz="2600" dirty="0"/>
              <a:t>the visualization of the correlation between relevant Google keyword searches and the daily stock price</a:t>
            </a:r>
            <a:endParaRPr lang="en-US" sz="1000" dirty="0"/>
          </a:p>
          <a:p>
            <a:r>
              <a:rPr sz="2600" dirty="0"/>
              <a:t>No prediction of the stock price itself</a:t>
            </a:r>
          </a:p>
        </p:txBody>
      </p:sp>
      <p:grpSp>
        <p:nvGrpSpPr>
          <p:cNvPr id="190" name="Group 190"/>
          <p:cNvGrpSpPr/>
          <p:nvPr/>
        </p:nvGrpSpPr>
        <p:grpSpPr>
          <a:xfrm>
            <a:off x="1024308" y="1533307"/>
            <a:ext cx="8582748" cy="1226296"/>
            <a:chOff x="-1" y="-31207"/>
            <a:chExt cx="7529267" cy="1226295"/>
          </a:xfrm>
        </p:grpSpPr>
        <p:grpSp>
          <p:nvGrpSpPr>
            <p:cNvPr id="181" name="Group 181"/>
            <p:cNvGrpSpPr/>
            <p:nvPr/>
          </p:nvGrpSpPr>
          <p:grpSpPr>
            <a:xfrm>
              <a:off x="-1" y="-31207"/>
              <a:ext cx="1543644" cy="1226295"/>
              <a:chOff x="0" y="-70494"/>
              <a:chExt cx="1543642" cy="1226294"/>
            </a:xfrm>
          </p:grpSpPr>
          <p:sp>
            <p:nvSpPr>
              <p:cNvPr id="179" name="Shape 179"/>
              <p:cNvSpPr/>
              <p:nvPr/>
            </p:nvSpPr>
            <p:spPr>
              <a:xfrm>
                <a:off x="0" y="-70494"/>
                <a:ext cx="1543642" cy="1226294"/>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dirty="0"/>
              </a:p>
            </p:txBody>
          </p:sp>
          <p:sp>
            <p:nvSpPr>
              <p:cNvPr id="180" name="Shape 180"/>
              <p:cNvSpPr/>
              <p:nvPr/>
            </p:nvSpPr>
            <p:spPr>
              <a:xfrm>
                <a:off x="195761" y="219282"/>
                <a:ext cx="1003622" cy="634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p>
                <a:pPr>
                  <a:defRPr>
                    <a:solidFill>
                      <a:srgbClr val="FFFFFF"/>
                    </a:solidFill>
                  </a:defRPr>
                </a:pPr>
                <a:r>
                  <a:rPr sz="1600" b="1" dirty="0"/>
                  <a:t>Python Interface</a:t>
                </a:r>
                <a:endParaRPr sz="1100" b="1" dirty="0"/>
              </a:p>
            </p:txBody>
          </p:sp>
        </p:grpSp>
        <p:sp>
          <p:nvSpPr>
            <p:cNvPr id="188" name="Shape 188"/>
            <p:cNvSpPr/>
            <p:nvPr/>
          </p:nvSpPr>
          <p:spPr>
            <a:xfrm>
              <a:off x="5994373" y="233719"/>
              <a:ext cx="1534893" cy="7104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p>
              <a:pPr>
                <a:defRPr sz="1400">
                  <a:solidFill>
                    <a:srgbClr val="FFFFFF"/>
                  </a:solidFill>
                </a:defRPr>
              </a:pPr>
              <a:r>
                <a:rPr lang="en-US" sz="1600" b="1" dirty="0"/>
                <a:t>Plots:</a:t>
              </a:r>
            </a:p>
            <a:p>
              <a:pPr>
                <a:defRPr sz="1400">
                  <a:solidFill>
                    <a:srgbClr val="FFFFFF"/>
                  </a:solidFill>
                </a:defRPr>
              </a:pPr>
              <a:r>
                <a:rPr sz="1600" b="1" dirty="0"/>
                <a:t>Keywords</a:t>
              </a:r>
              <a:r>
                <a:rPr lang="en-US" sz="1600" b="1" dirty="0"/>
                <a:t> &amp;</a:t>
              </a:r>
              <a:endParaRPr sz="1600" b="1" dirty="0"/>
            </a:p>
            <a:p>
              <a:pPr>
                <a:defRPr sz="1400">
                  <a:solidFill>
                    <a:srgbClr val="FFFFFF"/>
                  </a:solidFill>
                </a:defRPr>
              </a:pPr>
              <a:r>
                <a:rPr sz="1600" b="1" dirty="0"/>
                <a:t>Stock Price</a:t>
              </a:r>
            </a:p>
          </p:txBody>
        </p:sp>
        <p:sp>
          <p:nvSpPr>
            <p:cNvPr id="184" name="Shape 184"/>
            <p:cNvSpPr/>
            <p:nvPr/>
          </p:nvSpPr>
          <p:spPr>
            <a:xfrm>
              <a:off x="3058326" y="271947"/>
              <a:ext cx="1219556" cy="6339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p>
              <a:pPr>
                <a:defRPr sz="1600">
                  <a:solidFill>
                    <a:srgbClr val="FFFFFF"/>
                  </a:solidFill>
                </a:defRPr>
              </a:pPr>
              <a:r>
                <a:rPr b="1" dirty="0"/>
                <a:t>Date Finder</a:t>
              </a:r>
              <a:endParaRPr sz="1415" b="1" dirty="0"/>
            </a:p>
            <a:p>
              <a:pPr>
                <a:defRPr sz="1600">
                  <a:solidFill>
                    <a:srgbClr val="FFFFFF"/>
                  </a:solidFill>
                </a:defRPr>
              </a:pPr>
              <a:r>
                <a:rPr b="1" dirty="0"/>
                <a:t>ML Model </a:t>
              </a:r>
            </a:p>
          </p:txBody>
        </p:sp>
      </p:grpSp>
      <p:sp>
        <p:nvSpPr>
          <p:cNvPr id="17" name="Shape 186"/>
          <p:cNvSpPr/>
          <p:nvPr/>
        </p:nvSpPr>
        <p:spPr>
          <a:xfrm>
            <a:off x="2733755" y="1906972"/>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2" name="TextBox 1"/>
          <p:cNvSpPr txBox="1"/>
          <p:nvPr/>
        </p:nvSpPr>
        <p:spPr>
          <a:xfrm>
            <a:off x="2989949" y="1993151"/>
            <a:ext cx="11298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Company</a:t>
            </a:r>
          </a:p>
        </p:txBody>
      </p:sp>
      <p:sp>
        <p:nvSpPr>
          <p:cNvPr id="21" name="TextBox 20"/>
          <p:cNvSpPr txBox="1"/>
          <p:nvPr/>
        </p:nvSpPr>
        <p:spPr>
          <a:xfrm>
            <a:off x="6345246" y="1968792"/>
            <a:ext cx="10686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6">
                    <a:lumMod val="50000"/>
                  </a:schemeClr>
                </a:solidFill>
                <a:latin typeface="Gill Sans MT" panose="020B0502020104020203" pitchFamily="34" charset="0"/>
              </a:rPr>
              <a:t>Ke</a:t>
            </a: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ywords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445693" y="4551080"/>
            <a:ext cx="10182332" cy="1450412"/>
          </a:xfrm>
          <a:prstGeom prst="rect">
            <a:avLst/>
          </a:prstGeom>
        </p:spPr>
        <p:txBody>
          <a:bodyPr>
            <a:normAutofit/>
          </a:bodyPr>
          <a:lstStyle/>
          <a:p>
            <a:pPr marL="0" indent="0">
              <a:buNone/>
            </a:pPr>
            <a:r>
              <a:rPr lang="en-US" b="1" dirty="0">
                <a:solidFill>
                  <a:schemeClr val="accent6">
                    <a:lumMod val="50000"/>
                  </a:schemeClr>
                </a:solidFill>
              </a:rPr>
              <a:t>Packages used</a:t>
            </a:r>
            <a:endParaRPr b="1" dirty="0">
              <a:solidFill>
                <a:schemeClr val="accent6">
                  <a:lumMod val="50000"/>
                </a:schemeClr>
              </a:solidFill>
            </a:endParaRPr>
          </a:p>
          <a:p>
            <a:pPr marL="640080" lvl="1" indent="-274320">
              <a:spcBef>
                <a:spcPts val="500"/>
              </a:spcBef>
              <a:buFont typeface="Wingdings 2"/>
              <a:defRPr sz="2100"/>
            </a:pPr>
            <a:r>
              <a:rPr lang="en-US" b="1" dirty="0" err="1"/>
              <a:t>Pytrends</a:t>
            </a:r>
            <a:r>
              <a:rPr lang="en-US" dirty="0"/>
              <a:t>: D</a:t>
            </a:r>
            <a:r>
              <a:rPr lang="en-US" sz="2100" dirty="0"/>
              <a:t>ownload Google trend data automatically</a:t>
            </a:r>
          </a:p>
          <a:p>
            <a:pPr marL="640080" lvl="1" indent="-274320">
              <a:spcBef>
                <a:spcPts val="500"/>
              </a:spcBef>
              <a:buFont typeface="Wingdings 2"/>
              <a:defRPr sz="2100"/>
            </a:pPr>
            <a:r>
              <a:rPr lang="en-US" sz="2100" b="1" dirty="0" err="1"/>
              <a:t>Datetime</a:t>
            </a:r>
            <a:r>
              <a:rPr lang="en-US" sz="2100" dirty="0"/>
              <a:t>: Extract and format the dates and times for Time Series analysis</a:t>
            </a:r>
          </a:p>
        </p:txBody>
      </p:sp>
      <p:sp>
        <p:nvSpPr>
          <p:cNvPr id="174" name="Shape 174"/>
          <p:cNvSpPr/>
          <p:nvPr/>
        </p:nvSpPr>
        <p:spPr>
          <a:xfrm>
            <a:off x="445694" y="485946"/>
            <a:ext cx="8681682"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4400">
                <a:solidFill>
                  <a:srgbClr val="575F6D"/>
                </a:solidFill>
              </a:defRPr>
            </a:lvl1pPr>
          </a:lstStyle>
          <a:p>
            <a:r>
              <a:rPr b="1" dirty="0"/>
              <a:t>Data</a:t>
            </a:r>
          </a:p>
        </p:txBody>
      </p:sp>
      <p:sp>
        <p:nvSpPr>
          <p:cNvPr id="6" name="Shape 173"/>
          <p:cNvSpPr txBox="1">
            <a:spLocks/>
          </p:cNvSpPr>
          <p:nvPr/>
        </p:nvSpPr>
        <p:spPr>
          <a:xfrm>
            <a:off x="445693" y="1250486"/>
            <a:ext cx="10811721" cy="330059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85000" lnSpcReduction="10000"/>
          </a:bodyPr>
          <a:lst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a:lstStyle>
          <a:p>
            <a:pPr hangingPunct="1"/>
            <a:r>
              <a:rPr lang="en-US" sz="2600" b="1" dirty="0">
                <a:solidFill>
                  <a:schemeClr val="tx1">
                    <a:lumMod val="85000"/>
                    <a:lumOff val="15000"/>
                  </a:schemeClr>
                </a:solidFill>
              </a:rPr>
              <a:t>Daily Google Search Index Data</a:t>
            </a:r>
          </a:p>
          <a:p>
            <a:pPr marL="640080" lvl="1" indent="-274320" hangingPunct="1">
              <a:spcBef>
                <a:spcPts val="500"/>
              </a:spcBef>
              <a:spcAft>
                <a:spcPts val="400"/>
              </a:spcAft>
              <a:buFont typeface="Wingdings 2"/>
              <a:buChar char="●"/>
              <a:defRPr sz="2100"/>
            </a:pPr>
            <a:r>
              <a:rPr lang="en-US" sz="2600" dirty="0"/>
              <a:t>Unbiased sample of Google search data from Google Trends</a:t>
            </a:r>
          </a:p>
          <a:p>
            <a:pPr marL="640080" lvl="1" indent="-274320" hangingPunct="1">
              <a:spcBef>
                <a:spcPts val="500"/>
              </a:spcBef>
              <a:spcAft>
                <a:spcPts val="400"/>
              </a:spcAft>
              <a:buFont typeface="Wingdings 2"/>
              <a:buChar char="●"/>
              <a:defRPr sz="2100"/>
            </a:pPr>
            <a:r>
              <a:rPr lang="en-US" sz="2600" dirty="0"/>
              <a:t>Normalized data</a:t>
            </a:r>
          </a:p>
          <a:p>
            <a:pPr marL="640080" lvl="1" indent="-274320" hangingPunct="1">
              <a:spcBef>
                <a:spcPts val="500"/>
              </a:spcBef>
              <a:spcAft>
                <a:spcPts val="400"/>
              </a:spcAft>
              <a:buFont typeface="Wingdings 2"/>
              <a:buChar char="●"/>
              <a:defRPr sz="2100"/>
            </a:pPr>
            <a:r>
              <a:rPr lang="en-US" sz="2600" dirty="0"/>
              <a:t>Data is indexed at 100, with 100 as the maximum search interest within the time frame selected</a:t>
            </a:r>
          </a:p>
          <a:p>
            <a:pPr marL="640080" lvl="1" indent="-274320" hangingPunct="1">
              <a:spcBef>
                <a:spcPts val="500"/>
              </a:spcBef>
              <a:spcAft>
                <a:spcPts val="400"/>
              </a:spcAft>
              <a:buFont typeface="Wingdings 2"/>
              <a:buChar char="●"/>
              <a:defRPr sz="2100"/>
            </a:pPr>
            <a:r>
              <a:rPr lang="en-US" sz="2600" dirty="0"/>
              <a:t>15 keywords search trends for Q-2 2007-2017</a:t>
            </a:r>
          </a:p>
          <a:p>
            <a:pPr hangingPunct="1">
              <a:spcBef>
                <a:spcPts val="1200"/>
              </a:spcBef>
            </a:pPr>
            <a:r>
              <a:rPr lang="en-US" sz="2600" b="1" dirty="0">
                <a:solidFill>
                  <a:schemeClr val="tx1">
                    <a:lumMod val="85000"/>
                    <a:lumOff val="15000"/>
                  </a:schemeClr>
                </a:solidFill>
              </a:rPr>
              <a:t>Daily Stock Price</a:t>
            </a:r>
          </a:p>
          <a:p>
            <a:pPr marL="640080" lvl="1" hangingPunct="1">
              <a:spcBef>
                <a:spcPts val="500"/>
              </a:spcBef>
              <a:buFont typeface="Wingdings 2"/>
              <a:buChar char="●"/>
              <a:defRPr sz="2100"/>
            </a:pPr>
            <a:r>
              <a:rPr lang="en-US" sz="2600" dirty="0"/>
              <a:t>Daily adjusted close price within the Q-2 for 2007-2017 from Yahoo Finance</a:t>
            </a:r>
          </a:p>
          <a:p>
            <a:pPr marL="235132" hangingPunct="1">
              <a:spcBef>
                <a:spcPts val="500"/>
              </a:spcBef>
              <a:buFont typeface="Wingdings 2"/>
              <a:buChar char="●"/>
              <a:defRPr sz="2100"/>
            </a:pPr>
            <a:endParaRPr lang="en-US" sz="21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09600" y="274638"/>
            <a:ext cx="7110334" cy="1143001"/>
          </a:xfrm>
          <a:prstGeom prst="rect">
            <a:avLst/>
          </a:prstGeom>
        </p:spPr>
        <p:txBody>
          <a:bodyPr/>
          <a:lstStyle>
            <a:lvl1pPr>
              <a:defRPr sz="4800" b="1"/>
            </a:lvl1pPr>
          </a:lstStyle>
          <a:p>
            <a:r>
              <a:rPr dirty="0"/>
              <a:t>Design Process</a:t>
            </a:r>
          </a:p>
        </p:txBody>
      </p:sp>
      <p:grpSp>
        <p:nvGrpSpPr>
          <p:cNvPr id="195" name="Group 195"/>
          <p:cNvGrpSpPr/>
          <p:nvPr/>
        </p:nvGrpSpPr>
        <p:grpSpPr>
          <a:xfrm>
            <a:off x="1062270" y="1539408"/>
            <a:ext cx="1959033" cy="2075842"/>
            <a:chOff x="0" y="-1"/>
            <a:chExt cx="1959032" cy="2075840"/>
          </a:xfrm>
        </p:grpSpPr>
        <p:sp>
          <p:nvSpPr>
            <p:cNvPr id="193" name="Shape 193"/>
            <p:cNvSpPr/>
            <p:nvPr/>
          </p:nvSpPr>
          <p:spPr>
            <a:xfrm>
              <a:off x="0" y="-1"/>
              <a:ext cx="1959032" cy="207584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4" name="Shape 194"/>
            <p:cNvSpPr/>
            <p:nvPr/>
          </p:nvSpPr>
          <p:spPr>
            <a:xfrm>
              <a:off x="286893" y="383913"/>
              <a:ext cx="1385246" cy="130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PLAN</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Project Functional Specification</a:t>
              </a:r>
            </a:p>
          </p:txBody>
        </p:sp>
      </p:grpSp>
      <p:grpSp>
        <p:nvGrpSpPr>
          <p:cNvPr id="198" name="Group 198"/>
          <p:cNvGrpSpPr/>
          <p:nvPr/>
        </p:nvGrpSpPr>
        <p:grpSpPr>
          <a:xfrm>
            <a:off x="3717150" y="1628930"/>
            <a:ext cx="1954903" cy="1795381"/>
            <a:chOff x="0" y="-1"/>
            <a:chExt cx="1698926" cy="1685096"/>
          </a:xfrm>
        </p:grpSpPr>
        <p:sp>
          <p:nvSpPr>
            <p:cNvPr id="196" name="Shape 196"/>
            <p:cNvSpPr/>
            <p:nvPr/>
          </p:nvSpPr>
          <p:spPr>
            <a:xfrm>
              <a:off x="0" y="-1"/>
              <a:ext cx="1698926" cy="168509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7" name="Shape 197"/>
            <p:cNvSpPr/>
            <p:nvPr/>
          </p:nvSpPr>
          <p:spPr>
            <a:xfrm>
              <a:off x="134973" y="459808"/>
              <a:ext cx="1427340" cy="7654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INVESTIGATE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Clean Dataset</a:t>
              </a:r>
            </a:p>
          </p:txBody>
        </p:sp>
      </p:grpSp>
      <p:grpSp>
        <p:nvGrpSpPr>
          <p:cNvPr id="201" name="Group 201"/>
          <p:cNvGrpSpPr/>
          <p:nvPr/>
        </p:nvGrpSpPr>
        <p:grpSpPr>
          <a:xfrm>
            <a:off x="6406808" y="929291"/>
            <a:ext cx="2120343" cy="1988062"/>
            <a:chOff x="-23704" y="-53959"/>
            <a:chExt cx="1845432" cy="1830410"/>
          </a:xfrm>
        </p:grpSpPr>
        <p:sp>
          <p:nvSpPr>
            <p:cNvPr id="199" name="Shape 199"/>
            <p:cNvSpPr/>
            <p:nvPr/>
          </p:nvSpPr>
          <p:spPr>
            <a:xfrm>
              <a:off x="-23704" y="-53959"/>
              <a:ext cx="1845432" cy="183041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0" name="Shape 200"/>
            <p:cNvSpPr/>
            <p:nvPr/>
          </p:nvSpPr>
          <p:spPr>
            <a:xfrm>
              <a:off x="134397" y="426405"/>
              <a:ext cx="1590400" cy="9775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REQUIREMENTS</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Personas</a:t>
              </a:r>
            </a:p>
            <a:p>
              <a:pPr algn="ctr">
                <a:defRPr sz="1000">
                  <a:latin typeface="Roboto Condensed"/>
                  <a:ea typeface="Roboto Condensed"/>
                  <a:cs typeface="Roboto Condensed"/>
                  <a:sym typeface="Roboto Condensed"/>
                </a:defRPr>
              </a:pPr>
              <a:r>
                <a:rPr sz="1600" dirty="0"/>
                <a:t>Use Cases</a:t>
              </a:r>
            </a:p>
          </p:txBody>
        </p:sp>
      </p:grpSp>
      <p:grpSp>
        <p:nvGrpSpPr>
          <p:cNvPr id="204" name="Group 204"/>
          <p:cNvGrpSpPr/>
          <p:nvPr/>
        </p:nvGrpSpPr>
        <p:grpSpPr>
          <a:xfrm>
            <a:off x="4945816" y="3833085"/>
            <a:ext cx="2245581" cy="2227300"/>
            <a:chOff x="-1" y="0"/>
            <a:chExt cx="2245580" cy="2227298"/>
          </a:xfrm>
        </p:grpSpPr>
        <p:sp>
          <p:nvSpPr>
            <p:cNvPr id="202" name="Shape 202"/>
            <p:cNvSpPr/>
            <p:nvPr/>
          </p:nvSpPr>
          <p:spPr>
            <a:xfrm>
              <a:off x="-1" y="0"/>
              <a:ext cx="2245580" cy="2227298"/>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3" name="Shape 203"/>
            <p:cNvSpPr/>
            <p:nvPr/>
          </p:nvSpPr>
          <p:spPr>
            <a:xfrm>
              <a:off x="328856" y="582752"/>
              <a:ext cx="1587866" cy="10617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PROTOTYPE</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Interface</a:t>
              </a:r>
            </a:p>
            <a:p>
              <a:pPr algn="ctr">
                <a:defRPr sz="1000">
                  <a:latin typeface="Roboto Condensed"/>
                  <a:ea typeface="Roboto Condensed"/>
                  <a:cs typeface="Roboto Condensed"/>
                  <a:sym typeface="Roboto Condensed"/>
                </a:defRPr>
              </a:pPr>
              <a:r>
                <a:rPr sz="1600" dirty="0"/>
                <a:t>User Testing</a:t>
              </a:r>
            </a:p>
          </p:txBody>
        </p:sp>
      </p:grpSp>
      <p:grpSp>
        <p:nvGrpSpPr>
          <p:cNvPr id="207" name="Group 207"/>
          <p:cNvGrpSpPr/>
          <p:nvPr/>
        </p:nvGrpSpPr>
        <p:grpSpPr>
          <a:xfrm>
            <a:off x="1553980" y="3960852"/>
            <a:ext cx="2009410" cy="1925286"/>
            <a:chOff x="0" y="-1"/>
            <a:chExt cx="1571108" cy="1558319"/>
          </a:xfrm>
        </p:grpSpPr>
        <p:sp>
          <p:nvSpPr>
            <p:cNvPr id="205" name="Shape 205"/>
            <p:cNvSpPr/>
            <p:nvPr/>
          </p:nvSpPr>
          <p:spPr>
            <a:xfrm>
              <a:off x="0" y="-1"/>
              <a:ext cx="1571108" cy="1558319"/>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6" name="Shape 206"/>
            <p:cNvSpPr/>
            <p:nvPr/>
          </p:nvSpPr>
          <p:spPr>
            <a:xfrm>
              <a:off x="194188" y="119690"/>
              <a:ext cx="1182731" cy="13770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EVALUATE</a:t>
              </a:r>
            </a:p>
            <a:p>
              <a:pPr algn="ctr">
                <a:defRPr sz="900" b="1">
                  <a:latin typeface="Roboto Condensed"/>
                  <a:ea typeface="Roboto Condensed"/>
                  <a:cs typeface="Roboto Condensed"/>
                  <a:sym typeface="Roboto Condensed"/>
                </a:defRPr>
              </a:pPr>
              <a:endParaRPr sz="900" dirty="0"/>
            </a:p>
            <a:p>
              <a:pPr algn="ctr">
                <a:defRPr sz="1000">
                  <a:latin typeface="Roboto Condensed"/>
                  <a:ea typeface="Roboto Condensed"/>
                  <a:cs typeface="Roboto Condensed"/>
                  <a:sym typeface="Roboto Condensed"/>
                </a:defRPr>
              </a:pPr>
              <a:r>
                <a:rPr sz="1600" dirty="0"/>
                <a:t>Review Feedback</a:t>
              </a:r>
            </a:p>
            <a:p>
              <a:pPr algn="ctr">
                <a:defRPr sz="1000">
                  <a:latin typeface="Roboto Condensed"/>
                  <a:ea typeface="Roboto Condensed"/>
                  <a:cs typeface="Roboto Condensed"/>
                  <a:sym typeface="Roboto Condensed"/>
                </a:defRPr>
              </a:pPr>
              <a:r>
                <a:rPr sz="1600" dirty="0"/>
                <a:t>Lesson Learned</a:t>
              </a:r>
            </a:p>
          </p:txBody>
        </p:sp>
      </p:grpSp>
      <p:grpSp>
        <p:nvGrpSpPr>
          <p:cNvPr id="210" name="Group 210"/>
          <p:cNvGrpSpPr/>
          <p:nvPr/>
        </p:nvGrpSpPr>
        <p:grpSpPr>
          <a:xfrm>
            <a:off x="8703884" y="3030498"/>
            <a:ext cx="2443330" cy="2514358"/>
            <a:chOff x="-1" y="-1"/>
            <a:chExt cx="2443328" cy="2514356"/>
          </a:xfrm>
        </p:grpSpPr>
        <p:sp>
          <p:nvSpPr>
            <p:cNvPr id="208" name="Shape 208"/>
            <p:cNvSpPr/>
            <p:nvPr/>
          </p:nvSpPr>
          <p:spPr>
            <a:xfrm>
              <a:off x="-1" y="-1"/>
              <a:ext cx="2443328" cy="251435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9" name="Shape 209"/>
            <p:cNvSpPr/>
            <p:nvPr/>
          </p:nvSpPr>
          <p:spPr>
            <a:xfrm>
              <a:off x="357816" y="849389"/>
              <a:ext cx="1727694" cy="8155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IDEATE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Design</a:t>
              </a:r>
            </a:p>
          </p:txBody>
        </p:sp>
      </p:grpSp>
      <p:sp>
        <p:nvSpPr>
          <p:cNvPr id="211" name="Shape 211"/>
          <p:cNvSpPr/>
          <p:nvPr/>
        </p:nvSpPr>
        <p:spPr>
          <a:xfrm>
            <a:off x="3021303" y="2365234"/>
            <a:ext cx="695846" cy="111507"/>
          </a:xfrm>
          <a:prstGeom prst="line">
            <a:avLst/>
          </a:prstGeom>
          <a:ln w="38100">
            <a:solidFill>
              <a:schemeClr val="accent5">
                <a:lumMod val="50000"/>
              </a:schemeClr>
            </a:solidFill>
            <a:tailEnd type="triangle"/>
          </a:ln>
        </p:spPr>
        <p:txBody>
          <a:bodyPr lIns="45719" rIns="45719"/>
          <a:lstStyle/>
          <a:p>
            <a:endParaRPr/>
          </a:p>
        </p:txBody>
      </p:sp>
      <p:sp>
        <p:nvSpPr>
          <p:cNvPr id="212" name="Shape 212"/>
          <p:cNvSpPr/>
          <p:nvPr/>
        </p:nvSpPr>
        <p:spPr>
          <a:xfrm flipV="1">
            <a:off x="5669274" y="2060750"/>
            <a:ext cx="764770" cy="516579"/>
          </a:xfrm>
          <a:prstGeom prst="line">
            <a:avLst/>
          </a:prstGeom>
          <a:ln w="38100">
            <a:solidFill>
              <a:schemeClr val="accent5">
                <a:lumMod val="50000"/>
              </a:schemeClr>
            </a:solidFill>
            <a:tailEnd type="triangle"/>
          </a:ln>
        </p:spPr>
        <p:txBody>
          <a:bodyPr lIns="45719" rIns="45719"/>
          <a:lstStyle/>
          <a:p>
            <a:endParaRPr/>
          </a:p>
        </p:txBody>
      </p:sp>
      <p:sp>
        <p:nvSpPr>
          <p:cNvPr id="213" name="Shape 213"/>
          <p:cNvSpPr/>
          <p:nvPr/>
        </p:nvSpPr>
        <p:spPr>
          <a:xfrm>
            <a:off x="8424472" y="2361142"/>
            <a:ext cx="786974" cy="870198"/>
          </a:xfrm>
          <a:prstGeom prst="line">
            <a:avLst/>
          </a:prstGeom>
          <a:ln w="38100">
            <a:solidFill>
              <a:schemeClr val="accent5">
                <a:lumMod val="50000"/>
              </a:schemeClr>
            </a:solidFill>
            <a:tailEnd type="triangle"/>
          </a:ln>
        </p:spPr>
        <p:txBody>
          <a:bodyPr lIns="45719" rIns="45719"/>
          <a:lstStyle/>
          <a:p>
            <a:endParaRPr/>
          </a:p>
        </p:txBody>
      </p:sp>
      <p:sp>
        <p:nvSpPr>
          <p:cNvPr id="214" name="Shape 214"/>
          <p:cNvSpPr/>
          <p:nvPr/>
        </p:nvSpPr>
        <p:spPr>
          <a:xfrm flipH="1">
            <a:off x="7210446" y="4346121"/>
            <a:ext cx="1473257" cy="600614"/>
          </a:xfrm>
          <a:prstGeom prst="line">
            <a:avLst/>
          </a:prstGeom>
          <a:ln w="38100">
            <a:solidFill>
              <a:schemeClr val="accent5">
                <a:lumMod val="50000"/>
              </a:schemeClr>
            </a:solidFill>
            <a:tailEnd type="triangle"/>
          </a:ln>
        </p:spPr>
        <p:txBody>
          <a:bodyPr lIns="45719" rIns="45719"/>
          <a:lstStyle/>
          <a:p>
            <a:endParaRPr/>
          </a:p>
        </p:txBody>
      </p:sp>
      <p:sp>
        <p:nvSpPr>
          <p:cNvPr id="215" name="Shape 215"/>
          <p:cNvSpPr/>
          <p:nvPr/>
        </p:nvSpPr>
        <p:spPr>
          <a:xfrm flipV="1">
            <a:off x="6560695" y="2824809"/>
            <a:ext cx="493784" cy="1136043"/>
          </a:xfrm>
          <a:prstGeom prst="line">
            <a:avLst/>
          </a:prstGeom>
          <a:ln w="38100">
            <a:solidFill>
              <a:schemeClr val="accent5">
                <a:lumMod val="50000"/>
              </a:schemeClr>
            </a:solidFill>
            <a:tailEnd type="triangle"/>
          </a:ln>
        </p:spPr>
        <p:txBody>
          <a:bodyPr lIns="45719" rIns="45719"/>
          <a:lstStyle/>
          <a:p>
            <a:endParaRPr/>
          </a:p>
        </p:txBody>
      </p:sp>
      <p:sp>
        <p:nvSpPr>
          <p:cNvPr id="216" name="Shape 216"/>
          <p:cNvSpPr/>
          <p:nvPr/>
        </p:nvSpPr>
        <p:spPr>
          <a:xfrm flipH="1" flipV="1">
            <a:off x="3563389" y="4876011"/>
            <a:ext cx="1363378" cy="70724"/>
          </a:xfrm>
          <a:prstGeom prst="line">
            <a:avLst/>
          </a:prstGeom>
          <a:ln w="38100">
            <a:solidFill>
              <a:schemeClr val="accent5">
                <a:lumMod val="50000"/>
              </a:schemeClr>
            </a:solidFill>
            <a:tailEnd type="triangle"/>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endParaRPr/>
          </a:p>
        </p:txBody>
      </p:sp>
      <p:sp>
        <p:nvSpPr>
          <p:cNvPr id="219" name="Shape 219"/>
          <p:cNvSpPr>
            <a:spLocks noGrp="1"/>
          </p:cNvSpPr>
          <p:nvPr>
            <p:ph type="body" idx="1"/>
          </p:nvPr>
        </p:nvSpPr>
        <p:spPr>
          <a:xfrm>
            <a:off x="609600" y="1600199"/>
            <a:ext cx="9956800" cy="4873754"/>
          </a:xfrm>
          <a:prstGeom prst="rect">
            <a:avLst/>
          </a:prstGeom>
        </p:spPr>
        <p:txBody>
          <a:bodyPr/>
          <a:lstStyle/>
          <a:p>
            <a:pPr marL="0" indent="0">
              <a:spcBef>
                <a:spcPts val="0"/>
              </a:spcBef>
              <a:buSzTx/>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9" y="274638"/>
            <a:ext cx="10522628" cy="619931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592304" y="120259"/>
            <a:ext cx="9956800" cy="1143001"/>
          </a:xfrm>
          <a:prstGeom prst="rect">
            <a:avLst/>
          </a:prstGeom>
        </p:spPr>
        <p:txBody>
          <a:bodyPr/>
          <a:lstStyle>
            <a:lvl1pPr>
              <a:defRPr sz="3200" b="1"/>
            </a:lvl1pPr>
          </a:lstStyle>
          <a:p>
            <a:r>
              <a:rPr dirty="0"/>
              <a:t>Control Logic – Earnings Report Module</a:t>
            </a:r>
          </a:p>
        </p:txBody>
      </p:sp>
      <p:sp>
        <p:nvSpPr>
          <p:cNvPr id="225" name="Shape 225"/>
          <p:cNvSpPr/>
          <p:nvPr/>
        </p:nvSpPr>
        <p:spPr>
          <a:xfrm>
            <a:off x="4553832" y="1796288"/>
            <a:ext cx="6134352" cy="1569660"/>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a:buSzPct val="100000"/>
              <a:defRPr sz="2400">
                <a:latin typeface="Gill Sans MT"/>
                <a:ea typeface="Gill Sans MT"/>
                <a:cs typeface="Gill Sans MT"/>
                <a:sym typeface="Gill Sans MT"/>
              </a:defRPr>
            </a:pPr>
            <a:r>
              <a:rPr lang="en-US" sz="3200" dirty="0"/>
              <a:t>T</a:t>
            </a:r>
            <a:r>
              <a:rPr sz="3200" dirty="0"/>
              <a:t>he </a:t>
            </a:r>
            <a:r>
              <a:rPr lang="en-US" sz="3200" dirty="0"/>
              <a:t>s</a:t>
            </a:r>
            <a:r>
              <a:rPr sz="3200" dirty="0"/>
              <a:t>tart and </a:t>
            </a:r>
            <a:r>
              <a:rPr lang="en-US" sz="3200" dirty="0"/>
              <a:t>e</a:t>
            </a:r>
            <a:r>
              <a:rPr sz="3200" dirty="0"/>
              <a:t>nd dates </a:t>
            </a:r>
            <a:r>
              <a:rPr lang="en-US" sz="3200" dirty="0"/>
              <a:t>for</a:t>
            </a:r>
            <a:r>
              <a:rPr sz="3200" dirty="0"/>
              <a:t> each quarter </a:t>
            </a:r>
            <a:r>
              <a:rPr lang="en-US" sz="3200" dirty="0"/>
              <a:t>define the range of</a:t>
            </a:r>
            <a:r>
              <a:rPr sz="3200" dirty="0"/>
              <a:t> Google trends data</a:t>
            </a:r>
            <a:r>
              <a:rPr lang="en-US" sz="3200" dirty="0"/>
              <a:t> in the model</a:t>
            </a:r>
            <a:endParaRPr sz="3200" dirty="0"/>
          </a:p>
        </p:txBody>
      </p:sp>
      <p:sp>
        <p:nvSpPr>
          <p:cNvPr id="2" name="Rectangle 1"/>
          <p:cNvSpPr/>
          <p:nvPr/>
        </p:nvSpPr>
        <p:spPr>
          <a:xfrm>
            <a:off x="592304" y="1959770"/>
            <a:ext cx="3299301" cy="1169551"/>
          </a:xfrm>
          <a:prstGeom prst="rect">
            <a:avLst/>
          </a:prstGeom>
        </p:spPr>
        <p:txBody>
          <a:bodyPr wrap="none">
            <a:spAutoFit/>
          </a:bodyPr>
          <a:lstStyle/>
          <a:p>
            <a:r>
              <a:rPr lang="en-US" sz="2600" b="1" dirty="0" err="1">
                <a:latin typeface="Gill Sans MT" panose="020B0502020104020203" pitchFamily="34" charset="0"/>
              </a:rPr>
              <a:t>get_quarter_begin</a:t>
            </a:r>
            <a:r>
              <a:rPr lang="en-US" sz="2600" b="1" dirty="0">
                <a:latin typeface="Gill Sans MT" panose="020B0502020104020203" pitchFamily="34" charset="0"/>
              </a:rPr>
              <a:t>()</a:t>
            </a:r>
          </a:p>
          <a:p>
            <a:r>
              <a:rPr lang="en-US" sz="2600" b="1" dirty="0" err="1">
                <a:latin typeface="Gill Sans MT" panose="020B0502020104020203" pitchFamily="34" charset="0"/>
              </a:rPr>
              <a:t>get_quarter_end</a:t>
            </a:r>
            <a:r>
              <a:rPr lang="en-US" sz="2600" b="1" dirty="0">
                <a:latin typeface="Gill Sans MT" panose="020B0502020104020203" pitchFamily="34" charset="0"/>
              </a:rPr>
              <a:t>()</a:t>
            </a:r>
          </a:p>
          <a:p>
            <a:endParaRPr lang="en-US" dirty="0"/>
          </a:p>
        </p:txBody>
      </p:sp>
      <p:sp>
        <p:nvSpPr>
          <p:cNvPr id="9" name="Shape 225"/>
          <p:cNvSpPr/>
          <p:nvPr/>
        </p:nvSpPr>
        <p:spPr>
          <a:xfrm>
            <a:off x="4553832" y="3797171"/>
            <a:ext cx="6134351" cy="1938992"/>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marL="365760" indent="-457200">
              <a:buSzPct val="100000"/>
              <a:defRPr sz="2400">
                <a:latin typeface="Gill Sans MT"/>
                <a:ea typeface="Gill Sans MT"/>
                <a:cs typeface="Gill Sans MT"/>
                <a:sym typeface="Gill Sans MT"/>
              </a:defRPr>
            </a:pPr>
            <a:r>
              <a:rPr lang="en-US" sz="3000" dirty="0"/>
              <a:t>1. Get the earnings release date for each company from Yahoo finance</a:t>
            </a:r>
          </a:p>
          <a:p>
            <a:pPr marL="365760" indent="-457200">
              <a:buSzPct val="100000"/>
              <a:defRPr sz="2400">
                <a:latin typeface="Gill Sans MT"/>
                <a:ea typeface="Gill Sans MT"/>
                <a:cs typeface="Gill Sans MT"/>
                <a:sym typeface="Gill Sans MT"/>
              </a:defRPr>
            </a:pPr>
            <a:r>
              <a:rPr lang="en-US" sz="3000" dirty="0"/>
              <a:t>2. This date is used in the ML model for prediction</a:t>
            </a:r>
          </a:p>
        </p:txBody>
      </p:sp>
      <p:sp>
        <p:nvSpPr>
          <p:cNvPr id="4" name="Rectangle 3"/>
          <p:cNvSpPr/>
          <p:nvPr/>
        </p:nvSpPr>
        <p:spPr>
          <a:xfrm>
            <a:off x="592304" y="4629721"/>
            <a:ext cx="3267241" cy="492443"/>
          </a:xfrm>
          <a:prstGeom prst="rect">
            <a:avLst/>
          </a:prstGeom>
        </p:spPr>
        <p:txBody>
          <a:bodyPr wrap="none">
            <a:spAutoFit/>
          </a:bodyPr>
          <a:lstStyle/>
          <a:p>
            <a:r>
              <a:rPr lang="en-US" sz="2600" b="1" dirty="0" err="1">
                <a:latin typeface="Gill Sans MT" panose="020B0502020104020203" pitchFamily="34" charset="0"/>
              </a:rPr>
              <a:t>get_earnings_data</a:t>
            </a:r>
            <a:r>
              <a:rPr lang="en-US" sz="2600" b="1" dirty="0">
                <a:latin typeface="Gill Sans MT" panose="020B0502020104020203" pitchFamily="34" charset="0"/>
              </a:rPr>
              <a:t>()</a:t>
            </a:r>
          </a:p>
        </p:txBody>
      </p:sp>
      <p:sp>
        <p:nvSpPr>
          <p:cNvPr id="12" name="Right Arrow 10"/>
          <p:cNvSpPr/>
          <p:nvPr/>
        </p:nvSpPr>
        <p:spPr>
          <a:xfrm>
            <a:off x="2800707" y="28598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3" name="Right Arrow 10"/>
          <p:cNvSpPr/>
          <p:nvPr/>
        </p:nvSpPr>
        <p:spPr>
          <a:xfrm>
            <a:off x="2800707" y="51221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xfrm>
            <a:off x="609599" y="274638"/>
            <a:ext cx="10861966" cy="1143001"/>
          </a:xfrm>
          <a:prstGeom prst="rect">
            <a:avLst/>
          </a:prstGeom>
        </p:spPr>
        <p:txBody>
          <a:bodyPr/>
          <a:lstStyle/>
          <a:p>
            <a:pPr>
              <a:defRPr sz="3200" b="1"/>
            </a:pPr>
            <a:r>
              <a:t>Control Logic – PredictionStockPrice Module</a:t>
            </a:r>
            <a:br/>
            <a:endParaRPr/>
          </a:p>
        </p:txBody>
      </p:sp>
      <p:sp>
        <p:nvSpPr>
          <p:cNvPr id="4" name="Right Arrow 3"/>
          <p:cNvSpPr/>
          <p:nvPr/>
        </p:nvSpPr>
        <p:spPr>
          <a:xfrm>
            <a:off x="5443374" y="454331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2" name="Rectangle 1"/>
          <p:cNvSpPr/>
          <p:nvPr/>
        </p:nvSpPr>
        <p:spPr>
          <a:xfrm>
            <a:off x="609599" y="1458788"/>
            <a:ext cx="4606978" cy="1400383"/>
          </a:xfrm>
          <a:prstGeom prst="rect">
            <a:avLst/>
          </a:prstGeom>
        </p:spPr>
        <p:txBody>
          <a:bodyPr wrap="square">
            <a:spAutoFit/>
          </a:bodyPr>
          <a:lstStyle/>
          <a:p>
            <a:pPr marL="365760" lvl="1" indent="0">
              <a:spcBef>
                <a:spcPts val="300"/>
              </a:spcBef>
              <a:defRPr sz="1600"/>
            </a:pPr>
            <a:r>
              <a:rPr lang="en-US" sz="2000" dirty="0" err="1"/>
              <a:t>feature_selection</a:t>
            </a:r>
            <a:r>
              <a:rPr lang="en-US" sz="2000" dirty="0"/>
              <a:t>()</a:t>
            </a:r>
          </a:p>
          <a:p>
            <a:pPr marL="651510" lvl="1" indent="-285750">
              <a:spcBef>
                <a:spcPts val="300"/>
              </a:spcBef>
              <a:buFont typeface="Arial" panose="020B0604020202020204" pitchFamily="34" charset="0"/>
              <a:buChar char="•"/>
              <a:defRPr sz="1600"/>
            </a:pPr>
            <a:r>
              <a:rPr lang="en-US" sz="2000" dirty="0"/>
              <a:t>Get trend data for all Google Trend keywords</a:t>
            </a:r>
          </a:p>
          <a:p>
            <a:pPr marL="651510" lvl="1" indent="-285750">
              <a:spcBef>
                <a:spcPts val="300"/>
              </a:spcBef>
              <a:buFont typeface="Arial" panose="020B0604020202020204" pitchFamily="34" charset="0"/>
              <a:buChar char="•"/>
              <a:defRPr sz="1600"/>
            </a:pPr>
            <a:r>
              <a:rPr lang="en-US" sz="2000" dirty="0"/>
              <a:t>Get daily stock price data</a:t>
            </a:r>
          </a:p>
        </p:txBody>
      </p:sp>
      <p:sp>
        <p:nvSpPr>
          <p:cNvPr id="6" name="Shape 225"/>
          <p:cNvSpPr/>
          <p:nvPr/>
        </p:nvSpPr>
        <p:spPr>
          <a:xfrm>
            <a:off x="6736106" y="1191306"/>
            <a:ext cx="4167061" cy="2677656"/>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marL="457200" indent="-457200">
              <a:buSzPct val="100000"/>
              <a:buAutoNum type="arabicPeriod"/>
              <a:defRPr sz="2400">
                <a:latin typeface="Gill Sans MT"/>
                <a:ea typeface="Gill Sans MT"/>
                <a:cs typeface="Gill Sans MT"/>
                <a:sym typeface="Gill Sans MT"/>
              </a:defRPr>
            </a:pPr>
            <a:r>
              <a:rPr lang="en-US" dirty="0"/>
              <a:t>Generate the keyword list with the 5 keywords with high impact on Stock Price</a:t>
            </a:r>
          </a:p>
          <a:p>
            <a:pPr marL="457200" indent="-457200">
              <a:buSzPct val="100000"/>
              <a:buAutoNum type="arabicPeriod"/>
              <a:defRPr sz="2400">
                <a:latin typeface="Gill Sans MT"/>
                <a:ea typeface="Gill Sans MT"/>
                <a:cs typeface="Gill Sans MT"/>
                <a:sym typeface="Gill Sans MT"/>
              </a:defRPr>
            </a:pPr>
            <a:r>
              <a:rPr lang="en-US" dirty="0"/>
              <a:t>The keyword list is used by the ML model for prediction</a:t>
            </a:r>
          </a:p>
          <a:p>
            <a:pPr marL="457200" indent="-457200">
              <a:buSzPct val="100000"/>
              <a:buAutoNum type="arabicPeriod"/>
              <a:defRPr sz="2400">
                <a:latin typeface="Gill Sans MT"/>
                <a:ea typeface="Gill Sans MT"/>
                <a:cs typeface="Gill Sans MT"/>
                <a:sym typeface="Gill Sans MT"/>
              </a:defRPr>
            </a:pPr>
            <a:r>
              <a:rPr lang="en-US" dirty="0"/>
              <a:t>The keyword list is used by the plot function</a:t>
            </a:r>
          </a:p>
        </p:txBody>
      </p:sp>
      <p:sp>
        <p:nvSpPr>
          <p:cNvPr id="3" name="Rectangle 2"/>
          <p:cNvSpPr/>
          <p:nvPr/>
        </p:nvSpPr>
        <p:spPr>
          <a:xfrm>
            <a:off x="869430" y="3662245"/>
            <a:ext cx="4452078" cy="2246769"/>
          </a:xfrm>
          <a:prstGeom prst="rect">
            <a:avLst/>
          </a:prstGeom>
        </p:spPr>
        <p:txBody>
          <a:bodyPr wrap="square">
            <a:spAutoFit/>
          </a:bodyPr>
          <a:lstStyle/>
          <a:p>
            <a:r>
              <a:rPr lang="en-US" sz="2000" dirty="0" err="1"/>
              <a:t>prediction_model</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r>
              <a:rPr lang="en-US" sz="2000" dirty="0"/>
              <a:t>Earnings Report date from </a:t>
            </a:r>
            <a:r>
              <a:rPr lang="en-US" sz="2000" dirty="0" err="1"/>
              <a:t>get_earnings_data</a:t>
            </a:r>
            <a:r>
              <a:rPr lang="en-US" sz="2000" dirty="0"/>
              <a:t>()</a:t>
            </a:r>
          </a:p>
          <a:p>
            <a:endParaRPr lang="en-US" sz="2000" dirty="0"/>
          </a:p>
        </p:txBody>
      </p:sp>
      <p:sp>
        <p:nvSpPr>
          <p:cNvPr id="9" name="Right Arrow 8"/>
          <p:cNvSpPr/>
          <p:nvPr/>
        </p:nvSpPr>
        <p:spPr>
          <a:xfrm>
            <a:off x="5443374" y="206676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0" name="Shape 225"/>
          <p:cNvSpPr/>
          <p:nvPr/>
        </p:nvSpPr>
        <p:spPr>
          <a:xfrm>
            <a:off x="6736106" y="4000800"/>
            <a:ext cx="4127087" cy="1569660"/>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a:buSzPct val="100000"/>
              <a:defRPr sz="2400">
                <a:latin typeface="Gill Sans MT"/>
                <a:ea typeface="Gill Sans MT"/>
                <a:cs typeface="Gill Sans MT"/>
                <a:sym typeface="Gill Sans MT"/>
              </a:defRPr>
            </a:pPr>
            <a:r>
              <a:rPr lang="en-US" dirty="0"/>
              <a:t>Likelihood the Stock Price will increase after the quarterly Earnings Report is released</a:t>
            </a:r>
          </a:p>
          <a:p>
            <a:pPr marL="514350" indent="-514350">
              <a:buSzPct val="100000"/>
              <a:buAutoNum type="arabicPeriod"/>
              <a:defRPr sz="2400">
                <a:latin typeface="Gill Sans MT"/>
                <a:ea typeface="Gill Sans MT"/>
                <a:cs typeface="Gill Sans MT"/>
                <a:sym typeface="Gill Sans MT"/>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609599" y="274638"/>
            <a:ext cx="10911842" cy="1143001"/>
          </a:xfrm>
          <a:prstGeom prst="rect">
            <a:avLst/>
          </a:prstGeom>
        </p:spPr>
        <p:txBody>
          <a:bodyPr/>
          <a:lstStyle/>
          <a:p>
            <a:pPr>
              <a:defRPr sz="3200" b="1"/>
            </a:pPr>
            <a:r>
              <a:rPr dirty="0"/>
              <a:t>Control Logic – Historical</a:t>
            </a:r>
            <a:r>
              <a:rPr lang="en-US" dirty="0"/>
              <a:t> </a:t>
            </a:r>
            <a:r>
              <a:rPr dirty="0"/>
              <a:t>Data</a:t>
            </a:r>
            <a:r>
              <a:rPr lang="en-US" dirty="0"/>
              <a:t> </a:t>
            </a:r>
            <a:r>
              <a:rPr dirty="0"/>
              <a:t>Plot Module</a:t>
            </a:r>
            <a:br>
              <a:rPr dirty="0"/>
            </a:br>
            <a:endParaRPr dirty="0"/>
          </a:p>
        </p:txBody>
      </p:sp>
      <p:pic>
        <p:nvPicPr>
          <p:cNvPr id="257" name="image8.tif"/>
          <p:cNvPicPr>
            <a:picLocks noChangeAspect="1"/>
          </p:cNvPicPr>
          <p:nvPr/>
        </p:nvPicPr>
        <p:blipFill rotWithShape="1">
          <a:blip r:embed="rId2">
            <a:extLst/>
          </a:blip>
          <a:srcRect r="4385"/>
          <a:stretch/>
        </p:blipFill>
        <p:spPr>
          <a:xfrm>
            <a:off x="207176" y="2728841"/>
            <a:ext cx="5504853" cy="3860211"/>
          </a:xfrm>
          <a:prstGeom prst="rect">
            <a:avLst/>
          </a:prstGeom>
          <a:ln w="12700">
            <a:miter lim="400000"/>
          </a:ln>
        </p:spPr>
      </p:pic>
      <p:pic>
        <p:nvPicPr>
          <p:cNvPr id="258" name="image9.tif"/>
          <p:cNvPicPr>
            <a:picLocks noChangeAspect="1"/>
          </p:cNvPicPr>
          <p:nvPr/>
        </p:nvPicPr>
        <p:blipFill rotWithShape="1">
          <a:blip r:embed="rId3">
            <a:extLst/>
          </a:blip>
          <a:srcRect r="4702"/>
          <a:stretch/>
        </p:blipFill>
        <p:spPr>
          <a:xfrm>
            <a:off x="5457198" y="2728841"/>
            <a:ext cx="5778009" cy="3955780"/>
          </a:xfrm>
          <a:prstGeom prst="rect">
            <a:avLst/>
          </a:prstGeom>
          <a:ln w="12700">
            <a:miter lim="400000"/>
          </a:ln>
        </p:spPr>
      </p:pic>
      <p:sp>
        <p:nvSpPr>
          <p:cNvPr id="4" name="Rectangle 3"/>
          <p:cNvSpPr/>
          <p:nvPr/>
        </p:nvSpPr>
        <p:spPr>
          <a:xfrm>
            <a:off x="2954704" y="1010550"/>
            <a:ext cx="5514651" cy="1361911"/>
          </a:xfrm>
          <a:prstGeom prst="rect">
            <a:avLst/>
          </a:prstGeom>
        </p:spPr>
        <p:txBody>
          <a:bodyPr wrap="none">
            <a:spAutoFit/>
          </a:bodyPr>
          <a:lstStyle/>
          <a:p>
            <a:r>
              <a:rPr lang="en-US" sz="2000" dirty="0" err="1"/>
              <a:t>historical_data_plot</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endParaRPr lang="en-US" sz="2000" dirty="0"/>
          </a:p>
        </p:txBody>
      </p:sp>
      <p:sp>
        <p:nvSpPr>
          <p:cNvPr id="9" name="Right Arrow 8"/>
          <p:cNvSpPr/>
          <p:nvPr/>
        </p:nvSpPr>
        <p:spPr>
          <a:xfrm rot="5400000">
            <a:off x="4725678" y="2308335"/>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theme/theme1.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200</TotalTime>
  <Words>894</Words>
  <Application>Microsoft Office PowerPoint</Application>
  <PresentationFormat>Widescreen</PresentationFormat>
  <Paragraphs>117</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Gill Sans MT</vt:lpstr>
      <vt:lpstr>Roboto Condensed</vt:lpstr>
      <vt:lpstr>Wingdings</vt:lpstr>
      <vt:lpstr>Wingdings 2</vt:lpstr>
      <vt:lpstr>Oriel</vt:lpstr>
      <vt:lpstr>Searching for Success</vt:lpstr>
      <vt:lpstr>Motivation</vt:lpstr>
      <vt:lpstr>Use Case</vt:lpstr>
      <vt:lpstr>PowerPoint Presentation</vt:lpstr>
      <vt:lpstr>Design Process</vt:lpstr>
      <vt:lpstr>PowerPoint Presentation</vt:lpstr>
      <vt:lpstr>Control Logic – Earnings Report Module</vt:lpstr>
      <vt:lpstr>Control Logic – PredictionStockPrice Module </vt:lpstr>
      <vt:lpstr>Control Logic – Historical Data Plot Module </vt:lpstr>
      <vt:lpstr>The Story</vt:lpstr>
      <vt:lpstr>DEMO</vt:lpstr>
      <vt:lpstr>Repository Structure</vt:lpstr>
      <vt:lpstr>Lessons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Success</dc:title>
  <cp:lastModifiedBy>Abhishek Varma</cp:lastModifiedBy>
  <cp:revision>26</cp:revision>
  <dcterms:modified xsi:type="dcterms:W3CDTF">2017-06-07T03:27:15Z</dcterms:modified>
</cp:coreProperties>
</file>