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909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3B969-CF17-E444-9EE8-A0C896DDE123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C17B-1A94-924A-AC22-28F4A532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9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BC17B-1A94-924A-AC22-28F4A532A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649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D1315B-4626-4237-A5E3-0C0023FBFD22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6B6DD-C768-4533-A3D9-A2C8F2B4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for 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google searches to predict the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 smtClean="0"/>
              <a:t>Every fiscal quarter, every public company releases their quarterly earnings to the public</a:t>
            </a:r>
          </a:p>
          <a:p>
            <a:r>
              <a:rPr lang="en-US" dirty="0" smtClean="0"/>
              <a:t>These are generally the most significant events for a company’s share price</a:t>
            </a:r>
          </a:p>
          <a:p>
            <a:r>
              <a:rPr lang="en-US" dirty="0"/>
              <a:t>Amateur investors are competing against complex algorithms and professional day traders who follow the market religiously, making gaining an edge in the market very difficult  </a:t>
            </a:r>
            <a:endParaRPr lang="en-US" dirty="0" smtClean="0"/>
          </a:p>
          <a:p>
            <a:r>
              <a:rPr lang="en-US" dirty="0" smtClean="0"/>
              <a:t>If an investor can predict a company’s quarterly performance before the release of the earnings, the investor can invest accordingly and potentially realize significant returns</a:t>
            </a:r>
          </a:p>
          <a:p>
            <a:r>
              <a:rPr lang="en-US" dirty="0" smtClean="0"/>
              <a:t>Google Search volume  for certain keywords could show if a certain company is enjoying a better quarter than usual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6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amateur investor can use our tool to visualize search trends for the keywords that our model has identified as indicators.</a:t>
            </a:r>
          </a:p>
          <a:p>
            <a:r>
              <a:rPr lang="en-US" dirty="0" smtClean="0"/>
              <a:t>Visualize the performance of the stock relative to the S&amp;P 500</a:t>
            </a:r>
          </a:p>
          <a:p>
            <a:r>
              <a:rPr lang="en-US" dirty="0" smtClean="0"/>
              <a:t>Depending on the search volume of relevant keywords, our model will give a probability that the stock price will increase when the quarterly reports will be released</a:t>
            </a:r>
          </a:p>
          <a:p>
            <a:r>
              <a:rPr lang="en-US" dirty="0" smtClean="0"/>
              <a:t>EG </a:t>
            </a:r>
            <a:r>
              <a:rPr lang="en-US" dirty="0" smtClean="0"/>
              <a:t>Output </a:t>
            </a:r>
            <a:r>
              <a:rPr lang="en-US" dirty="0" smtClean="0"/>
              <a:t>: 0.65. Interpreted as the 65% chance the stock performance increases.</a:t>
            </a:r>
          </a:p>
          <a:p>
            <a:r>
              <a:rPr lang="en-US" dirty="0" smtClean="0"/>
              <a:t>Note: No prediction of the stock price </a:t>
            </a:r>
            <a:r>
              <a:rPr lang="en-US" dirty="0" smtClean="0"/>
              <a:t>itself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6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4383089" cy="731313"/>
          </a:xfrm>
        </p:spPr>
        <p:txBody>
          <a:bodyPr/>
          <a:lstStyle/>
          <a:p>
            <a:r>
              <a:rPr lang="en-US" dirty="0" smtClean="0"/>
              <a:t>Package </a:t>
            </a:r>
            <a:r>
              <a:rPr lang="en-US" dirty="0" smtClean="0"/>
              <a:t>Used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4031"/>
            <a:ext cx="7255243" cy="2215661"/>
          </a:xfrm>
        </p:spPr>
        <p:txBody>
          <a:bodyPr/>
          <a:lstStyle/>
          <a:p>
            <a:r>
              <a:rPr lang="en-US" dirty="0" err="1" smtClean="0"/>
              <a:t>Pytrends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package that </a:t>
            </a:r>
            <a:r>
              <a:rPr lang="en-US" dirty="0" smtClean="0"/>
              <a:t>uses data from</a:t>
            </a:r>
            <a:r>
              <a:rPr lang="en-US" dirty="0" smtClean="0"/>
              <a:t> </a:t>
            </a:r>
            <a:r>
              <a:rPr lang="en-US" dirty="0" smtClean="0"/>
              <a:t>Google </a:t>
            </a:r>
            <a:r>
              <a:rPr lang="en-US" dirty="0" smtClean="0"/>
              <a:t>trends</a:t>
            </a:r>
          </a:p>
          <a:p>
            <a:pPr lvl="1"/>
            <a:r>
              <a:rPr lang="en-US" dirty="0" smtClean="0"/>
              <a:t>Google account login is required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Search of 3 month period yields daily data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Only relative search data amongst only 5 keywords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1" y="3329354"/>
            <a:ext cx="7196627" cy="8016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Understanding Trends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38483" y="4131005"/>
            <a:ext cx="7161456" cy="200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Unbiased sample of Google search data</a:t>
            </a:r>
          </a:p>
          <a:p>
            <a:r>
              <a:rPr lang="en-US" sz="1800" dirty="0" smtClean="0"/>
              <a:t>Normalized data</a:t>
            </a:r>
          </a:p>
          <a:p>
            <a:r>
              <a:rPr lang="en-US" sz="1800" dirty="0" smtClean="0"/>
              <a:t>Data is indexed at 100, where 100 is the maximum search interest for the time selected.</a:t>
            </a:r>
          </a:p>
          <a:p>
            <a:r>
              <a:rPr lang="en-US" sz="1800" dirty="0" smtClean="0"/>
              <a:t>15 keywords search trends for Q-2 past 10 years.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79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 smtClean="0"/>
              <a:t>Main Functions </a:t>
            </a:r>
          </a:p>
          <a:p>
            <a:pPr lvl="1"/>
            <a:r>
              <a:rPr lang="en-US" dirty="0" smtClean="0"/>
              <a:t>Earning Report– </a:t>
            </a:r>
            <a:r>
              <a:rPr lang="en-US" dirty="0" smtClean="0"/>
              <a:t>Calculates the </a:t>
            </a:r>
            <a:r>
              <a:rPr lang="en-US" dirty="0"/>
              <a:t>e</a:t>
            </a:r>
            <a:r>
              <a:rPr lang="en-US" dirty="0" smtClean="0"/>
              <a:t>xpected date of Earnings call </a:t>
            </a:r>
            <a:r>
              <a:rPr lang="en-US" dirty="0" smtClean="0"/>
              <a:t>for the selected company</a:t>
            </a:r>
          </a:p>
          <a:p>
            <a:pPr lvl="1"/>
            <a:r>
              <a:rPr lang="en-US" dirty="0" smtClean="0"/>
              <a:t>Prediction Stock Price – </a:t>
            </a:r>
            <a:r>
              <a:rPr lang="en-US" dirty="0" smtClean="0"/>
              <a:t>Uses LASSO regression to identify the keywords that have the highest impact on the stock price, </a:t>
            </a:r>
            <a:r>
              <a:rPr lang="en-US" dirty="0" smtClean="0"/>
              <a:t>and Logistic </a:t>
            </a:r>
            <a:r>
              <a:rPr lang="en-US" dirty="0" smtClean="0"/>
              <a:t>Regression with the identified keywords to calculate the likelihood of stock price </a:t>
            </a:r>
            <a:r>
              <a:rPr lang="en-US" dirty="0" smtClean="0"/>
              <a:t>change</a:t>
            </a:r>
          </a:p>
          <a:p>
            <a:pPr lvl="1"/>
            <a:r>
              <a:rPr lang="en-US" smtClean="0"/>
              <a:t>Historical Data Plot </a:t>
            </a:r>
            <a:r>
              <a:rPr lang="en-US" dirty="0"/>
              <a:t>– </a:t>
            </a:r>
            <a:r>
              <a:rPr lang="en-US"/>
              <a:t>Displays </a:t>
            </a:r>
            <a:r>
              <a:rPr lang="en-US" smtClean="0"/>
              <a:t>plot for </a:t>
            </a:r>
            <a:r>
              <a:rPr lang="en-US" dirty="0"/>
              <a:t>the stock performance and selected keywords trends over 10 </a:t>
            </a:r>
            <a:r>
              <a:rPr lang="en-US" dirty="0" smtClean="0"/>
              <a:t>years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0" y="1574800"/>
            <a:ext cx="9108141" cy="4673600"/>
          </a:xfrm>
        </p:spPr>
      </p:pic>
    </p:spTree>
    <p:extLst>
      <p:ext uri="{BB962C8B-B14F-4D97-AF65-F5344CB8AC3E}">
        <p14:creationId xmlns:p14="http://schemas.microsoft.com/office/powerpoint/2010/main" val="25178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Project scope as early </a:t>
            </a:r>
            <a:r>
              <a:rPr lang="en-US" smtClean="0"/>
              <a:t>as possible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2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353</Words>
  <Application>Microsoft Macintosh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Wingdings 3</vt:lpstr>
      <vt:lpstr>Arial</vt:lpstr>
      <vt:lpstr>Ion</vt:lpstr>
      <vt:lpstr>Searching for Success</vt:lpstr>
      <vt:lpstr>Background</vt:lpstr>
      <vt:lpstr>Use Case</vt:lpstr>
      <vt:lpstr>Package Used  </vt:lpstr>
      <vt:lpstr>Design </vt:lpstr>
      <vt:lpstr>Project Structure</vt:lpstr>
      <vt:lpstr>Demo</vt:lpstr>
      <vt:lpstr>Lessons Learned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Success</dc:title>
  <dc:creator>Ornob Siddiquee</dc:creator>
  <cp:lastModifiedBy>Jahnavi Jasti</cp:lastModifiedBy>
  <cp:revision>29</cp:revision>
  <dcterms:created xsi:type="dcterms:W3CDTF">2017-05-29T03:04:42Z</dcterms:created>
  <dcterms:modified xsi:type="dcterms:W3CDTF">2017-06-01T19:56:54Z</dcterms:modified>
</cp:coreProperties>
</file>