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9" r:id="rId6"/>
  </p:sldIdLst>
  <p:sldSz cx="10693400" cy="7561263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797">
          <p15:clr>
            <a:srgbClr val="A4A3A4"/>
          </p15:clr>
        </p15:guide>
        <p15:guide id="3" orient="horz" pos="1585">
          <p15:clr>
            <a:srgbClr val="A4A3A4"/>
          </p15:clr>
        </p15:guide>
        <p15:guide id="4" pos="392">
          <p15:clr>
            <a:srgbClr val="A4A3A4"/>
          </p15:clr>
        </p15:guide>
        <p15:guide id="5" pos="6584">
          <p15:clr>
            <a:srgbClr val="A4A3A4"/>
          </p15:clr>
        </p15:guide>
        <p15:guide id="6" pos="4432">
          <p15:clr>
            <a:srgbClr val="A4A3A4"/>
          </p15:clr>
        </p15:guide>
        <p15:guide id="7" pos="6355">
          <p15:clr>
            <a:srgbClr val="A4A3A4"/>
          </p15:clr>
        </p15:guide>
        <p15:guide id="8" pos="2308">
          <p15:clr>
            <a:srgbClr val="A4A3A4"/>
          </p15:clr>
        </p15:guide>
        <p15:guide id="9" pos="2414">
          <p15:clr>
            <a:srgbClr val="A4A3A4"/>
          </p15:clr>
        </p15:guide>
        <p15:guide id="10" pos="4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8702D-962D-4A6C-98B6-3EF0CE46DE0A}" v="8" dt="2022-03-22T07:19:3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>
      <p:cViewPr>
        <p:scale>
          <a:sx n="100" d="100"/>
          <a:sy n="100" d="100"/>
        </p:scale>
        <p:origin x="-68" y="-2344"/>
      </p:cViewPr>
      <p:guideLst>
        <p:guide orient="horz" pos="232"/>
        <p:guide orient="horz" pos="797"/>
        <p:guide orient="horz" pos="1585"/>
        <p:guide pos="392"/>
        <p:guide pos="6584"/>
        <p:guide pos="4432"/>
        <p:guide pos="6355"/>
        <p:guide pos="2308"/>
        <p:guide pos="2414"/>
        <p:guide pos="43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A158702D-962D-4A6C-98B6-3EF0CE46DE0A}"/>
    <pc:docChg chg="undo custSel addSld delSld modSld">
      <pc:chgData name="Abhishek Danalakota" userId="139ae11c-37c1-494d-966a-606ba81d5a81" providerId="ADAL" clId="{A158702D-962D-4A6C-98B6-3EF0CE46DE0A}" dt="2022-03-24T13:44:12.455" v="26"/>
      <pc:docMkLst>
        <pc:docMk/>
      </pc:docMkLst>
      <pc:sldChg chg="addSp delSp modSp mod">
        <pc:chgData name="Abhishek Danalakota" userId="139ae11c-37c1-494d-966a-606ba81d5a81" providerId="ADAL" clId="{A158702D-962D-4A6C-98B6-3EF0CE46DE0A}" dt="2022-03-24T13:44:12.455" v="26"/>
        <pc:sldMkLst>
          <pc:docMk/>
          <pc:sldMk cId="3098897133" sldId="279"/>
        </pc:sldMkLst>
        <pc:spChg chg="mod">
          <ac:chgData name="Abhishek Danalakota" userId="139ae11c-37c1-494d-966a-606ba81d5a81" providerId="ADAL" clId="{A158702D-962D-4A6C-98B6-3EF0CE46DE0A}" dt="2022-03-22T07:28:14.196" v="24" actId="20577"/>
          <ac:spMkLst>
            <pc:docMk/>
            <pc:sldMk cId="3098897133" sldId="279"/>
            <ac:spMk id="2" creationId="{D0AB0E81-4C9C-41B4-B655-99793FC30C98}"/>
          </ac:spMkLst>
        </pc:spChg>
        <pc:spChg chg="mod">
          <ac:chgData name="Abhishek Danalakota" userId="139ae11c-37c1-494d-966a-606ba81d5a81" providerId="ADAL" clId="{A158702D-962D-4A6C-98B6-3EF0CE46DE0A}" dt="2022-03-24T13:44:12.455" v="26"/>
          <ac:spMkLst>
            <pc:docMk/>
            <pc:sldMk cId="3098897133" sldId="279"/>
            <ac:spMk id="4" creationId="{FBEE4BA9-6518-452D-BE9A-2349F5B7591D}"/>
          </ac:spMkLst>
        </pc:spChg>
        <pc:spChg chg="mod">
          <ac:chgData name="Abhishek Danalakota" userId="139ae11c-37c1-494d-966a-606ba81d5a81" providerId="ADAL" clId="{A158702D-962D-4A6C-98B6-3EF0CE46DE0A}" dt="2022-03-22T07:19:37.361" v="23" actId="20578"/>
          <ac:spMkLst>
            <pc:docMk/>
            <pc:sldMk cId="3098897133" sldId="279"/>
            <ac:spMk id="46084" creationId="{00000000-0000-0000-0000-000000000000}"/>
          </ac:spMkLst>
        </pc:spChg>
        <pc:spChg chg="mod">
          <ac:chgData name="Abhishek Danalakota" userId="139ae11c-37c1-494d-966a-606ba81d5a81" providerId="ADAL" clId="{A158702D-962D-4A6C-98B6-3EF0CE46DE0A}" dt="2022-03-09T23:53:02.981" v="7" actId="12"/>
          <ac:spMkLst>
            <pc:docMk/>
            <pc:sldMk cId="3098897133" sldId="279"/>
            <ac:spMk id="46093" creationId="{00000000-0000-0000-0000-000000000000}"/>
          </ac:spMkLst>
        </pc:spChg>
        <pc:picChg chg="add del">
          <ac:chgData name="Abhishek Danalakota" userId="139ae11c-37c1-494d-966a-606ba81d5a81" providerId="ADAL" clId="{A158702D-962D-4A6C-98B6-3EF0CE46DE0A}" dt="2022-03-09T23:51:32.550" v="5" actId="478"/>
          <ac:picMkLst>
            <pc:docMk/>
            <pc:sldMk cId="3098897133" sldId="279"/>
            <ac:picMk id="1026" creationId="{5EA5DBB3-6C8C-4CF7-A830-F3AC6407815D}"/>
          </ac:picMkLst>
        </pc:picChg>
      </pc:sldChg>
      <pc:sldChg chg="addSp delSp modSp new del mod">
        <pc:chgData name="Abhishek Danalakota" userId="139ae11c-37c1-494d-966a-606ba81d5a81" providerId="ADAL" clId="{A158702D-962D-4A6C-98B6-3EF0CE46DE0A}" dt="2022-03-10T00:15:44.781" v="21" actId="47"/>
        <pc:sldMkLst>
          <pc:docMk/>
          <pc:sldMk cId="1816884973" sldId="280"/>
        </pc:sldMkLst>
        <pc:spChg chg="add mod">
          <ac:chgData name="Abhishek Danalakota" userId="139ae11c-37c1-494d-966a-606ba81d5a81" providerId="ADAL" clId="{A158702D-962D-4A6C-98B6-3EF0CE46DE0A}" dt="2022-03-09T23:58:59.912" v="10" actId="207"/>
          <ac:spMkLst>
            <pc:docMk/>
            <pc:sldMk cId="1816884973" sldId="280"/>
            <ac:spMk id="5" creationId="{1E70D51E-FCD8-4C3F-83DA-7200EB7F1EF1}"/>
          </ac:spMkLst>
        </pc:spChg>
        <pc:picChg chg="add del mod">
          <ac:chgData name="Abhishek Danalakota" userId="139ae11c-37c1-494d-966a-606ba81d5a81" providerId="ADAL" clId="{A158702D-962D-4A6C-98B6-3EF0CE46DE0A}" dt="2022-03-09T23:58:53.194" v="8" actId="478"/>
          <ac:picMkLst>
            <pc:docMk/>
            <pc:sldMk cId="1816884973" sldId="280"/>
            <ac:picMk id="2050" creationId="{2EF67F46-07FD-4DDB-BB8B-B3C3E6839F7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F7B934-5077-403A-A0E3-8FD91FC7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2605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1538"/>
            <a:ext cx="5383212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A9DD4-4114-4CDF-AA8F-49A16ED8AB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A9DD4-4114-4CDF-AA8F-49A16ED8AB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73063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3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5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363716" indent="0" algn="ctr">
              <a:buNone/>
              <a:defRPr/>
            </a:lvl2pPr>
            <a:lvl3pPr marL="727433" indent="0" algn="ctr">
              <a:buNone/>
              <a:defRPr/>
            </a:lvl3pPr>
            <a:lvl4pPr marL="1091148" indent="0" algn="ctr">
              <a:buNone/>
              <a:defRPr/>
            </a:lvl4pPr>
            <a:lvl5pPr marL="1454865" indent="0" algn="ctr">
              <a:buNone/>
              <a:defRPr/>
            </a:lvl5pPr>
            <a:lvl6pPr marL="1818581" indent="0" algn="ctr">
              <a:buNone/>
              <a:defRPr/>
            </a:lvl6pPr>
            <a:lvl7pPr marL="2182297" indent="0" algn="ctr">
              <a:buNone/>
              <a:defRPr/>
            </a:lvl7pPr>
            <a:lvl8pPr marL="2546013" indent="0" algn="ctr">
              <a:buNone/>
              <a:defRPr/>
            </a:lvl8pPr>
            <a:lvl9pPr marL="29097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1" y="4859339"/>
            <a:ext cx="9090025" cy="1501775"/>
          </a:xfrm>
        </p:spPr>
        <p:txBody>
          <a:bodyPr anchor="t"/>
          <a:lstStyle>
            <a:lvl1pPr algn="l">
              <a:defRPr sz="318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1" y="3205164"/>
            <a:ext cx="9090025" cy="1654175"/>
          </a:xfrm>
        </p:spPr>
        <p:txBody>
          <a:bodyPr anchor="b"/>
          <a:lstStyle>
            <a:lvl1pPr marL="0" indent="0">
              <a:buNone/>
              <a:defRPr sz="1591"/>
            </a:lvl1pPr>
            <a:lvl2pPr marL="363716" indent="0">
              <a:buNone/>
              <a:defRPr sz="1432"/>
            </a:lvl2pPr>
            <a:lvl3pPr marL="727433" indent="0">
              <a:buNone/>
              <a:defRPr sz="1273"/>
            </a:lvl3pPr>
            <a:lvl4pPr marL="1091148" indent="0">
              <a:buNone/>
              <a:defRPr sz="1114"/>
            </a:lvl4pPr>
            <a:lvl5pPr marL="1454865" indent="0">
              <a:buNone/>
              <a:defRPr sz="1114"/>
            </a:lvl5pPr>
            <a:lvl6pPr marL="1818581" indent="0">
              <a:buNone/>
              <a:defRPr sz="1114"/>
            </a:lvl6pPr>
            <a:lvl7pPr marL="2182297" indent="0">
              <a:buNone/>
              <a:defRPr sz="1114"/>
            </a:lvl7pPr>
            <a:lvl8pPr marL="2546013" indent="0">
              <a:buNone/>
              <a:defRPr sz="1114"/>
            </a:lvl8pPr>
            <a:lvl9pPr marL="2909729" indent="0">
              <a:buNone/>
              <a:defRPr sz="1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4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404939"/>
            <a:ext cx="4656137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6" y="1404939"/>
            <a:ext cx="4656138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0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4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9" y="1692276"/>
            <a:ext cx="4724400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9" y="2397126"/>
            <a:ext cx="4724400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6"/>
            <a:ext cx="4725988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6"/>
            <a:ext cx="4725988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3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9" y="301626"/>
            <a:ext cx="3517900" cy="1281113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6" y="301625"/>
            <a:ext cx="5976938" cy="6453188"/>
          </a:xfrm>
        </p:spPr>
        <p:txBody>
          <a:bodyPr/>
          <a:lstStyle>
            <a:lvl1pPr>
              <a:defRPr sz="2545"/>
            </a:lvl1pPr>
            <a:lvl2pPr>
              <a:defRPr sz="2228"/>
            </a:lvl2pPr>
            <a:lvl3pPr>
              <a:defRPr sz="1909"/>
            </a:lvl3pPr>
            <a:lvl4pPr>
              <a:defRPr sz="1591"/>
            </a:lvl4pPr>
            <a:lvl5pPr>
              <a:defRPr sz="1591"/>
            </a:lvl5pPr>
            <a:lvl6pPr>
              <a:defRPr sz="1591"/>
            </a:lvl6pPr>
            <a:lvl7pPr>
              <a:defRPr sz="1591"/>
            </a:lvl7pPr>
            <a:lvl8pPr>
              <a:defRPr sz="1591"/>
            </a:lvl8pPr>
            <a:lvl9pPr>
              <a:defRPr sz="1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9" y="1582739"/>
            <a:ext cx="3517900" cy="5172075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2545"/>
            </a:lvl1pPr>
            <a:lvl2pPr marL="363716" indent="0">
              <a:buNone/>
              <a:defRPr sz="2228"/>
            </a:lvl2pPr>
            <a:lvl3pPr marL="727433" indent="0">
              <a:buNone/>
              <a:defRPr sz="1909"/>
            </a:lvl3pPr>
            <a:lvl4pPr marL="1091148" indent="0">
              <a:buNone/>
              <a:defRPr sz="1591"/>
            </a:lvl4pPr>
            <a:lvl5pPr marL="1454865" indent="0">
              <a:buNone/>
              <a:defRPr sz="1591"/>
            </a:lvl5pPr>
            <a:lvl6pPr marL="1818581" indent="0">
              <a:buNone/>
              <a:defRPr sz="1591"/>
            </a:lvl6pPr>
            <a:lvl7pPr marL="2182297" indent="0">
              <a:buNone/>
              <a:defRPr sz="1591"/>
            </a:lvl7pPr>
            <a:lvl8pPr marL="2546013" indent="0">
              <a:buNone/>
              <a:defRPr sz="1591"/>
            </a:lvl8pPr>
            <a:lvl9pPr marL="2909729" indent="0">
              <a:buNone/>
              <a:defRPr sz="1591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1"/>
            <a:ext cx="6416675" cy="887413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9" y="373064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4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04938"/>
            <a:ext cx="465613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5" y="1404938"/>
            <a:ext cx="46561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5" y="373063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8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3" y="7065963"/>
            <a:ext cx="5437187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995363">
              <a:buClr>
                <a:srgbClr val="7F7E82"/>
              </a:buCl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65963"/>
            <a:ext cx="6731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995363">
              <a:buClr>
                <a:srgbClr val="7F7E82"/>
              </a:buClr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995363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5363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algn="l" defTabSz="995363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0" indent="-1857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0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2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6" y="373064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9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4" y="7076279"/>
            <a:ext cx="5437187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791841">
              <a:buClr>
                <a:srgbClr val="7F7E82"/>
              </a:buClr>
              <a:buFont typeface="EYInterstate" pitchFamily="2" charset="0"/>
              <a:buNone/>
              <a:defRPr sz="557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76279"/>
            <a:ext cx="673100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791841">
              <a:buClr>
                <a:srgbClr val="7F7E82"/>
              </a:buClr>
              <a:buFont typeface="EYInterstate" pitchFamily="2" charset="0"/>
              <a:buNone/>
              <a:defRPr sz="557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5pPr>
      <a:lvl6pPr marL="363716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6pPr>
      <a:lvl7pPr marL="727433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7pPr>
      <a:lvl8pPr marL="1091148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8pPr>
      <a:lvl9pPr marL="1454865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791841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ea typeface="+mn-ea"/>
          <a:cs typeface="+mn-cs"/>
        </a:defRPr>
      </a:lvl1pPr>
      <a:lvl2pPr marL="1263" algn="l" defTabSz="791841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194" b="1">
          <a:solidFill>
            <a:schemeClr val="tx2"/>
          </a:solidFill>
          <a:latin typeface="+mn-lt"/>
          <a:cs typeface="+mn-cs"/>
        </a:defRPr>
      </a:lvl2pPr>
      <a:lvl3pPr marL="2526" algn="l" defTabSz="791841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034" b="1">
          <a:solidFill>
            <a:schemeClr val="accent1"/>
          </a:solidFill>
          <a:latin typeface="+mn-lt"/>
          <a:cs typeface="+mn-cs"/>
        </a:defRPr>
      </a:lvl3pPr>
      <a:lvl4pPr marL="151549" indent="-147760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4pPr>
      <a:lvl5pPr marL="280364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5pPr>
      <a:lvl6pPr marL="644081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6pPr>
      <a:lvl7pPr marL="1007797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7pPr>
      <a:lvl8pPr marL="1371513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8pPr>
      <a:lvl9pPr marL="1735229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716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43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1148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4865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581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2297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601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09729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2750" y="277459"/>
            <a:ext cx="9652000" cy="933897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3774" y="1488440"/>
            <a:ext cx="30607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Abhishek is a Technology Consultant within the Digital &amp; Emerging Technology competency of the Technology Consulting division within the EY Irish practice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Prior joining to EY, Abhishek has over 2.5 years of experience as Developer support, Technical support, and application support analyst with comprehensive work experience in the technology service sectors.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He has worked with Fortune 500 companies on their product and service based projects.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holds a Master degree in Data Analytics from Dublin Business School and Bachelor of Technology in Computer Science, India where he achieved first class honours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	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536700" y="427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Abhishek </a:t>
            </a:r>
            <a:r>
              <a:rPr lang="en-US" sz="900" dirty="0" err="1">
                <a:solidFill>
                  <a:srgbClr val="000000"/>
                </a:solidFill>
                <a:latin typeface="EYInterstate Regular" pitchFamily="-16" charset="0"/>
              </a:rPr>
              <a:t>Danalakota</a:t>
            </a:r>
            <a:b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</a:b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Technology </a:t>
            </a:r>
            <a:r>
              <a:rPr lang="en-US" sz="900" dirty="0">
                <a:solidFill>
                  <a:srgbClr val="000000"/>
                </a:solidFill>
                <a:latin typeface="EYInterstate Regular" panose="02000503020000020004" pitchFamily="2" charset="0"/>
              </a:rPr>
              <a:t>Consultant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536700" y="808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Mobile	+353 12211452</a:t>
            </a:r>
          </a:p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Email	abhishek.danalakota@ie.ey.com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gray">
          <a:xfrm>
            <a:off x="472017" y="1266031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Background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gray">
          <a:xfrm>
            <a:off x="3670300" y="1266031"/>
            <a:ext cx="3040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Professional Experience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gray">
          <a:xfrm>
            <a:off x="427329" y="3475831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Skills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53774" y="3704432"/>
            <a:ext cx="306734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Programming Language: Python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b="1" dirty="0">
                <a:latin typeface="EYInterstate Light" panose="02000506000000020004" pitchFamily="2" charset="0"/>
              </a:rPr>
              <a:t>CI/CD</a:t>
            </a:r>
            <a:r>
              <a:rPr lang="en-IE" sz="900" dirty="0">
                <a:latin typeface="EYInterstate Light" panose="02000506000000020004" pitchFamily="2" charset="0"/>
              </a:rPr>
              <a:t>: Azure DevOps, Git, Policies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Operating System: Windows, Linux - Ubuntu, CentOS, RedHat, Solaris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Web Application &amp; Servers: Apache Tomcat, JBOSS, </a:t>
            </a:r>
            <a:r>
              <a:rPr lang="en-IE" sz="900" dirty="0" err="1">
                <a:latin typeface="EYInterstate Light" panose="02000506000000020004" pitchFamily="2" charset="0"/>
              </a:rPr>
              <a:t>Ngnix</a:t>
            </a:r>
            <a:endParaRPr lang="en-IE" sz="900" dirty="0">
              <a:latin typeface="EYInterstate Light" panose="02000506000000020004" pitchFamily="2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Networking: LAN, WAN, IP, HTTP, DNS, TCP/IP, UDP, OSI model, Switching and routing 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VM’s: </a:t>
            </a:r>
            <a:r>
              <a:rPr lang="en-IE" sz="900" dirty="0" err="1">
                <a:latin typeface="EYInterstate Light" panose="02000506000000020004" pitchFamily="2" charset="0"/>
              </a:rPr>
              <a:t>Redhat</a:t>
            </a:r>
            <a:r>
              <a:rPr lang="en-IE" sz="900" dirty="0">
                <a:latin typeface="EYInterstate Light" panose="02000506000000020004" pitchFamily="2" charset="0"/>
              </a:rPr>
              <a:t> VM, Azure CLI, PowerShell, Java JDK 8/10/11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Terraform </a:t>
            </a:r>
            <a:r>
              <a:rPr lang="en-IE" sz="900" dirty="0" err="1">
                <a:latin typeface="EYInterstate Light" panose="02000506000000020004" pitchFamily="2" charset="0"/>
              </a:rPr>
              <a:t>Hashicorp</a:t>
            </a:r>
            <a:r>
              <a:rPr lang="en-IE" sz="900" dirty="0">
                <a:latin typeface="EYInterstate Light" panose="02000506000000020004" pitchFamily="2" charset="0"/>
              </a:rPr>
              <a:t> certified.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Infrastructure: AKS, Resource Groups, </a:t>
            </a:r>
            <a:r>
              <a:rPr lang="en-IE" sz="900" dirty="0" err="1">
                <a:latin typeface="EYInterstate Light" panose="02000506000000020004" pitchFamily="2" charset="0"/>
              </a:rPr>
              <a:t>Keyvalut</a:t>
            </a:r>
            <a:r>
              <a:rPr lang="en-IE" sz="900" dirty="0">
                <a:latin typeface="EYInterstate Light" panose="02000506000000020004" pitchFamily="2" charset="0"/>
              </a:rPr>
              <a:t>, Log Analytics, </a:t>
            </a:r>
            <a:r>
              <a:rPr lang="en-IE" sz="900" dirty="0" err="1">
                <a:latin typeface="EYInterstate Light" panose="02000506000000020004" pitchFamily="2" charset="0"/>
              </a:rPr>
              <a:t>Stroage</a:t>
            </a:r>
            <a:r>
              <a:rPr lang="en-IE" sz="900" dirty="0">
                <a:latin typeface="EYInterstate Light" panose="02000506000000020004" pitchFamily="2" charset="0"/>
              </a:rPr>
              <a:t> and automation accounts, Function </a:t>
            </a:r>
            <a:r>
              <a:rPr lang="en-IE" sz="900" dirty="0" err="1">
                <a:latin typeface="EYInterstate Light" panose="02000506000000020004" pitchFamily="2" charset="0"/>
              </a:rPr>
              <a:t>Apps,Data</a:t>
            </a:r>
            <a:r>
              <a:rPr lang="en-IE" sz="900" dirty="0">
                <a:latin typeface="EYInterstate Light" panose="02000506000000020004" pitchFamily="2" charset="0"/>
              </a:rPr>
              <a:t> Factory, App Registration and service principles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Microsoft Azure Fundamental Certified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EY Microsoft Azure Learning Badge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ITIL v3 Certified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Lean six sigma trained and tested 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9875" algn="l"/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Agile SCRUM certified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IE" sz="900" dirty="0">
              <a:latin typeface="EYInterstate Light" panose="02000506000000020004" pitchFamily="2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269875" algn="l"/>
                <a:tab pos="3228975" algn="l"/>
                <a:tab pos="4665663" algn="r"/>
              </a:tabLst>
            </a:pPr>
            <a:br>
              <a:rPr lang="en-IE" sz="900" dirty="0"/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US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B0E81-4C9C-41B4-B655-99793FC30C98}"/>
              </a:ext>
            </a:extLst>
          </p:cNvPr>
          <p:cNvSpPr/>
          <p:nvPr/>
        </p:nvSpPr>
        <p:spPr>
          <a:xfrm>
            <a:off x="3595424" y="1433328"/>
            <a:ext cx="3281043" cy="612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Technology Consultant, EY</a:t>
            </a:r>
            <a:b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leading Procurement Company</a:t>
            </a:r>
            <a:endParaRPr lang="en-GB" sz="1100" dirty="0">
              <a:latin typeface="EYInterstate Light" pitchFamily="2" charset="0"/>
              <a:cs typeface="Arial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assisted the Project Manager and solutions Architects on technology review engagement.</a:t>
            </a:r>
            <a:endParaRPr lang="en-GB" sz="900" b="0" i="0" u="none" strike="noStrike" dirty="0">
              <a:solidFill>
                <a:srgbClr val="000000"/>
              </a:solidFill>
              <a:effectLst/>
              <a:latin typeface="EYInterstate Light" panose="02000506000000020004" pitchFamily="2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Created gap analysis chats, strategies and  roadmap for the client technology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Associate DevOps Engineer</a:t>
            </a:r>
            <a:b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Leading Tech Company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i="1" dirty="0">
                <a:solidFill>
                  <a:schemeClr val="bg2">
                    <a:lumMod val="75000"/>
                  </a:schemeClr>
                </a:solidFill>
                <a:latin typeface="EYInterstate" pitchFamily="2" charset="0"/>
                <a:cs typeface="Arial" charset="0"/>
              </a:rPr>
              <a:t>March 2020 – August 2021</a:t>
            </a:r>
            <a:endParaRPr lang="en-GB" sz="900" dirty="0">
              <a:solidFill>
                <a:schemeClr val="bg2">
                  <a:lumMod val="75000"/>
                </a:schemeClr>
              </a:solidFill>
              <a:latin typeface="EYInterstate Light" pitchFamily="2" charset="0"/>
              <a:cs typeface="Arial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was </a:t>
            </a:r>
            <a:r>
              <a:rPr lang="en-IE" sz="900" dirty="0">
                <a:latin typeface="EYInterstate Light" pitchFamily="2" charset="0"/>
                <a:cs typeface="Arial" charset="0"/>
              </a:rPr>
              <a:t>responsible for defining and implementing the build, deployment and monitoring standards for this customer.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A part of Agile development teams to deliver an end-to-end automation of deployment, monitoring, and infrastructure management in a cloud environment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Build and configure delivery environments supporting CD/CI tools using an Agile delivery methodology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Created scripts and/or templates to automate and/or bootstrap infrastructure provisioning and management tasks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itchFamily="2" charset="0"/>
                <a:cs typeface="Arial" charset="0"/>
              </a:rPr>
              <a:t>Abhishek worked closely with the development team to create an automated continuous integration (CI) and continuous delivery (CD) system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IE" sz="900" dirty="0">
                <a:latin typeface="EYInterstate Light" pitchFamily="2" charset="0"/>
                <a:cs typeface="Arial" charset="0"/>
              </a:rPr>
              <a:t>worked in support of the Senior Information Security Engineer enhancing the security direction for the organization including systems, networks, user services and vendor development efforts.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Abhishek Installed, configured, tested and maintained operating systems, application software and system management tools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Abhishek has experience using Infrastructure as Code tools Terraform, Azure RM, CloudFormation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br>
              <a:rPr lang="en-IE" sz="900" dirty="0">
                <a:latin typeface="EYInterstate Light" panose="02000506000000020004" pitchFamily="2" charset="0"/>
              </a:rPr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4BA9-6518-452D-BE9A-2349F5B7591D}"/>
              </a:ext>
            </a:extLst>
          </p:cNvPr>
          <p:cNvSpPr/>
          <p:nvPr/>
        </p:nvSpPr>
        <p:spPr>
          <a:xfrm>
            <a:off x="6928247" y="1266031"/>
            <a:ext cx="3136503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System Engineer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Leading Tech Company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February 2018 – January 2019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worked as part of  </a:t>
            </a:r>
            <a:r>
              <a:rPr lang="en-IE" sz="900" dirty="0">
                <a:latin typeface="EYInterstate Light" panose="02000506000000020004" pitchFamily="2" charset="0"/>
              </a:rPr>
              <a:t>IT infrastructure team handled Australian clients and supporting them in maintaining their active directory and information security, providing infrastructural services to clients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He holds a strong knowledge and experience to manage IAM activities including ID administration, provisioning, governance/auditing, reporting, operations.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He also managed </a:t>
            </a:r>
            <a:r>
              <a:rPr lang="en-IE" sz="900" dirty="0">
                <a:latin typeface="EYInterstate Light" panose="02000506000000020004" pitchFamily="2" charset="0"/>
              </a:rPr>
              <a:t>user life cycle and integrating application requirements in a shared services framework focused on provisioning, de-provisioning, entitlements and role-based access control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Azure RBAC/ AD - built-in and custom Roles, Security Groups and Scopes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EYInterstate Light" panose="02000506000000020004" pitchFamily="2" charset="0"/>
              </a:rPr>
              <a:t>.</a:t>
            </a:r>
            <a:r>
              <a:rPr lang="en-IE" sz="900" dirty="0">
                <a:latin typeface="EYInterstate Light" panose="02000506000000020004" pitchFamily="2" charset="0"/>
              </a:rPr>
              <a:t> 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He was responsible for </a:t>
            </a:r>
            <a:r>
              <a:rPr lang="en-IE" sz="900" dirty="0">
                <a:latin typeface="EYInterstate Light" panose="02000506000000020004" pitchFamily="2" charset="0"/>
              </a:rPr>
              <a:t>network monitoring and troubleshooting using appropriate tools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In-depth knowledge on client product and information security best practices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has </a:t>
            </a:r>
            <a:r>
              <a:rPr lang="en-IE" sz="900" dirty="0">
                <a:solidFill>
                  <a:srgbClr val="212529"/>
                </a:solidFill>
                <a:latin typeface="-apple-system"/>
                <a:cs typeface="Arial" charset="0"/>
              </a:rPr>
              <a:t>d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emonstrate strong problem analysis, problem resolution, and decision making and judgment skills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</a:t>
            </a:r>
            <a:r>
              <a:rPr lang="en-IE" sz="900" dirty="0">
                <a:solidFill>
                  <a:srgbClr val="212529"/>
                </a:solidFill>
                <a:latin typeface="-apple-system"/>
                <a:cs typeface="Arial" charset="0"/>
              </a:rPr>
              <a:t>d</a:t>
            </a:r>
            <a:r>
              <a:rPr lang="en-IE" sz="900" b="0" i="0" dirty="0">
                <a:solidFill>
                  <a:srgbClr val="212529"/>
                </a:solidFill>
                <a:effectLst/>
                <a:latin typeface="-apple-system"/>
              </a:rPr>
              <a:t>emonstrate understanding of complex software architecture, and the ability to help enhance, support, and troubleshoot that architecture.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Abhishek organized the highest levels of systems and infrastructure availability, acting proactively;</a:t>
            </a:r>
          </a:p>
          <a:p>
            <a:pPr marL="171450" indent="-171450" defTabSz="995363">
              <a:spcAft>
                <a:spcPct val="50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Develop, document, and implement CI/CD strategy for management of Infrastructure as Code </a:t>
            </a:r>
            <a:r>
              <a:rPr lang="en-IE" sz="900" dirty="0" err="1">
                <a:latin typeface="EYInterstate Light" panose="02000506000000020004" pitchFamily="2" charset="0"/>
                <a:cs typeface="Arial" charset="0"/>
              </a:rPr>
              <a:t>IaC</a:t>
            </a: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 baseline;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anose="02000506000000020004" pitchFamily="2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130136-169F-447D-9132-0C968261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7485"/>
            <a:ext cx="652944" cy="8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7133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A88722B5B9A4BBF43180EB4BDCBFD" ma:contentTypeVersion="4" ma:contentTypeDescription="Create a new document." ma:contentTypeScope="" ma:versionID="e8e48a746c0c820ed86f500ae5e60e7d">
  <xsd:schema xmlns:xsd="http://www.w3.org/2001/XMLSchema" xmlns:xs="http://www.w3.org/2001/XMLSchema" xmlns:p="http://schemas.microsoft.com/office/2006/metadata/properties" xmlns:ns2="40923e17-7550-4b3a-bd95-a1d5d04d4f42" targetNamespace="http://schemas.microsoft.com/office/2006/metadata/properties" ma:root="true" ma:fieldsID="b823f110741e9e078891fa0a8c64f5ef" ns2:_="">
    <xsd:import namespace="40923e17-7550-4b3a-bd95-a1d5d04d4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23e17-7550-4b3a-bd95-a1d5d04d4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71D4F-8AD7-41E7-98D9-5E48C0ABCEE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b13161-42b2-4b76-8096-5385c4a52952"/>
    <ds:schemaRef ds:uri="http://purl.org/dc/elements/1.1/"/>
    <ds:schemaRef ds:uri="http://schemas.microsoft.com/office/2006/metadata/properties"/>
    <ds:schemaRef ds:uri="8bf8233f-2110-499c-a08f-ab5ebcbb3b4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15284A-31D4-4C73-A212-A5B812099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D6F3D-602D-4288-9776-5973A9B0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23e17-7550-4b3a-bd95-a1d5d04d4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652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Unicode MS</vt:lpstr>
      <vt:lpstr>EYInterstate</vt:lpstr>
      <vt:lpstr>EYInterstate Light</vt:lpstr>
      <vt:lpstr>EYInterstate Regular</vt:lpstr>
      <vt:lpstr>Proposal Template for PP and Loadset</vt:lpstr>
      <vt:lpstr>1_Proposal Template for PP and Loadset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Delia Setiawan</dc:creator>
  <cp:keywords/>
  <cp:lastModifiedBy>Abhishek Danalakota</cp:lastModifiedBy>
  <cp:revision>201</cp:revision>
  <dcterms:created xsi:type="dcterms:W3CDTF">2004-06-10T11:54:09Z</dcterms:created>
  <dcterms:modified xsi:type="dcterms:W3CDTF">2022-03-24T13:44:14Z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0x010100C96A88722B5B9A4BBF43180EB4BDCBFD</vt:lpwstr>
  </property>
  <property fmtid="{D5CDD505-2E9C-101B-9397-08002B2CF9AE}" pid="3" name="_dlc_DocIdItemGuid">
    <vt:lpwstr>b42d05ef-3e6d-46ac-8c4a-f9e66a1af042</vt:lpwstr>
  </property>
  <property fmtid="{D5CDD505-2E9C-101B-9397-08002B2CF9AE}" pid="4" name="GeographicApplicability">
    <vt:lpwstr>19;#EMEIA|f996ef64-9eed-4e53-bc49-92020faa37ae</vt:lpwstr>
  </property>
  <property fmtid="{D5CDD505-2E9C-101B-9397-08002B2CF9AE}" pid="5" name="ServiceLineFunction">
    <vt:lpwstr>57;#Tax Accounting and Risk Advisory Services|45c0fd32-d7cf-4553-945e-63ea105b450d</vt:lpwstr>
  </property>
  <property fmtid="{D5CDD505-2E9C-101B-9397-08002B2CF9AE}" pid="6" name="EYContentType">
    <vt:lpwstr>25;#CV|d9e8f3fc-dc7d-453d-9df1-1e9e3502f833</vt:lpwstr>
  </property>
  <property fmtid="{D5CDD505-2E9C-101B-9397-08002B2CF9AE}" pid="7" name="ContentLanguage">
    <vt:lpwstr>141;#English|556a818d-2fa5-4ece-a7c0-2ca1d2dc5c77</vt:lpwstr>
  </property>
  <property fmtid="{D5CDD505-2E9C-101B-9397-08002B2CF9AE}" pid="8" name="_dlc_policyId">
    <vt:lpwstr>/Lists/ContentRequests/Submission</vt:lpwstr>
  </property>
  <property fmtid="{D5CDD505-2E9C-101B-9397-08002B2CF9AE}" pid="9" name="ItemRetentionFormula">
    <vt:lpwstr>&lt;formula id="Microsoft.Office.RecordsManagement.PolicyFeatures.Expiration.Formula.BuiltIn"&gt;&lt;number&gt;30&lt;/number&gt;&lt;property&gt;Created&lt;/property&gt;&lt;propertyId&gt;8c06beca-0777-48f7-91c7-6da68bc07b69&lt;/propertyId&gt;&lt;period&gt;days&lt;/period&gt;&lt;/formula&gt;</vt:lpwstr>
  </property>
  <property fmtid="{D5CDD505-2E9C-101B-9397-08002B2CF9AE}" pid="10" name="TaxKeyword">
    <vt:lpwstr/>
  </property>
  <property fmtid="{D5CDD505-2E9C-101B-9397-08002B2CF9AE}" pid="11" name="EYTargetAudience">
    <vt:lpwstr/>
  </property>
  <property fmtid="{D5CDD505-2E9C-101B-9397-08002B2CF9AE}" pid="12" name="EYIssues">
    <vt:lpwstr/>
  </property>
  <property fmtid="{D5CDD505-2E9C-101B-9397-08002B2CF9AE}" pid="13" name="MethodName">
    <vt:lpwstr/>
  </property>
  <property fmtid="{D5CDD505-2E9C-101B-9397-08002B2CF9AE}" pid="14" name="EYEndorsement">
    <vt:lpwstr/>
  </property>
  <property fmtid="{D5CDD505-2E9C-101B-9397-08002B2CF9AE}" pid="15" name="MethodWorkProduct">
    <vt:lpwstr/>
  </property>
  <property fmtid="{D5CDD505-2E9C-101B-9397-08002B2CF9AE}" pid="16" name="_docset_NoMedatataSyncRequired">
    <vt:lpwstr>False</vt:lpwstr>
  </property>
  <property fmtid="{D5CDD505-2E9C-101B-9397-08002B2CF9AE}" pid="17" name="Sector">
    <vt:lpwstr/>
  </property>
  <property fmtid="{D5CDD505-2E9C-101B-9397-08002B2CF9AE}" pid="18" name="EYCommunitySpecificTerms">
    <vt:lpwstr/>
  </property>
  <property fmtid="{D5CDD505-2E9C-101B-9397-08002B2CF9AE}" pid="19" name="EYMarketSegment">
    <vt:lpwstr/>
  </property>
  <property fmtid="{D5CDD505-2E9C-101B-9397-08002B2CF9AE}" pid="20" name="CMS_BusinessApprover">
    <vt:lpwstr/>
  </property>
  <property fmtid="{D5CDD505-2E9C-101B-9397-08002B2CF9AE}" pid="21" name="Order">
    <vt:r8>11069700</vt:r8>
  </property>
  <property fmtid="{D5CDD505-2E9C-101B-9397-08002B2CF9AE}" pid="22" name="EYSubmittedBy">
    <vt:lpwstr>30249</vt:lpwstr>
  </property>
  <property fmtid="{D5CDD505-2E9C-101B-9397-08002B2CF9AE}" pid="23" name="xd_ProgID">
    <vt:lpwstr/>
  </property>
  <property fmtid="{D5CDD505-2E9C-101B-9397-08002B2CF9AE}" pid="24" name="TemplateUrl">
    <vt:lpwstr/>
  </property>
  <property fmtid="{D5CDD505-2E9C-101B-9397-08002B2CF9AE}" pid="25" name="EYKKnowledgeDomainOwner">
    <vt:lpwstr>755;#Tax - Global Compliance and Reporting|17f2bf53-9f25-45f8-a5b5-7e5961cc64f6</vt:lpwstr>
  </property>
  <property fmtid="{D5CDD505-2E9C-101B-9397-08002B2CF9AE}" pid="26" name="EYKRelatedKnowledgeDomain">
    <vt:lpwstr/>
  </property>
  <property fmtid="{D5CDD505-2E9C-101B-9397-08002B2CF9AE}" pid="27" name="EYKEndorsedBy">
    <vt:lpwstr/>
  </property>
</Properties>
</file>