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147472826" r:id="rId2"/>
  </p:sldIdLst>
  <p:sldSz cx="10688638" cy="7562850"/>
  <p:notesSz cx="6858000" cy="9144000"/>
  <p:custDataLst>
    <p:tags r:id="rId5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480"/>
    <a:srgbClr val="FF21A5"/>
    <a:srgbClr val="2E2E38"/>
    <a:srgbClr val="FFE600"/>
    <a:srgbClr val="404040"/>
    <a:srgbClr val="000000"/>
    <a:srgbClr val="808080"/>
    <a:srgbClr val="58595B"/>
    <a:srgbClr val="336699"/>
    <a:srgbClr val="F04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56259-147F-FC2B-8E31-FE3ED43D386A}" v="2" dt="2024-01-02T10:30:07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79" autoAdjust="0"/>
  </p:normalViewPr>
  <p:slideViewPr>
    <p:cSldViewPr snapToGrid="0" showGuides="1">
      <p:cViewPr varScale="1">
        <p:scale>
          <a:sx n="104" d="100"/>
          <a:sy n="104" d="100"/>
        </p:scale>
        <p:origin x="13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0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Danalakota" userId="139ae11c-37c1-494d-966a-606ba81d5a81" providerId="ADAL" clId="{76257294-DBBC-4C16-AE16-721C2637ABA2}"/>
    <pc:docChg chg="modSld">
      <pc:chgData name="Abhishek Danalakota" userId="139ae11c-37c1-494d-966a-606ba81d5a81" providerId="ADAL" clId="{76257294-DBBC-4C16-AE16-721C2637ABA2}" dt="2023-12-19T11:33:16.332" v="308" actId="20577"/>
      <pc:docMkLst>
        <pc:docMk/>
      </pc:docMkLst>
      <pc:sldChg chg="modSp mod">
        <pc:chgData name="Abhishek Danalakota" userId="139ae11c-37c1-494d-966a-606ba81d5a81" providerId="ADAL" clId="{76257294-DBBC-4C16-AE16-721C2637ABA2}" dt="2023-12-19T11:33:16.332" v="308" actId="20577"/>
        <pc:sldMkLst>
          <pc:docMk/>
          <pc:sldMk cId="1388101045" sldId="2147472826"/>
        </pc:sldMkLst>
        <pc:spChg chg="mod">
          <ac:chgData name="Abhishek Danalakota" userId="139ae11c-37c1-494d-966a-606ba81d5a81" providerId="ADAL" clId="{76257294-DBBC-4C16-AE16-721C2637ABA2}" dt="2023-12-19T11:33:16.332" v="308" actId="20577"/>
          <ac:spMkLst>
            <pc:docMk/>
            <pc:sldMk cId="1388101045" sldId="2147472826"/>
            <ac:spMk id="8" creationId="{133472A6-E835-4ACD-8580-5EAB51B5269F}"/>
          </ac:spMkLst>
        </pc:spChg>
        <pc:spChg chg="mod">
          <ac:chgData name="Abhishek Danalakota" userId="139ae11c-37c1-494d-966a-606ba81d5a81" providerId="ADAL" clId="{76257294-DBBC-4C16-AE16-721C2637ABA2}" dt="2023-10-06T10:21:08.906" v="119" actId="20577"/>
          <ac:spMkLst>
            <pc:docMk/>
            <pc:sldMk cId="1388101045" sldId="2147472826"/>
            <ac:spMk id="9" creationId="{5D739EB3-DA24-4C3D-89B0-E2987FC5F5E5}"/>
          </ac:spMkLst>
        </pc:spChg>
        <pc:spChg chg="mod">
          <ac:chgData name="Abhishek Danalakota" userId="139ae11c-37c1-494d-966a-606ba81d5a81" providerId="ADAL" clId="{76257294-DBBC-4C16-AE16-721C2637ABA2}" dt="2023-10-06T10:21:26.083" v="122" actId="20577"/>
          <ac:spMkLst>
            <pc:docMk/>
            <pc:sldMk cId="1388101045" sldId="2147472826"/>
            <ac:spMk id="10" creationId="{FD7C3C38-0E68-4003-9873-469B51CAE3E0}"/>
          </ac:spMkLst>
        </pc:spChg>
      </pc:sldChg>
    </pc:docChg>
  </pc:docChgLst>
  <pc:docChgLst>
    <pc:chgData name="Abhishek Danalakota" userId="S::abhishek.danalakota@ie.ey.com::139ae11c-37c1-494d-966a-606ba81d5a81" providerId="AD" clId="Web-{D3556259-147F-FC2B-8E31-FE3ED43D386A}"/>
    <pc:docChg chg="modSld">
      <pc:chgData name="Abhishek Danalakota" userId="S::abhishek.danalakota@ie.ey.com::139ae11c-37c1-494d-966a-606ba81d5a81" providerId="AD" clId="Web-{D3556259-147F-FC2B-8E31-FE3ED43D386A}" dt="2024-01-02T10:30:07.849" v="1" actId="1076"/>
      <pc:docMkLst>
        <pc:docMk/>
      </pc:docMkLst>
      <pc:sldChg chg="modSp">
        <pc:chgData name="Abhishek Danalakota" userId="S::abhishek.danalakota@ie.ey.com::139ae11c-37c1-494d-966a-606ba81d5a81" providerId="AD" clId="Web-{D3556259-147F-FC2B-8E31-FE3ED43D386A}" dt="2024-01-02T10:30:07.849" v="1" actId="1076"/>
        <pc:sldMkLst>
          <pc:docMk/>
          <pc:sldMk cId="1388101045" sldId="2147472826"/>
        </pc:sldMkLst>
        <pc:spChg chg="mod">
          <ac:chgData name="Abhishek Danalakota" userId="S::abhishek.danalakota@ie.ey.com::139ae11c-37c1-494d-966a-606ba81d5a81" providerId="AD" clId="Web-{D3556259-147F-FC2B-8E31-FE3ED43D386A}" dt="2024-01-02T10:30:07.849" v="1" actId="1076"/>
          <ac:spMkLst>
            <pc:docMk/>
            <pc:sldMk cId="1388101045" sldId="2147472826"/>
            <ac:spMk id="9" creationId="{5D739EB3-DA24-4C3D-89B0-E2987FC5F5E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FD87B-9828-443E-AF5F-E169552D9922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04EC4-B608-4D8E-A7F2-026D157BEA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3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7D830-554C-4D98-9B76-46C05EB06307}" type="datetimeFigureOut">
              <a:rPr lang="en-IE" smtClean="0"/>
              <a:t>02/01/2024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3C5A8-6607-4ED2-9F55-831C5A43BDE5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4634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26428" y="433385"/>
            <a:ext cx="3721100" cy="3136900"/>
          </a:xfrm>
          <a:custGeom>
            <a:avLst/>
            <a:gdLst>
              <a:gd name="T0" fmla="*/ 0 w 2344"/>
              <a:gd name="T1" fmla="*/ 414 h 1976"/>
              <a:gd name="T2" fmla="*/ 0 w 2344"/>
              <a:gd name="T3" fmla="*/ 1976 h 1976"/>
              <a:gd name="T4" fmla="*/ 2344 w 2344"/>
              <a:gd name="T5" fmla="*/ 1976 h 1976"/>
              <a:gd name="T6" fmla="*/ 2344 w 2344"/>
              <a:gd name="T7" fmla="*/ 0 h 1976"/>
              <a:gd name="T8" fmla="*/ 0 w 2344"/>
              <a:gd name="T9" fmla="*/ 414 h 1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4" h="1976">
                <a:moveTo>
                  <a:pt x="0" y="414"/>
                </a:moveTo>
                <a:lnTo>
                  <a:pt x="0" y="1976"/>
                </a:lnTo>
                <a:lnTo>
                  <a:pt x="2344" y="1976"/>
                </a:lnTo>
                <a:lnTo>
                  <a:pt x="2344" y="0"/>
                </a:lnTo>
                <a:lnTo>
                  <a:pt x="0" y="414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noProof="0" dirty="0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18453" y="2049028"/>
            <a:ext cx="3384614" cy="920418"/>
          </a:xfrm>
        </p:spPr>
        <p:txBody>
          <a:bodyPr wrap="square">
            <a:noAutofit/>
          </a:bodyPr>
          <a:lstStyle>
            <a:lvl1pPr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IE" noProof="0" dirty="0"/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8452" y="1227008"/>
            <a:ext cx="3379851" cy="658353"/>
          </a:xfrm>
        </p:spPr>
        <p:txBody>
          <a:bodyPr anchor="t">
            <a:no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IE" noProof="0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79715" y="5908236"/>
            <a:ext cx="1078992" cy="1257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u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5" y="709762"/>
            <a:ext cx="9778111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5" y="1475097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08136" y="1475097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454025" y="4262122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08136" y="4262122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1420720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orient="horz" pos="2609" userDrawn="1">
          <p15:clr>
            <a:srgbClr val="FBAE40"/>
          </p15:clr>
        </p15:guide>
        <p15:guide id="3" orient="horz" pos="930">
          <p15:clr>
            <a:srgbClr val="FBAE40"/>
          </p15:clr>
        </p15:guide>
        <p15:guide id="4" orient="horz" pos="2677" userDrawn="1">
          <p15:clr>
            <a:srgbClr val="FBAE40"/>
          </p15:clr>
        </p15:guide>
        <p15:guide id="5" orient="horz" pos="845">
          <p15:clr>
            <a:srgbClr val="FBAE40"/>
          </p15:clr>
        </p15:guide>
        <p15:guide id="6" pos="3323">
          <p15:clr>
            <a:srgbClr val="FBAE40"/>
          </p15:clr>
        </p15:guide>
        <p15:guide id="7" pos="341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xtu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4" y="709762"/>
            <a:ext cx="9778111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4" y="1475097"/>
            <a:ext cx="3168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7064135" y="1475097"/>
            <a:ext cx="3168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3759079" y="1475097"/>
            <a:ext cx="3168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8" name="Content Placeholder 12"/>
          <p:cNvSpPr>
            <a:spLocks noGrp="1"/>
          </p:cNvSpPr>
          <p:nvPr>
            <p:ph sz="quarter" idx="18"/>
          </p:nvPr>
        </p:nvSpPr>
        <p:spPr bwMode="gray">
          <a:xfrm>
            <a:off x="454024" y="4262122"/>
            <a:ext cx="3168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7064135" y="4262122"/>
            <a:ext cx="3168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0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3759079" y="4262122"/>
            <a:ext cx="3168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037895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78" userDrawn="1">
          <p15:clr>
            <a:srgbClr val="FBAE40"/>
          </p15:clr>
        </p15:guide>
        <p15:guide id="2" orient="horz" pos="2609" userDrawn="1">
          <p15:clr>
            <a:srgbClr val="FBAE40"/>
          </p15:clr>
        </p15:guide>
        <p15:guide id="3" orient="horz" pos="930">
          <p15:clr>
            <a:srgbClr val="FBAE40"/>
          </p15:clr>
        </p15:guide>
        <p15:guide id="4" orient="horz" pos="2677" userDrawn="1">
          <p15:clr>
            <a:srgbClr val="FBAE40"/>
          </p15:clr>
        </p15:guide>
        <p15:guide id="5" orient="horz" pos="845">
          <p15:clr>
            <a:srgbClr val="FBAE40"/>
          </p15:clr>
        </p15:guide>
        <p15:guide id="6" pos="2346" userDrawn="1">
          <p15:clr>
            <a:srgbClr val="FBAE40"/>
          </p15:clr>
        </p15:guide>
        <p15:guide id="7" pos="4455" userDrawn="1">
          <p15:clr>
            <a:srgbClr val="FBAE40"/>
          </p15:clr>
        </p15:guide>
        <p15:guide id="8" pos="436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6" y="709762"/>
            <a:ext cx="9778110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6" y="1475097"/>
            <a:ext cx="4824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08136" y="1475097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08136" y="4283097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1807411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orient="horz" pos="930">
          <p15:clr>
            <a:srgbClr val="FBAE40"/>
          </p15:clr>
        </p15:guide>
        <p15:guide id="3" pos="3323">
          <p15:clr>
            <a:srgbClr val="FBAE40"/>
          </p15:clr>
        </p15:guide>
        <p15:guide id="4" pos="3413">
          <p15:clr>
            <a:srgbClr val="FBAE40"/>
          </p15:clr>
        </p15:guide>
        <p15:guide id="5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6" y="709762"/>
            <a:ext cx="9778110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6" y="1475097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08136" y="1475098"/>
            <a:ext cx="4824000" cy="545102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454026" y="4262122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62545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23">
          <p15:clr>
            <a:srgbClr val="FBAE40"/>
          </p15:clr>
        </p15:guide>
        <p15:guide id="2" pos="3413">
          <p15:clr>
            <a:srgbClr val="FBAE40"/>
          </p15:clr>
        </p15:guide>
        <p15:guide id="3" pos="3368">
          <p15:clr>
            <a:srgbClr val="FBAE40"/>
          </p15:clr>
        </p15:guide>
        <p15:guide id="4" orient="horz" pos="930">
          <p15:clr>
            <a:srgbClr val="FBAE40"/>
          </p15:clr>
        </p15:guide>
        <p15:guide id="5" orient="horz" pos="83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6" y="709762"/>
            <a:ext cx="9778110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6" y="1475097"/>
            <a:ext cx="977811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454026" y="4262122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08136" y="4262122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2896058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orient="horz" pos="930">
          <p15:clr>
            <a:srgbClr val="FBAE40"/>
          </p15:clr>
        </p15:guide>
        <p15:guide id="3" orient="horz" pos="2609" userDrawn="1">
          <p15:clr>
            <a:srgbClr val="FBAE40"/>
          </p15:clr>
        </p15:guide>
        <p15:guide id="4" pos="3323">
          <p15:clr>
            <a:srgbClr val="FBAE40"/>
          </p15:clr>
        </p15:guide>
        <p15:guide id="5" pos="3413">
          <p15:clr>
            <a:srgbClr val="FBAE40"/>
          </p15:clr>
        </p15:guide>
        <p15:guide id="6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6" y="709762"/>
            <a:ext cx="9778110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6" y="1475097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08136" y="1475097"/>
            <a:ext cx="482400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454026" y="4262122"/>
            <a:ext cx="977811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780529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0">
          <p15:clr>
            <a:srgbClr val="FBAE40"/>
          </p15:clr>
        </p15:guide>
        <p15:guide id="2" pos="3368">
          <p15:clr>
            <a:srgbClr val="FBAE40"/>
          </p15:clr>
        </p15:guide>
        <p15:guide id="3" pos="3323">
          <p15:clr>
            <a:srgbClr val="FBAE40"/>
          </p15:clr>
        </p15:guide>
        <p15:guide id="4" pos="3413">
          <p15:clr>
            <a:srgbClr val="FBAE40"/>
          </p15:clr>
        </p15:guide>
        <p15:guide id="5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6" y="709762"/>
            <a:ext cx="9778110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653624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0">
          <p15:clr>
            <a:srgbClr val="FBAE40"/>
          </p15:clr>
        </p15:guide>
        <p15:guide id="2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433938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454025" y="783467"/>
            <a:ext cx="4638575" cy="4252213"/>
          </a:xfrm>
          <a:custGeom>
            <a:avLst/>
            <a:gdLst>
              <a:gd name="connsiteX0" fmla="*/ 0 w 10031"/>
              <a:gd name="connsiteY0" fmla="*/ 0 h 14589"/>
              <a:gd name="connsiteX1" fmla="*/ 31 w 10031"/>
              <a:gd name="connsiteY1" fmla="*/ 14589 h 14589"/>
              <a:gd name="connsiteX2" fmla="*/ 10031 w 10031"/>
              <a:gd name="connsiteY2" fmla="*/ 11790 h 14589"/>
              <a:gd name="connsiteX3" fmla="*/ 10031 w 10031"/>
              <a:gd name="connsiteY3" fmla="*/ 4589 h 14589"/>
              <a:gd name="connsiteX4" fmla="*/ 0 w 10031"/>
              <a:gd name="connsiteY4" fmla="*/ 0 h 14589"/>
              <a:gd name="connsiteX0" fmla="*/ 0 w 10031"/>
              <a:gd name="connsiteY0" fmla="*/ 0 h 14589"/>
              <a:gd name="connsiteX1" fmla="*/ 31 w 10031"/>
              <a:gd name="connsiteY1" fmla="*/ 14589 h 14589"/>
              <a:gd name="connsiteX2" fmla="*/ 10031 w 10031"/>
              <a:gd name="connsiteY2" fmla="*/ 11790 h 14589"/>
              <a:gd name="connsiteX3" fmla="*/ 10031 w 10031"/>
              <a:gd name="connsiteY3" fmla="*/ 0 h 14589"/>
              <a:gd name="connsiteX4" fmla="*/ 0 w 10031"/>
              <a:gd name="connsiteY4" fmla="*/ 0 h 14589"/>
              <a:gd name="connsiteX0" fmla="*/ 2 w 10033"/>
              <a:gd name="connsiteY0" fmla="*/ 0 h 14589"/>
              <a:gd name="connsiteX1" fmla="*/ 2 w 10033"/>
              <a:gd name="connsiteY1" fmla="*/ 14589 h 14589"/>
              <a:gd name="connsiteX2" fmla="*/ 10033 w 10033"/>
              <a:gd name="connsiteY2" fmla="*/ 11790 h 14589"/>
              <a:gd name="connsiteX3" fmla="*/ 10033 w 10033"/>
              <a:gd name="connsiteY3" fmla="*/ 0 h 14589"/>
              <a:gd name="connsiteX4" fmla="*/ 2 w 10033"/>
              <a:gd name="connsiteY4" fmla="*/ 0 h 1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3" h="14589">
                <a:moveTo>
                  <a:pt x="2" y="0"/>
                </a:moveTo>
                <a:cubicBezTo>
                  <a:pt x="12" y="4863"/>
                  <a:pt x="-8" y="9726"/>
                  <a:pt x="2" y="14589"/>
                </a:cubicBezTo>
                <a:lnTo>
                  <a:pt x="10033" y="11790"/>
                </a:lnTo>
                <a:lnTo>
                  <a:pt x="10033" y="0"/>
                </a:lnTo>
                <a:lnTo>
                  <a:pt x="2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399" tIns="45700" rIns="91399" bIns="45700" numCol="1" anchor="t" anchorCtr="0" compatLnSpc="1">
            <a:prstTxWarp prst="textNoShape">
              <a:avLst/>
            </a:prstTxWarp>
          </a:bodyPr>
          <a:lstStyle/>
          <a:p>
            <a:endParaRPr lang="en-IE" sz="1999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96971" y="1278269"/>
            <a:ext cx="3922253" cy="280180"/>
          </a:xfrm>
        </p:spPr>
        <p:txBody>
          <a:bodyPr wrap="none" anchor="ctr" anchorCtr="0"/>
          <a:lstStyle>
            <a:lvl1pPr>
              <a:defRPr lang="en-US" sz="1399" b="1" kern="1200" dirty="0" smtClean="0">
                <a:solidFill>
                  <a:srgbClr val="2E2E38"/>
                </a:solidFill>
                <a:latin typeface="EYInterstate Light" pitchFamily="2" charset="0"/>
                <a:ea typeface="+mn-ea"/>
                <a:cs typeface="Arial" charset="0"/>
              </a:defRPr>
            </a:lvl1pPr>
          </a:lstStyle>
          <a:p>
            <a:pPr lvl="0"/>
            <a:r>
              <a:rPr lang="en-IE" noProof="0" dirty="0"/>
              <a:t>Section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796971" y="1581482"/>
            <a:ext cx="3922253" cy="78121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lang="en-GB" sz="2999" b="1" kern="1200" dirty="0" smtClean="0">
                <a:solidFill>
                  <a:srgbClr val="2E2E38"/>
                </a:solidFill>
                <a:latin typeface="EYInterstate Light" pitchFamily="2" charset="0"/>
                <a:ea typeface="+mn-ea"/>
                <a:cs typeface="Arial" charset="0"/>
              </a:defRPr>
            </a:lvl1pPr>
          </a:lstStyle>
          <a:p>
            <a:pPr lvl="0"/>
            <a:r>
              <a:rPr lang="en-IE" noProof="0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7019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459094" y="783466"/>
            <a:ext cx="3032898" cy="2771440"/>
          </a:xfrm>
          <a:custGeom>
            <a:avLst/>
            <a:gdLst>
              <a:gd name="connsiteX0" fmla="*/ 0 w 10031"/>
              <a:gd name="connsiteY0" fmla="*/ 0 h 14589"/>
              <a:gd name="connsiteX1" fmla="*/ 31 w 10031"/>
              <a:gd name="connsiteY1" fmla="*/ 14589 h 14589"/>
              <a:gd name="connsiteX2" fmla="*/ 10031 w 10031"/>
              <a:gd name="connsiteY2" fmla="*/ 11790 h 14589"/>
              <a:gd name="connsiteX3" fmla="*/ 10031 w 10031"/>
              <a:gd name="connsiteY3" fmla="*/ 4589 h 14589"/>
              <a:gd name="connsiteX4" fmla="*/ 0 w 10031"/>
              <a:gd name="connsiteY4" fmla="*/ 0 h 14589"/>
              <a:gd name="connsiteX0" fmla="*/ 0 w 10031"/>
              <a:gd name="connsiteY0" fmla="*/ 0 h 14589"/>
              <a:gd name="connsiteX1" fmla="*/ 31 w 10031"/>
              <a:gd name="connsiteY1" fmla="*/ 14589 h 14589"/>
              <a:gd name="connsiteX2" fmla="*/ 10031 w 10031"/>
              <a:gd name="connsiteY2" fmla="*/ 11790 h 14589"/>
              <a:gd name="connsiteX3" fmla="*/ 10031 w 10031"/>
              <a:gd name="connsiteY3" fmla="*/ 0 h 14589"/>
              <a:gd name="connsiteX4" fmla="*/ 0 w 10031"/>
              <a:gd name="connsiteY4" fmla="*/ 0 h 14589"/>
              <a:gd name="connsiteX0" fmla="*/ 33 w 10064"/>
              <a:gd name="connsiteY0" fmla="*/ 0 h 14589"/>
              <a:gd name="connsiteX1" fmla="*/ 1 w 10064"/>
              <a:gd name="connsiteY1" fmla="*/ 14589 h 14589"/>
              <a:gd name="connsiteX2" fmla="*/ 10064 w 10064"/>
              <a:gd name="connsiteY2" fmla="*/ 11790 h 14589"/>
              <a:gd name="connsiteX3" fmla="*/ 10064 w 10064"/>
              <a:gd name="connsiteY3" fmla="*/ 0 h 14589"/>
              <a:gd name="connsiteX4" fmla="*/ 33 w 10064"/>
              <a:gd name="connsiteY4" fmla="*/ 0 h 14589"/>
              <a:gd name="connsiteX0" fmla="*/ 2 w 10065"/>
              <a:gd name="connsiteY0" fmla="*/ 0 h 14589"/>
              <a:gd name="connsiteX1" fmla="*/ 2 w 10065"/>
              <a:gd name="connsiteY1" fmla="*/ 14589 h 14589"/>
              <a:gd name="connsiteX2" fmla="*/ 10065 w 10065"/>
              <a:gd name="connsiteY2" fmla="*/ 11790 h 14589"/>
              <a:gd name="connsiteX3" fmla="*/ 10065 w 10065"/>
              <a:gd name="connsiteY3" fmla="*/ 0 h 14589"/>
              <a:gd name="connsiteX4" fmla="*/ 2 w 10065"/>
              <a:gd name="connsiteY4" fmla="*/ 0 h 1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5" h="14589">
                <a:moveTo>
                  <a:pt x="2" y="0"/>
                </a:moveTo>
                <a:cubicBezTo>
                  <a:pt x="12" y="4863"/>
                  <a:pt x="-8" y="9726"/>
                  <a:pt x="2" y="14589"/>
                </a:cubicBezTo>
                <a:lnTo>
                  <a:pt x="10065" y="11790"/>
                </a:lnTo>
                <a:lnTo>
                  <a:pt x="10065" y="0"/>
                </a:lnTo>
                <a:lnTo>
                  <a:pt x="2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399" tIns="45700" rIns="91399" bIns="45700" numCol="1" anchor="t" anchorCtr="0" compatLnSpc="1">
            <a:prstTxWarp prst="textNoShape">
              <a:avLst/>
            </a:prstTxWarp>
          </a:bodyPr>
          <a:lstStyle/>
          <a:p>
            <a:endParaRPr lang="en-IE" sz="1999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63571" y="1277995"/>
            <a:ext cx="2384982" cy="1172974"/>
          </a:xfrm>
        </p:spPr>
        <p:txBody>
          <a:bodyPr wrap="none" anchor="t" anchorCtr="0"/>
          <a:lstStyle>
            <a:lvl1pPr>
              <a:defRPr lang="en-US" sz="1399" b="1" kern="1200" dirty="0" smtClean="0">
                <a:solidFill>
                  <a:srgbClr val="2E2E38"/>
                </a:solidFill>
                <a:latin typeface="EYInterstate Light" pitchFamily="2" charset="0"/>
                <a:ea typeface="+mn-ea"/>
                <a:cs typeface="Arial" charset="0"/>
              </a:defRPr>
            </a:lvl1pPr>
          </a:lstStyle>
          <a:p>
            <a:pPr lvl="0"/>
            <a:r>
              <a:rPr lang="en-IE" noProof="0" dirty="0"/>
              <a:t>Section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797196" y="1155897"/>
            <a:ext cx="2518878" cy="78121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lang="en-GB" sz="2999" b="1" kern="1200" dirty="0" smtClean="0">
                <a:solidFill>
                  <a:srgbClr val="747480"/>
                </a:solidFill>
                <a:latin typeface="EYInterstate Light" pitchFamily="2" charset="0"/>
                <a:ea typeface="+mn-ea"/>
                <a:cs typeface="Arial" charset="0"/>
              </a:defRPr>
            </a:lvl1pPr>
          </a:lstStyle>
          <a:p>
            <a:pPr lvl="0"/>
            <a:r>
              <a:rPr lang="en-IE" noProof="0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229316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438148" y="434340"/>
            <a:ext cx="3721100" cy="4381500"/>
          </a:xfrm>
          <a:custGeom>
            <a:avLst/>
            <a:gdLst>
              <a:gd name="T0" fmla="*/ 0 w 2344"/>
              <a:gd name="T1" fmla="*/ 414 h 2760"/>
              <a:gd name="T2" fmla="*/ 0 w 2344"/>
              <a:gd name="T3" fmla="*/ 2760 h 2760"/>
              <a:gd name="T4" fmla="*/ 2344 w 2344"/>
              <a:gd name="T5" fmla="*/ 2760 h 2760"/>
              <a:gd name="T6" fmla="*/ 2344 w 2344"/>
              <a:gd name="T7" fmla="*/ 0 h 2760"/>
              <a:gd name="T8" fmla="*/ 0 w 2344"/>
              <a:gd name="T9" fmla="*/ 414 h 2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4" h="2760">
                <a:moveTo>
                  <a:pt x="0" y="414"/>
                </a:moveTo>
                <a:lnTo>
                  <a:pt x="0" y="2760"/>
                </a:lnTo>
                <a:lnTo>
                  <a:pt x="2344" y="2760"/>
                </a:lnTo>
                <a:lnTo>
                  <a:pt x="2344" y="0"/>
                </a:lnTo>
                <a:lnTo>
                  <a:pt x="0" y="414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79715" y="5908236"/>
            <a:ext cx="1078992" cy="1257260"/>
          </a:xfrm>
          <a:prstGeom prst="rect">
            <a:avLst/>
          </a:prstGeom>
        </p:spPr>
      </p:pic>
      <p:sp>
        <p:nvSpPr>
          <p:cNvPr id="6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18453" y="2049028"/>
            <a:ext cx="3384614" cy="920418"/>
          </a:xfrm>
        </p:spPr>
        <p:txBody>
          <a:bodyPr wrap="square">
            <a:noAutofit/>
          </a:bodyPr>
          <a:lstStyle>
            <a:lvl1pPr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IE" noProof="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8452" y="1227008"/>
            <a:ext cx="3379851" cy="658353"/>
          </a:xfrm>
        </p:spPr>
        <p:txBody>
          <a:bodyPr anchor="t">
            <a:no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IE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66769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4025" y="2052764"/>
            <a:ext cx="3168000" cy="489600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1"/>
            <a:r>
              <a:rPr lang="en-IE" noProof="0" dirty="0"/>
              <a:t>Second level</a:t>
            </a:r>
          </a:p>
          <a:p>
            <a:pPr lvl="2"/>
            <a:r>
              <a:rPr lang="en-IE" noProof="0" dirty="0"/>
              <a:t>Third level</a:t>
            </a:r>
          </a:p>
          <a:p>
            <a:pPr lvl="3"/>
            <a:r>
              <a:rPr lang="en-IE" noProof="0" dirty="0"/>
              <a:t>Fourth level</a:t>
            </a:r>
          </a:p>
          <a:p>
            <a:pPr lvl="4"/>
            <a:r>
              <a:rPr lang="en-IE" noProof="0" dirty="0"/>
              <a:t>Fifth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59080" y="2052869"/>
            <a:ext cx="3168000" cy="489600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1"/>
            <a:r>
              <a:rPr lang="en-IE" noProof="0" dirty="0"/>
              <a:t>Second level</a:t>
            </a:r>
          </a:p>
          <a:p>
            <a:pPr lvl="2"/>
            <a:r>
              <a:rPr lang="en-IE" noProof="0" dirty="0"/>
              <a:t>Third level</a:t>
            </a:r>
          </a:p>
          <a:p>
            <a:pPr lvl="3"/>
            <a:r>
              <a:rPr lang="en-IE" noProof="0" dirty="0"/>
              <a:t>Fourth level</a:t>
            </a:r>
          </a:p>
          <a:p>
            <a:pPr lvl="4"/>
            <a:r>
              <a:rPr lang="en-IE" noProof="0" dirty="0"/>
              <a:t>Fifth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 bwMode="gray">
          <a:xfrm>
            <a:off x="7064136" y="2052869"/>
            <a:ext cx="3168000" cy="489600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54025" y="750280"/>
            <a:ext cx="9778111" cy="1152242"/>
          </a:xfrm>
          <a:prstGeom prst="rect">
            <a:avLst/>
          </a:prstGeom>
          <a:solidFill>
            <a:srgbClr val="FFE600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68" tIns="71968" rIns="71968" bIns="71968" rtlCol="0" anchor="ctr"/>
          <a:lstStyle/>
          <a:p>
            <a:pPr algn="ctr"/>
            <a:endParaRPr lang="en-IE" sz="1000" b="1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73369" y="750280"/>
            <a:ext cx="791647" cy="115224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2" tIns="71968" rIns="71968" bIns="71968" rtlCol="0" anchor="ctr"/>
          <a:lstStyle/>
          <a:p>
            <a:pPr algn="l"/>
            <a:r>
              <a:rPr lang="en-IE" sz="1000" b="1" noProof="0" dirty="0">
                <a:solidFill>
                  <a:schemeClr val="bg2"/>
                </a:solidFill>
                <a:latin typeface="EYInterstate Light" panose="02000506000000020004" pitchFamily="2" charset="0"/>
              </a:rPr>
              <a:t>Place photo</a:t>
            </a:r>
            <a:br>
              <a:rPr lang="en-IE" sz="1000" b="1" noProof="0" dirty="0">
                <a:solidFill>
                  <a:schemeClr val="bg2"/>
                </a:solidFill>
                <a:latin typeface="EYInterstate Light" panose="02000506000000020004" pitchFamily="2" charset="0"/>
              </a:rPr>
            </a:br>
            <a:r>
              <a:rPr lang="en-IE" sz="1000" b="1" noProof="0" dirty="0">
                <a:solidFill>
                  <a:schemeClr val="bg2"/>
                </a:solidFill>
                <a:latin typeface="EYInterstate Light" panose="02000506000000020004" pitchFamily="2" charset="0"/>
              </a:rPr>
              <a:t>here</a:t>
            </a:r>
          </a:p>
        </p:txBody>
      </p:sp>
      <p:cxnSp>
        <p:nvCxnSpPr>
          <p:cNvPr id="3" name="Straight Arrow Connector 2"/>
          <p:cNvCxnSpPr/>
          <p:nvPr userDrawn="1"/>
        </p:nvCxnSpPr>
        <p:spPr>
          <a:xfrm>
            <a:off x="609423" y="828477"/>
            <a:ext cx="7196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 userDrawn="1"/>
        </p:nvCxnSpPr>
        <p:spPr>
          <a:xfrm>
            <a:off x="1293126" y="972619"/>
            <a:ext cx="0" cy="864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 rot="5400000">
            <a:off x="1059011" y="1296746"/>
            <a:ext cx="396083" cy="2159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4" tIns="0" rIns="35984" bIns="0" rtlCol="0" anchor="ctr"/>
          <a:lstStyle/>
          <a:p>
            <a:pPr algn="l"/>
            <a:r>
              <a:rPr lang="en-IE" sz="800" b="0" noProof="0" dirty="0">
                <a:solidFill>
                  <a:schemeClr val="bg2"/>
                </a:solidFill>
                <a:latin typeface="EYInterstate Light" panose="02000506000000020004" pitchFamily="2" charset="0"/>
              </a:rPr>
              <a:t>3.2cm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753358" y="750281"/>
            <a:ext cx="431808" cy="2160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4" tIns="0" rIns="35984" bIns="0" rtlCol="0" anchor="ctr"/>
          <a:lstStyle/>
          <a:p>
            <a:pPr algn="l"/>
            <a:r>
              <a:rPr lang="en-IE" sz="800" b="0" noProof="0" dirty="0">
                <a:solidFill>
                  <a:schemeClr val="bg2"/>
                </a:solidFill>
                <a:latin typeface="EYInterstate Light" panose="02000506000000020004" pitchFamily="2" charset="0"/>
              </a:rPr>
              <a:t>2.23cm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527100" y="863274"/>
            <a:ext cx="3092659" cy="942334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spcAft>
                <a:spcPts val="300"/>
              </a:spcAft>
              <a:defRPr sz="1000"/>
            </a:lvl2pPr>
            <a:lvl3pPr>
              <a:spcBef>
                <a:spcPts val="0"/>
              </a:spcBef>
              <a:defRPr sz="1000"/>
            </a:lvl3pPr>
            <a:lvl4pPr marL="0" indent="0">
              <a:buNone/>
              <a:tabLst>
                <a:tab pos="447496" algn="l"/>
              </a:tabLst>
              <a:defRPr sz="800" baseline="0"/>
            </a:lvl4pPr>
            <a:lvl5pPr marL="0" indent="0">
              <a:buNone/>
              <a:tabLst>
                <a:tab pos="447675" algn="l"/>
              </a:tabLst>
              <a:defRPr lang="en-US" sz="800" kern="1200" baseline="0" dirty="0" smtClean="0">
                <a:solidFill>
                  <a:schemeClr val="tx1"/>
                </a:solidFill>
                <a:latin typeface="EYInterstate Light" pitchFamily="2" charset="0"/>
                <a:ea typeface="+mn-ea"/>
                <a:cs typeface="+mn-cs"/>
              </a:defRPr>
            </a:lvl5pPr>
          </a:lstStyle>
          <a:p>
            <a:pPr lvl="1"/>
            <a:r>
              <a:rPr lang="en-IE" noProof="0" dirty="0"/>
              <a:t>Name</a:t>
            </a:r>
          </a:p>
          <a:p>
            <a:pPr lvl="4"/>
            <a:r>
              <a:rPr lang="en-IE" noProof="0" dirty="0"/>
              <a:t>Position</a:t>
            </a:r>
          </a:p>
          <a:p>
            <a:pPr marL="0" lvl="4" indent="0" algn="l" defTabSz="1042639" rtl="0" eaLnBrk="1" latinLnBrk="0" hangingPunct="1">
              <a:spcBef>
                <a:spcPts val="0"/>
              </a:spcBef>
              <a:spcAft>
                <a:spcPts val="500"/>
              </a:spcAft>
              <a:buSzPct val="70000"/>
              <a:buFont typeface="Arial" pitchFamily="34" charset="0"/>
              <a:buNone/>
            </a:pPr>
            <a:r>
              <a:rPr lang="en-IE" noProof="0" dirty="0"/>
              <a:t>Direct:	+</a:t>
            </a:r>
            <a:br>
              <a:rPr lang="en-IE" noProof="0" dirty="0"/>
            </a:br>
            <a:r>
              <a:rPr lang="en-IE" noProof="0" dirty="0"/>
              <a:t>Mobile:	+</a:t>
            </a:r>
            <a:br>
              <a:rPr lang="en-IE" noProof="0" dirty="0"/>
            </a:br>
            <a:r>
              <a:rPr lang="en-IE" noProof="0" dirty="0"/>
              <a:t>Email:	@ie.ey.com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255090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3">
          <p15:clr>
            <a:srgbClr val="FBAE40"/>
          </p15:clr>
        </p15:guide>
        <p15:guide id="2" pos="2278" userDrawn="1">
          <p15:clr>
            <a:srgbClr val="FBAE40"/>
          </p15:clr>
        </p15:guide>
        <p15:guide id="3" pos="2346" userDrawn="1">
          <p15:clr>
            <a:srgbClr val="FBAE40"/>
          </p15:clr>
        </p15:guide>
        <p15:guide id="4" pos="4364" userDrawn="1">
          <p15:clr>
            <a:srgbClr val="FBAE40"/>
          </p15:clr>
        </p15:guide>
        <p15:guide id="5" pos="4455" userDrawn="1">
          <p15:clr>
            <a:srgbClr val="FBAE40"/>
          </p15:clr>
        </p15:guide>
        <p15:guide id="6" pos="6451" userDrawn="1">
          <p15:clr>
            <a:srgbClr val="FBAE40"/>
          </p15:clr>
        </p15:guide>
        <p15:guide id="7" orient="horz" pos="1190">
          <p15:clr>
            <a:srgbClr val="FBAE40"/>
          </p15:clr>
        </p15:guide>
        <p15:guide id="8" orient="horz" pos="47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iler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62CE4C1F-DD64-40A3-B9E9-1AF8481A80FF}"/>
              </a:ext>
            </a:extLst>
          </p:cNvPr>
          <p:cNvSpPr txBox="1"/>
          <p:nvPr userDrawn="1"/>
        </p:nvSpPr>
        <p:spPr>
          <a:xfrm>
            <a:off x="457199" y="752475"/>
            <a:ext cx="3200400" cy="2304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sz="1200" b="1" dirty="0">
                <a:solidFill>
                  <a:srgbClr val="000000"/>
                </a:solidFill>
                <a:effectLst/>
                <a:latin typeface="EYInterstate" panose="0200050302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  </a:t>
            </a:r>
            <a:r>
              <a:rPr lang="en-US" sz="1200" dirty="0">
                <a:solidFill>
                  <a:srgbClr val="000000"/>
                </a:solidFill>
                <a:effectLst/>
                <a:latin typeface="EYInterstate" panose="02000503020000020004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|  Building a better working world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EYInterstate" panose="0200050302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 exists to build a better working world, helping to create long-term value for clients, people and society and build trust in the capital markets. 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EYInterstate" panose="0200050302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Enabled by data and technology, diverse EY teams in over 150 countries provide trust through assurance and help clients grow, transform and operate. 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EYInterstate" panose="0200050302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across assurance, consulting, law, strategy, tax and transactions, EY teams ask better questions to find new answers for the complex issues facing our world today.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FAA95A4-6D56-4218-B13E-A5A3BD8426ED}"/>
              </a:ext>
            </a:extLst>
          </p:cNvPr>
          <p:cNvSpPr txBox="1"/>
          <p:nvPr userDrawn="1"/>
        </p:nvSpPr>
        <p:spPr>
          <a:xfrm>
            <a:off x="7009216" y="752475"/>
            <a:ext cx="3228975" cy="336994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IN" sz="800" dirty="0">
                <a:solidFill>
                  <a:srgbClr val="000000"/>
                </a:solidFill>
                <a:effectLst/>
                <a:latin typeface="EYInterstate Light" panose="02000506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 refers to the global organisation, and may refer to one or more, of the member firms of Ernst &amp; Young Global Limited, each of which is a separate legal entity. Ernst &amp; Young Global Limited, a UK company limited by guarantee, does not provide services to clients. Information about how EY collects and uses personal data and a description of the rights individuals have under data protection legislation are available via ey.com/privacy. EY member firms do not practice law where prohibited by local laws. For more information about our organisation, please visit ey.com.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IN" sz="800" dirty="0">
                <a:solidFill>
                  <a:srgbClr val="000000"/>
                </a:solidFill>
                <a:effectLst/>
                <a:latin typeface="EYInterstate Light" panose="02000506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2023 Ernst &amp; Young. All Rights Reserved.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IN" sz="800" dirty="0">
                <a:solidFill>
                  <a:srgbClr val="000000"/>
                </a:solidFill>
                <a:effectLst/>
                <a:latin typeface="EYInterstate Light" panose="02000506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Irish firm Ernst &amp; Young is a member practice of Ernst &amp; Young Global Limited. It is authorised by the Institute of Chartered Accountants in Ireland to carry on investment business in the Republic of Ireland.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IN" sz="800" dirty="0">
                <a:solidFill>
                  <a:srgbClr val="000000"/>
                </a:solidFill>
                <a:effectLst/>
                <a:latin typeface="EYInterstate Light" panose="02000506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Ernst &amp; Young, Harcourt Centre, Harcourt Street, Dublin 2, Ireland.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IN" sz="800" dirty="0">
                <a:solidFill>
                  <a:srgbClr val="000000"/>
                </a:solidFill>
                <a:effectLst/>
                <a:latin typeface="EYInterstate Light" panose="02000506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in this publication is intended to provide only a general outline of the subjects covered. It should neither be regarded as comprehensive nor sufficient for making decisions, nor should it be used in place of professional advice. Ernst &amp; Young accepts no responsibility for any loss arising from any action taken or not taken by anyone using this material.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IN" sz="1100" dirty="0">
                <a:solidFill>
                  <a:srgbClr val="000000"/>
                </a:solidFill>
                <a:effectLst/>
                <a:latin typeface="EYInterstate" panose="0200050302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ey.com</a:t>
            </a:r>
            <a:endParaRPr lang="en-IE" sz="1200" dirty="0">
              <a:effectLst/>
              <a:latin typeface="EYInterstate Light" panose="02000506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93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>
            <a:spLocks/>
          </p:cNvSpPr>
          <p:nvPr userDrawn="1"/>
        </p:nvSpPr>
        <p:spPr bwMode="auto">
          <a:xfrm>
            <a:off x="438150" y="438148"/>
            <a:ext cx="4965700" cy="3355975"/>
          </a:xfrm>
          <a:custGeom>
            <a:avLst/>
            <a:gdLst>
              <a:gd name="T0" fmla="*/ 0 w 3128"/>
              <a:gd name="T1" fmla="*/ 552 h 2114"/>
              <a:gd name="T2" fmla="*/ 0 w 3128"/>
              <a:gd name="T3" fmla="*/ 2114 h 2114"/>
              <a:gd name="T4" fmla="*/ 3128 w 3128"/>
              <a:gd name="T5" fmla="*/ 2114 h 2114"/>
              <a:gd name="T6" fmla="*/ 3128 w 3128"/>
              <a:gd name="T7" fmla="*/ 0 h 2114"/>
              <a:gd name="T8" fmla="*/ 0 w 3128"/>
              <a:gd name="T9" fmla="*/ 552 h 2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8" h="2114">
                <a:moveTo>
                  <a:pt x="0" y="552"/>
                </a:moveTo>
                <a:lnTo>
                  <a:pt x="0" y="2114"/>
                </a:lnTo>
                <a:lnTo>
                  <a:pt x="3128" y="2114"/>
                </a:lnTo>
                <a:lnTo>
                  <a:pt x="3128" y="0"/>
                </a:lnTo>
                <a:lnTo>
                  <a:pt x="0" y="552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79715" y="5908236"/>
            <a:ext cx="1078992" cy="1257260"/>
          </a:xfrm>
          <a:prstGeom prst="rect">
            <a:avLst/>
          </a:prstGeom>
        </p:spPr>
      </p:pic>
      <p:sp>
        <p:nvSpPr>
          <p:cNvPr id="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18452" y="2284701"/>
            <a:ext cx="4583722" cy="920418"/>
          </a:xfrm>
        </p:spPr>
        <p:txBody>
          <a:bodyPr wrap="square">
            <a:noAutofit/>
          </a:bodyPr>
          <a:lstStyle>
            <a:lvl1pPr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IE" noProof="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8452" y="1462681"/>
            <a:ext cx="4583722" cy="658353"/>
          </a:xfrm>
        </p:spPr>
        <p:txBody>
          <a:bodyPr anchor="t">
            <a:no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IE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8398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 bwMode="gray">
          <a:xfrm>
            <a:off x="454024" y="1475095"/>
            <a:ext cx="9778111" cy="5472000"/>
          </a:xfrm>
        </p:spPr>
        <p:txBody>
          <a:bodyPr/>
          <a:lstStyle>
            <a:lvl4pPr marL="180975" indent="-180975">
              <a:defRPr/>
            </a:lvl4pPr>
            <a:lvl5pPr marL="361950" indent="-180975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5" y="709761"/>
            <a:ext cx="9778110" cy="61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558256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orient="horz" pos="845">
          <p15:clr>
            <a:srgbClr val="FBAE40"/>
          </p15:clr>
        </p15:guide>
        <p15:guide id="3" orient="horz" pos="93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6" y="709762"/>
            <a:ext cx="9778110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6" y="1475098"/>
            <a:ext cx="4818062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6549" y="1475098"/>
            <a:ext cx="4813655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894371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orient="horz" pos="930">
          <p15:clr>
            <a:srgbClr val="FBAE40"/>
          </p15:clr>
        </p15:guide>
        <p15:guide id="3" pos="3321" userDrawn="1">
          <p15:clr>
            <a:srgbClr val="FBAE40"/>
          </p15:clr>
        </p15:guide>
        <p15:guide id="4" pos="3412" userDrawn="1">
          <p15:clr>
            <a:srgbClr val="FBAE40"/>
          </p15:clr>
        </p15:guide>
        <p15:guide id="5" orient="horz" pos="84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6" y="709762"/>
            <a:ext cx="9778110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5" y="1475097"/>
            <a:ext cx="9778111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454025" y="4262122"/>
            <a:ext cx="9778110" cy="266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1409874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orient="horz" pos="930">
          <p15:clr>
            <a:srgbClr val="FBAE40"/>
          </p15:clr>
        </p15:guide>
        <p15:guide id="3" orient="horz" pos="845">
          <p15:clr>
            <a:srgbClr val="FBAE40"/>
          </p15:clr>
        </p15:guide>
        <p15:guide id="4" orient="horz" pos="2609" userDrawn="1">
          <p15:clr>
            <a:srgbClr val="FBAE40"/>
          </p15:clr>
        </p15:guide>
        <p15:guide id="5" orient="horz" pos="26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Content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4" y="709762"/>
            <a:ext cx="9778111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4" y="1475098"/>
            <a:ext cx="3168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3752135" y="1475098"/>
            <a:ext cx="6480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4145194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0">
          <p15:clr>
            <a:srgbClr val="FBAE40"/>
          </p15:clr>
        </p15:guide>
        <p15:guide id="2" orient="horz" pos="845">
          <p15:clr>
            <a:srgbClr val="FBAE40"/>
          </p15:clr>
        </p15:guide>
        <p15:guide id="3" pos="2278" userDrawn="1">
          <p15:clr>
            <a:srgbClr val="FBAE40"/>
          </p15:clr>
        </p15:guide>
        <p15:guide id="4" pos="234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Content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4" y="709762"/>
            <a:ext cx="9778111" cy="612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7064135" y="1475098"/>
            <a:ext cx="3168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454025" y="1475098"/>
            <a:ext cx="6480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1909403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0">
          <p15:clr>
            <a:srgbClr val="FBAE40"/>
          </p15:clr>
        </p15:guide>
        <p15:guide id="2" orient="horz" pos="845">
          <p15:clr>
            <a:srgbClr val="FBAE40"/>
          </p15:clr>
        </p15:guide>
        <p15:guide id="3" pos="4455" userDrawn="1">
          <p15:clr>
            <a:srgbClr val="FBAE40"/>
          </p15:clr>
        </p15:guide>
        <p15:guide id="4" pos="43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4024" y="709762"/>
            <a:ext cx="9778111" cy="61200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IE" noProof="0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454024" y="1475098"/>
            <a:ext cx="3168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7064135" y="1475098"/>
            <a:ext cx="3168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3759079" y="1475098"/>
            <a:ext cx="3168000" cy="547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defRPr lang="en-IE" smtClean="0"/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878486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78" userDrawn="1">
          <p15:clr>
            <a:srgbClr val="FBAE40"/>
          </p15:clr>
        </p15:guide>
        <p15:guide id="2" pos="2346" userDrawn="1">
          <p15:clr>
            <a:srgbClr val="FBAE40"/>
          </p15:clr>
        </p15:guide>
        <p15:guide id="3" pos="4455" userDrawn="1">
          <p15:clr>
            <a:srgbClr val="FBAE40"/>
          </p15:clr>
        </p15:guide>
        <p15:guide id="4" pos="4364" userDrawn="1">
          <p15:clr>
            <a:srgbClr val="FBAE40"/>
          </p15:clr>
        </p15:guide>
        <p15:guide id="5" orient="horz" pos="930">
          <p15:clr>
            <a:srgbClr val="FBAE40"/>
          </p15:clr>
        </p15:guide>
        <p15:guide id="6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42449805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696971"/>
            <a:ext cx="9778111" cy="6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IE" noProof="0" dirty="0"/>
              <a:t>Headline 1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4025" y="1475095"/>
            <a:ext cx="9779000" cy="54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dirty="0"/>
              <a:t>First level</a:t>
            </a:r>
          </a:p>
          <a:p>
            <a:pPr lvl="1"/>
            <a:r>
              <a:rPr lang="en-IE" noProof="0" dirty="0"/>
              <a:t>Second level</a:t>
            </a:r>
          </a:p>
          <a:p>
            <a:pPr lvl="2"/>
            <a:r>
              <a:rPr lang="en-IE" noProof="0" dirty="0"/>
              <a:t>Third level</a:t>
            </a:r>
          </a:p>
          <a:p>
            <a:pPr lvl="3"/>
            <a:r>
              <a:rPr lang="en-IE" noProof="0" dirty="0"/>
              <a:t>Bullet level 1</a:t>
            </a:r>
          </a:p>
          <a:p>
            <a:pPr lvl="4"/>
            <a:r>
              <a:rPr lang="en-IE" noProof="0" dirty="0"/>
              <a:t>Numbered bullet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1744319" y="7196328"/>
            <a:ext cx="7200000" cy="10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algn="ctr">
              <a:defRPr lang="en-GB" sz="700" b="0" dirty="0">
                <a:solidFill>
                  <a:srgbClr val="747480"/>
                </a:solidFill>
                <a:latin typeface="+mj-lt"/>
              </a:defRPr>
            </a:lvl1pPr>
          </a:lstStyle>
          <a:p>
            <a:pPr defTabSz="995363"/>
            <a:r>
              <a:rPr lang="en-IE" noProof="0" dirty="0"/>
              <a:t>[Document title]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7290" y="7191418"/>
            <a:ext cx="345735" cy="1097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IE" sz="700" kern="1200" smtClean="0">
                <a:solidFill>
                  <a:srgbClr val="74748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9A56513-F998-4254-9CEB-F507EE6F3742}" type="slidenum">
              <a:rPr lang="en-IE" noProof="0" smtClean="0"/>
              <a:pPr/>
              <a:t>‹#›</a:t>
            </a:fld>
            <a:endParaRPr lang="en-I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65" r:id="rId17"/>
    <p:sldLayoutId id="2147483688" r:id="rId18"/>
    <p:sldLayoutId id="2147483689" r:id="rId19"/>
    <p:sldLayoutId id="2147483690" r:id="rId20"/>
    <p:sldLayoutId id="2147483671" r:id="rId21"/>
  </p:sldLayoutIdLst>
  <p:hf hdr="0" dt="0"/>
  <p:txStyles>
    <p:titleStyle>
      <a:lvl1pPr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rgbClr val="2E2E38"/>
          </a:solidFill>
          <a:latin typeface="+mj-lt"/>
          <a:ea typeface="+mj-ea"/>
          <a:cs typeface="+mj-cs"/>
        </a:defRPr>
      </a:lvl1pPr>
      <a:lvl2pPr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2pPr>
      <a:lvl3pPr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3pPr>
      <a:lvl4pPr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4pPr>
      <a:lvl5pPr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5pPr>
      <a:lvl6pPr marL="457200"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6pPr>
      <a:lvl7pPr marL="914400"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7pPr>
      <a:lvl8pPr marL="1371600"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8pPr>
      <a:lvl9pPr marL="1828800" algn="l" defTabSz="1019175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EYInterstate" pitchFamily="2" charset="0"/>
        </a:defRPr>
      </a:lvl9pPr>
    </p:titleStyle>
    <p:bodyStyle>
      <a:lvl1pPr algn="l" defTabSz="1019175" rtl="0" eaLnBrk="1" fontAlgn="base" hangingPunct="1">
        <a:lnSpc>
          <a:spcPct val="100000"/>
        </a:lnSpc>
        <a:spcBef>
          <a:spcPts val="0"/>
        </a:spcBef>
        <a:spcAft>
          <a:spcPts val="500"/>
        </a:spcAft>
        <a:defRPr sz="900" baseline="0">
          <a:solidFill>
            <a:schemeClr val="tx1"/>
          </a:solidFill>
          <a:latin typeface="+mn-lt"/>
          <a:ea typeface="+mn-ea"/>
          <a:cs typeface="+mn-cs"/>
        </a:defRPr>
      </a:lvl1pPr>
      <a:lvl2pPr marL="1588" marR="0" indent="0" algn="l" defTabSz="995363" rtl="0" eaLnBrk="1" fontAlgn="base" latinLnBrk="0" hangingPunct="1">
        <a:lnSpc>
          <a:spcPct val="100000"/>
        </a:lnSpc>
        <a:spcBef>
          <a:spcPts val="200"/>
        </a:spcBef>
        <a:spcAft>
          <a:spcPts val="500"/>
        </a:spcAft>
        <a:buClrTx/>
        <a:buSzPct val="30000"/>
        <a:buFont typeface="Arial" charset="0"/>
        <a:buNone/>
        <a:tabLst/>
        <a:defRPr sz="1400" b="0">
          <a:solidFill>
            <a:schemeClr val="tx1"/>
          </a:solidFill>
          <a:latin typeface="+mj-lt"/>
        </a:defRPr>
      </a:lvl2pPr>
      <a:lvl3pPr marL="0" indent="0" algn="l" defTabSz="1019175" rtl="0" eaLnBrk="1" fontAlgn="base" hangingPunct="1">
        <a:lnSpc>
          <a:spcPct val="100000"/>
        </a:lnSpc>
        <a:spcBef>
          <a:spcPts val="200"/>
        </a:spcBef>
        <a:spcAft>
          <a:spcPts val="500"/>
        </a:spcAft>
        <a:buClr>
          <a:schemeClr val="tx1"/>
        </a:buClr>
        <a:buSzPct val="70000"/>
        <a:buFontTx/>
        <a:buNone/>
        <a:defRPr sz="1200" b="0">
          <a:solidFill>
            <a:srgbClr val="747480"/>
          </a:solidFill>
          <a:latin typeface="+mj-lt"/>
        </a:defRPr>
      </a:lvl3pPr>
      <a:lvl4pPr marL="180975" indent="-180975" algn="l" defTabSz="1019175" rtl="0" eaLnBrk="1" fontAlgn="base" hangingPunct="1">
        <a:lnSpc>
          <a:spcPct val="100000"/>
        </a:lnSpc>
        <a:spcBef>
          <a:spcPts val="0"/>
        </a:spcBef>
        <a:spcAft>
          <a:spcPts val="5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900">
          <a:solidFill>
            <a:schemeClr val="tx1"/>
          </a:solidFill>
          <a:latin typeface="+mn-lt"/>
        </a:defRPr>
      </a:lvl4pPr>
      <a:lvl5pPr marL="361950" marR="0" indent="-180975" algn="l" defTabSz="1019175" rtl="0" eaLnBrk="1" fontAlgn="base" latinLnBrk="0" hangingPunct="1">
        <a:lnSpc>
          <a:spcPct val="100000"/>
        </a:lnSpc>
        <a:spcBef>
          <a:spcPts val="0"/>
        </a:spcBef>
        <a:spcAft>
          <a:spcPts val="500"/>
        </a:spcAft>
        <a:buClr>
          <a:schemeClr val="tx1"/>
        </a:buClr>
        <a:buSzPct val="70000"/>
        <a:buFont typeface="Arial" panose="020B0604020202020204" pitchFamily="34" charset="0"/>
        <a:buChar char="►"/>
        <a:tabLst/>
        <a:defRPr sz="900">
          <a:solidFill>
            <a:schemeClr val="tx1"/>
          </a:solidFill>
          <a:latin typeface="+mn-lt"/>
        </a:defRPr>
      </a:lvl5pPr>
      <a:lvl6pPr marL="2749550" indent="-254000" algn="l" defTabSz="10191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6pPr>
      <a:lvl7pPr marL="3206750" indent="-254000" algn="l" defTabSz="10191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7pPr>
      <a:lvl8pPr marL="3663950" indent="-254000" algn="l" defTabSz="10191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8pPr>
      <a:lvl9pPr marL="4121150" indent="-254000" algn="l" defTabSz="1019175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1" userDrawn="1">
          <p15:clr>
            <a:srgbClr val="F26B43"/>
          </p15:clr>
        </p15:guide>
        <p15:guide id="2" pos="6448" userDrawn="1">
          <p15:clr>
            <a:srgbClr val="F26B43"/>
          </p15:clr>
        </p15:guide>
        <p15:guide id="3" pos="280" userDrawn="1">
          <p15:clr>
            <a:srgbClr val="F26B43"/>
          </p15:clr>
        </p15:guide>
        <p15:guide id="4" orient="horz" pos="44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3472A6-E835-4ACD-8580-5EAB51B52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ln>
            <a:noFill/>
          </a:ln>
        </p:spPr>
        <p:txBody>
          <a:bodyPr/>
          <a:lstStyle/>
          <a:p>
            <a:pPr defTabSz="995363">
              <a:spcAft>
                <a:spcPct val="50000"/>
              </a:spcAft>
              <a:buClr>
                <a:schemeClr val="tx1"/>
              </a:buClr>
              <a:tabLst>
                <a:tab pos="3228975" algn="l"/>
                <a:tab pos="4665663" algn="r"/>
              </a:tabLst>
            </a:pPr>
            <a:r>
              <a:rPr lang="en-IE" altLang="en-US" sz="1000" b="1" dirty="0">
                <a:solidFill>
                  <a:srgbClr val="000000"/>
                </a:solidFill>
                <a:latin typeface="EYInterstate" pitchFamily="2" charset="0"/>
                <a:sym typeface="Arial Unicode MS" panose="020B0604020202020204" pitchFamily="34" charset="-128"/>
              </a:rPr>
              <a:t>Background</a:t>
            </a:r>
            <a:r>
              <a:rPr lang="en-IE" altLang="en-US" sz="800" b="1" dirty="0">
                <a:solidFill>
                  <a:srgbClr val="000000"/>
                </a:solidFill>
                <a:latin typeface="EYInterstate" pitchFamily="2" charset="0"/>
                <a:sym typeface="Arial Unicode MS" panose="020B0604020202020204" pitchFamily="34" charset="-128"/>
              </a:rPr>
              <a:t> </a:t>
            </a:r>
          </a:p>
          <a:p>
            <a:pPr defTabSz="995363">
              <a:spcAft>
                <a:spcPct val="50000"/>
              </a:spcAft>
              <a:buClr>
                <a:schemeClr val="tx1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IE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Abhishek has two years of Cloud Consulting experience and overall four plus years of IT experience who is passionate </a:t>
            </a:r>
            <a:r>
              <a:rPr lang="en-IE" dirty="0" err="1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abcout</a:t>
            </a:r>
            <a:r>
              <a:rPr lang="en-IE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 Cloud technologies and automation. Abhishek has technical expertise and hands-on working experience with AWS and Microsoft Azure, Jenkins, Azure DevOps, Gitlab suite, Cloud Infrastructure as Code deployment – terraform, </a:t>
            </a:r>
            <a:r>
              <a:rPr lang="en-IE" dirty="0" err="1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Anisible</a:t>
            </a:r>
            <a:r>
              <a:rPr lang="en-IE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, DevOps deployment of microservices and </a:t>
            </a:r>
            <a:r>
              <a:rPr lang="en-IE" dirty="0" err="1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Molithic</a:t>
            </a:r>
            <a:r>
              <a:rPr lang="en-IE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 architecture, </a:t>
            </a:r>
            <a:r>
              <a:rPr lang="en-IE" dirty="0" err="1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Progaming</a:t>
            </a:r>
            <a:r>
              <a:rPr lang="en-IE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 – </a:t>
            </a:r>
            <a:r>
              <a:rPr lang="en-IE" dirty="0" err="1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primarly</a:t>
            </a:r>
            <a:r>
              <a:rPr lang="en-IE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 python, bash,  scripting – </a:t>
            </a:r>
            <a:r>
              <a:rPr lang="en-IE" dirty="0" err="1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Powershell</a:t>
            </a:r>
            <a:r>
              <a:rPr lang="en-IE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 and AWS </a:t>
            </a:r>
            <a:r>
              <a:rPr lang="en-IE" dirty="0" err="1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CloudShell</a:t>
            </a:r>
            <a:r>
              <a:rPr lang="en-IE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, CLI tools and various services/ deployment automation solutions.</a:t>
            </a:r>
          </a:p>
          <a:p>
            <a:pPr defTabSz="995363">
              <a:spcAft>
                <a:spcPct val="50000"/>
              </a:spcAft>
              <a:buClr>
                <a:schemeClr val="tx1"/>
              </a:buClr>
              <a:buSzPct val="75000"/>
              <a:tabLst>
                <a:tab pos="3228975" algn="l"/>
                <a:tab pos="4665663" algn="r"/>
              </a:tabLst>
            </a:pPr>
            <a:r>
              <a:rPr lang="en-IE" dirty="0">
                <a:solidFill>
                  <a:srgbClr val="000000"/>
                </a:solidFill>
                <a:latin typeface="EYInterstate Light" pitchFamily="2" charset="0"/>
                <a:cs typeface="Arial" charset="0"/>
              </a:rPr>
              <a:t>Abhishek started his career in a graphic card design company as a AI intern helping engineers to clean up data for ML models. Besides technical skills, Abhishek has an opportunity to get visibility in non-technical areas such as sales, marketing, revenue which formed a strong foundation to become a Cloud Consultant.</a:t>
            </a:r>
            <a:endParaRPr lang="en-IE" sz="1000" b="1" dirty="0">
              <a:solidFill>
                <a:srgbClr val="000000"/>
              </a:solidFill>
              <a:latin typeface="EYInterstate" pitchFamily="2" charset="0"/>
            </a:endParaRPr>
          </a:p>
          <a:p>
            <a:r>
              <a:rPr lang="en-IE" sz="1000" b="1" dirty="0">
                <a:solidFill>
                  <a:srgbClr val="000000"/>
                </a:solidFill>
                <a:latin typeface="EYInterstate" pitchFamily="2" charset="0"/>
              </a:rPr>
              <a:t>Skills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Excellent client-facing advisory and consultancy skills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Hands-on experience on implementing Gitlab suite including code control and DevOps Ci/CD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Implemented end to end AWS resources of a project using Infrastructure as code(terraform)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A track record of client-focused technical excellence that incorporates forward thinking to enable long-term maintenance and scalability.</a:t>
            </a:r>
          </a:p>
          <a:p>
            <a:r>
              <a:rPr lang="en-IE" sz="1000" b="1" dirty="0">
                <a:solidFill>
                  <a:srgbClr val="000000"/>
                </a:solidFill>
                <a:latin typeface="EYInterstate" pitchFamily="2" charset="0"/>
              </a:rPr>
              <a:t>Certifications</a:t>
            </a: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dirty="0">
                <a:latin typeface="EYInterstate Light" pitchFamily="2" charset="0"/>
                <a:cs typeface="Arial" charset="0"/>
              </a:rPr>
              <a:t>AWS Cloud Practitioner Essentials</a:t>
            </a: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dirty="0">
                <a:latin typeface="EYInterstate Light" pitchFamily="2" charset="0"/>
                <a:cs typeface="Arial" charset="0"/>
              </a:rPr>
              <a:t>SC-300: Microsoft Identity and Access </a:t>
            </a:r>
            <a:r>
              <a:rPr lang="en-IE" dirty="0" err="1">
                <a:latin typeface="EYInterstate Light" pitchFamily="2" charset="0"/>
                <a:cs typeface="Arial" charset="0"/>
              </a:rPr>
              <a:t>Administartor</a:t>
            </a:r>
            <a:endParaRPr lang="en-IE" dirty="0">
              <a:latin typeface="EYInterstate Light" pitchFamily="2" charset="0"/>
              <a:cs typeface="Arial" charset="0"/>
            </a:endParaRP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dirty="0">
                <a:latin typeface="EYInterstate Light" pitchFamily="2" charset="0"/>
                <a:cs typeface="Arial" charset="0"/>
              </a:rPr>
              <a:t>AZ-104: Microsoft Azure Administrator</a:t>
            </a: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dirty="0">
                <a:latin typeface="EYInterstate Light" pitchFamily="2" charset="0"/>
                <a:cs typeface="Arial" charset="0"/>
              </a:rPr>
              <a:t>AZ-900: Microsoft Azure Fundamentals</a:t>
            </a: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dirty="0">
                <a:latin typeface="EYInterstate Light" pitchFamily="2" charset="0"/>
                <a:cs typeface="Arial" charset="0"/>
              </a:rPr>
              <a:t>ITIL v3</a:t>
            </a: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dirty="0">
                <a:latin typeface="EYInterstate Light" pitchFamily="2" charset="0"/>
                <a:cs typeface="Arial" charset="0"/>
              </a:rPr>
              <a:t>Agile Scrum trained</a:t>
            </a:r>
          </a:p>
          <a:p>
            <a:pPr marL="171450" indent="-171450">
              <a:buSzPct val="75000"/>
              <a:buFont typeface="Arial" panose="020B0604020202020204" pitchFamily="34" charset="0"/>
              <a:buChar char="►"/>
            </a:pPr>
            <a:r>
              <a:rPr lang="en-IE" dirty="0">
                <a:latin typeface="EYInterstate Light" pitchFamily="2" charset="0"/>
                <a:cs typeface="Arial" charset="0"/>
              </a:rPr>
              <a:t>Lean six sigma Green Belt trained and tested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739EB3-DA24-4C3D-89B0-E2987FC5F5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ln>
            <a:noFill/>
          </a:ln>
        </p:spPr>
        <p:txBody>
          <a:bodyPr/>
          <a:lstStyle/>
          <a:p>
            <a:r>
              <a:rPr lang="en-IE" altLang="en-US" sz="1000" b="1" dirty="0">
                <a:solidFill>
                  <a:srgbClr val="000000"/>
                </a:solidFill>
                <a:latin typeface="EYInterstate" pitchFamily="2" charset="0"/>
              </a:rPr>
              <a:t>Professional Experience</a:t>
            </a:r>
          </a:p>
          <a:p>
            <a:r>
              <a:rPr lang="en-IE" altLang="en-US" sz="1000" b="1" i="1" u="sng" dirty="0">
                <a:solidFill>
                  <a:srgbClr val="000000"/>
                </a:solidFill>
                <a:latin typeface="EYInterstate" pitchFamily="2" charset="0"/>
              </a:rPr>
              <a:t>Government Health Service – DevOps/Cloud Engineer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kern="1200" dirty="0">
                <a:latin typeface="EYInterstate Light" pitchFamily="2" charset="0"/>
                <a:cs typeface="Arial" charset="0"/>
              </a:rPr>
              <a:t>DevOps – Implementing DevOps principles and DevOps adoption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kern="1200" dirty="0">
                <a:latin typeface="EYInterstate Light" pitchFamily="2" charset="0"/>
                <a:cs typeface="Arial" charset="0"/>
              </a:rPr>
              <a:t>Azure DevOps – implementing branching strategy for solutions including their components and offerings such as CI/CD, version control, security access management and licensing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kern="1200" dirty="0">
                <a:latin typeface="EYInterstate Light" pitchFamily="2" charset="0"/>
                <a:cs typeface="Arial" charset="0"/>
              </a:rPr>
              <a:t>Cloud Operations - implementing Cloud governance &amp; best practices using AWS native services such as Policy, Monitoring, Back-up &amp; DR, Cost &amp; Access Management, core networking as well as AWS IAM management and Cloud support. It also includes providing expertise on best practices and usage of common AWS Services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kern="1200" dirty="0" err="1">
                <a:latin typeface="EYInterstate Light" pitchFamily="2" charset="0"/>
                <a:cs typeface="Arial" charset="0"/>
              </a:rPr>
              <a:t>IaC</a:t>
            </a:r>
            <a:r>
              <a:rPr lang="en-IE" kern="1200" dirty="0">
                <a:latin typeface="EYInterstate Light" pitchFamily="2" charset="0"/>
                <a:cs typeface="Arial" charset="0"/>
              </a:rPr>
              <a:t> – Building re-usable &amp; modularized configuration to orchestrate Cloud Infrastructure provisioning using Terraform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kern="1200" dirty="0">
                <a:latin typeface="EYInterstate Light" pitchFamily="2" charset="0"/>
                <a:cs typeface="Arial" charset="0"/>
              </a:rPr>
              <a:t>Ci/CD - developing re-usable (ADO/GHE) YAML pipelines to enable one-click deployment for </a:t>
            </a:r>
            <a:r>
              <a:rPr lang="en-IE" kern="1200" dirty="0" err="1">
                <a:latin typeface="EYInterstate Light" pitchFamily="2" charset="0"/>
                <a:cs typeface="Arial" charset="0"/>
              </a:rPr>
              <a:t>IaC</a:t>
            </a:r>
            <a:r>
              <a:rPr lang="en-IE" kern="1200" dirty="0">
                <a:latin typeface="EYInterstate Light" pitchFamily="2" charset="0"/>
                <a:cs typeface="Arial" charset="0"/>
              </a:rPr>
              <a:t>, application code build &amp; deployment, Power Platform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kern="1200" dirty="0">
                <a:latin typeface="EYInterstate Light" pitchFamily="2" charset="0"/>
                <a:cs typeface="Arial" charset="0"/>
              </a:rPr>
              <a:t>Automation - using a number of tools such as AWS </a:t>
            </a:r>
            <a:r>
              <a:rPr lang="en-IE" kern="1200" dirty="0" err="1">
                <a:latin typeface="EYInterstate Light" pitchFamily="2" charset="0"/>
                <a:cs typeface="Arial" charset="0"/>
              </a:rPr>
              <a:t>CloudShell</a:t>
            </a:r>
            <a:r>
              <a:rPr lang="en-IE" kern="1200" dirty="0">
                <a:latin typeface="EYInterstate Light" pitchFamily="2" charset="0"/>
                <a:cs typeface="Arial" charset="0"/>
              </a:rPr>
              <a:t>, PowerShell, AWS </a:t>
            </a:r>
            <a:r>
              <a:rPr lang="en-IE" kern="1200" dirty="0" err="1">
                <a:latin typeface="EYInterstate Light" pitchFamily="2" charset="0"/>
                <a:cs typeface="Arial" charset="0"/>
              </a:rPr>
              <a:t>OpsWorks</a:t>
            </a:r>
            <a:r>
              <a:rPr lang="en-IE" kern="1200" dirty="0">
                <a:latin typeface="EYInterstate Light" pitchFamily="2" charset="0"/>
                <a:cs typeface="Arial" charset="0"/>
              </a:rPr>
              <a:t>, CLI tools, DevOps pipelines, Power Platform Flows, Azure Logic Apps and Automation Accounts to build (custom) automation solutions and processes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kern="1200" dirty="0">
                <a:latin typeface="EYInterstate Light" pitchFamily="2" charset="0"/>
                <a:cs typeface="Arial" charset="0"/>
              </a:rPr>
              <a:t>Configuration and support of complex RDS Databases in AWS environment, Configuring and managing high availability, resiliency solutions leveraging Aurora Read </a:t>
            </a:r>
            <a:r>
              <a:rPr lang="en-IE" kern="1200" dirty="0" err="1">
                <a:latin typeface="EYInterstate Light" pitchFamily="2" charset="0"/>
                <a:cs typeface="Arial" charset="0"/>
              </a:rPr>
              <a:t>replcias</a:t>
            </a:r>
            <a:r>
              <a:rPr lang="en-IE" kern="1200" dirty="0">
                <a:latin typeface="EYInterstate Light" pitchFamily="2" charset="0"/>
                <a:cs typeface="Arial" charset="0"/>
              </a:rPr>
              <a:t> &amp; </a:t>
            </a:r>
            <a:r>
              <a:rPr lang="en-IE" kern="1200" dirty="0" err="1">
                <a:latin typeface="EYInterstate Light" pitchFamily="2" charset="0"/>
                <a:cs typeface="Arial" charset="0"/>
              </a:rPr>
              <a:t>GLobal</a:t>
            </a:r>
            <a:r>
              <a:rPr lang="en-IE" kern="1200" dirty="0">
                <a:latin typeface="EYInterstate Light" pitchFamily="2" charset="0"/>
                <a:cs typeface="Arial" charset="0"/>
              </a:rPr>
              <a:t> Database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kern="1200" dirty="0">
                <a:latin typeface="EYInterstate Light" pitchFamily="2" charset="0"/>
                <a:cs typeface="Arial" charset="0"/>
              </a:rPr>
              <a:t>Problem management resolves the root causes of incidents to minimize the adverse impact of incidents and problems caused by the errors in the infrastructure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kern="1200" dirty="0">
                <a:latin typeface="EYInterstate Light" pitchFamily="2" charset="0"/>
                <a:cs typeface="Arial" charset="0"/>
              </a:rPr>
              <a:t>Using AWS Inspector Abhishek troubleshooted issues, inspect performance, and optimised the infrastructure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kern="1200" dirty="0">
                <a:latin typeface="EYInterstate Light" pitchFamily="2" charset="0"/>
                <a:cs typeface="Arial" charset="0"/>
              </a:rPr>
              <a:t>Performed clean-up activity on the platform to ensure unwanted resources are removed so no cost is incurred, delete any user who left organisations in order to secure organisation</a:t>
            </a:r>
          </a:p>
          <a:p>
            <a:pPr marL="177800" indent="-177800" defTabSz="99536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kern="1200" dirty="0">
              <a:latin typeface="EYInterstate Light" pitchFamily="2" charset="0"/>
              <a:cs typeface="Arial" charset="0"/>
            </a:endParaRPr>
          </a:p>
          <a:p>
            <a:pPr defTabSz="995363">
              <a:spcAft>
                <a:spcPct val="50000"/>
              </a:spcAft>
              <a:buClr>
                <a:schemeClr val="tx1"/>
              </a:buClr>
              <a:tabLst>
                <a:tab pos="3228975" algn="l"/>
                <a:tab pos="4665663" algn="r"/>
              </a:tabLst>
            </a:pPr>
            <a:endParaRPr lang="en-IE" sz="1000" dirty="0">
              <a:latin typeface="EYInterstate Light" pitchFamily="2" charset="0"/>
              <a:cs typeface="Arial" charset="0"/>
            </a:endParaRPr>
          </a:p>
          <a:p>
            <a:endParaRPr lang="en-IE" sz="900" kern="1200" dirty="0">
              <a:latin typeface="EYInterstate Light" pitchFamily="2" charset="0"/>
              <a:cs typeface="Arial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7C3C38-0E68-4003-9873-469B51CAE3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ln>
            <a:noFill/>
          </a:ln>
        </p:spPr>
        <p:txBody>
          <a:bodyPr/>
          <a:lstStyle/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altLang="en-US" sz="1000" b="1" i="1" u="sng" dirty="0">
                <a:solidFill>
                  <a:srgbClr val="000000"/>
                </a:solidFill>
                <a:latin typeface="EYInterstate" pitchFamily="2" charset="0"/>
              </a:rPr>
              <a:t>Consulting Firm – DevOps Engineer</a:t>
            </a:r>
            <a:endParaRPr lang="en-IE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DevOps – DevOps adoption and CI/CD implementation for </a:t>
            </a:r>
            <a:r>
              <a:rPr lang="en-IE" dirty="0" err="1">
                <a:latin typeface="EYInterstate Light" pitchFamily="2" charset="0"/>
                <a:cs typeface="Arial" charset="0"/>
              </a:rPr>
              <a:t>IaC</a:t>
            </a:r>
            <a:r>
              <a:rPr lang="en-IE" dirty="0">
                <a:latin typeface="EYInterstate Light" pitchFamily="2" charset="0"/>
                <a:cs typeface="Arial" charset="0"/>
              </a:rPr>
              <a:t>, Python/Node.js pipelines.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Build </a:t>
            </a:r>
            <a:r>
              <a:rPr lang="en-IE" dirty="0" err="1">
                <a:latin typeface="EYInterstate Light" pitchFamily="2" charset="0"/>
                <a:cs typeface="Arial" charset="0"/>
              </a:rPr>
              <a:t>yaml</a:t>
            </a:r>
            <a:r>
              <a:rPr lang="en-IE" dirty="0">
                <a:latin typeface="EYInterstate Light" pitchFamily="2" charset="0"/>
                <a:cs typeface="Arial" charset="0"/>
              </a:rPr>
              <a:t> pipelines to build and deployment AWS Serverless </a:t>
            </a:r>
            <a:r>
              <a:rPr lang="en-IE" dirty="0" err="1">
                <a:latin typeface="EYInterstate Light" pitchFamily="2" charset="0"/>
                <a:cs typeface="Arial" charset="0"/>
              </a:rPr>
              <a:t>infrastrcture</a:t>
            </a:r>
            <a:r>
              <a:rPr lang="en-IE" dirty="0">
                <a:latin typeface="EYInterstate Light" pitchFamily="2" charset="0"/>
                <a:cs typeface="Arial" charset="0"/>
              </a:rPr>
              <a:t> of Python/Node.js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Using AWS Inspector Abhishek troubleshooted issues, inspect performance, and optimised the infrastructure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Implementing branching strategy, governance, automatic triggers, approval gates and validation checks in Azure DevOps organization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Experience of managing multiple RDS, database versions on large systems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Abhishek was involved to investigate and troubleshoot issues and develop solutions for our customers while understanding their business needs​</a:t>
            </a:r>
            <a:endParaRPr lang="en-IE" sz="1000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altLang="en-US" sz="1000" b="1" i="1" u="sng" dirty="0">
                <a:solidFill>
                  <a:srgbClr val="000000"/>
                </a:solidFill>
                <a:latin typeface="EYInterstate" pitchFamily="2" charset="0"/>
              </a:rPr>
              <a:t>Consulting Firm – Systems Engineer</a:t>
            </a:r>
            <a:endParaRPr lang="en-IE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Cloud operations – provision access to new users ensuring they have only required permissions as per the role, providing access of Linux &amp; Windows servers to the users.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Performing BAU activities such as maintaining active user list and regularly performing checks on the user activities and report if any suspicious recorded.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Problem management resolves the root causes of incidents to minimize the adverse impact of incidents and problems caused by the errors in the infrastructure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Implementing Conditional access policies to restrict access on specific resources to mitigate risks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Troubleshooting users access issues by checking users activity logs, licensing, roles etc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r>
              <a:rPr lang="en-IE" dirty="0">
                <a:latin typeface="EYInterstate Light" pitchFamily="2" charset="0"/>
                <a:cs typeface="Arial" charset="0"/>
              </a:rPr>
              <a:t>Auditing Cloud infrastructure to chieve desired compliance and analyse gaps.</a:t>
            </a: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dirty="0">
              <a:latin typeface="EYInterstate Light" pitchFamily="2" charset="0"/>
              <a:cs typeface="Arial" charset="0"/>
            </a:endParaRPr>
          </a:p>
          <a:p>
            <a:pPr marL="177800" indent="-177800" defTabSz="995363">
              <a:spcAft>
                <a:spcPct val="50000"/>
              </a:spcAft>
              <a:buClr>
                <a:schemeClr val="tx1"/>
              </a:buClr>
              <a:buSzPct val="75000"/>
              <a:buFont typeface="Arial" charset="0"/>
              <a:buChar char="►"/>
              <a:tabLst>
                <a:tab pos="3228975" algn="l"/>
                <a:tab pos="4665663" algn="r"/>
              </a:tabLst>
            </a:pPr>
            <a:endParaRPr lang="en-IE" dirty="0">
              <a:latin typeface="EYInterstate Light" pitchFamily="2" charset="0"/>
              <a:cs typeface="Arial" charset="0"/>
            </a:endParaRPr>
          </a:p>
          <a:p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DE520-CFBA-4B9E-B4CC-B50BD51BC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56513-F998-4254-9CEB-F507EE6F3742}" type="slidenum">
              <a:rPr lang="en-IE" smtClean="0"/>
              <a:pPr/>
              <a:t>1</a:t>
            </a:fld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8051D-6570-4EB8-B278-902403E875A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1"/>
            <a:r>
              <a:rPr lang="en-IE" kern="0" dirty="0"/>
              <a:t>Abhishek Danalakota</a:t>
            </a:r>
          </a:p>
          <a:p>
            <a:pPr lvl="1">
              <a:spcAft>
                <a:spcPts val="398"/>
              </a:spcAft>
            </a:pPr>
            <a:r>
              <a:rPr lang="en-IE" sz="700" dirty="0"/>
              <a:t>Cloud/DevOps Engineer</a:t>
            </a:r>
            <a:r>
              <a:rPr lang="en-IE" sz="700" kern="0" dirty="0"/>
              <a:t>, Technology Consulting</a:t>
            </a:r>
          </a:p>
          <a:p>
            <a:pPr lvl="1">
              <a:spcAft>
                <a:spcPts val="398"/>
              </a:spcAft>
            </a:pPr>
            <a:r>
              <a:rPr lang="en-IE" sz="700" kern="0" dirty="0"/>
              <a:t>Microsoft &amp; Cloud Services Group</a:t>
            </a:r>
          </a:p>
          <a:p>
            <a:pPr lvl="1">
              <a:spcAft>
                <a:spcPts val="398"/>
              </a:spcAft>
            </a:pPr>
            <a:r>
              <a:rPr lang="en-IE" sz="700" kern="0" dirty="0"/>
              <a:t>Direct: +353 89 450 3909</a:t>
            </a:r>
          </a:p>
          <a:p>
            <a:pPr lvl="1">
              <a:spcAft>
                <a:spcPts val="398"/>
              </a:spcAft>
            </a:pPr>
            <a:r>
              <a:rPr lang="en-IE" sz="700" kern="0" dirty="0"/>
              <a:t>Email: </a:t>
            </a:r>
            <a:r>
              <a:rPr lang="en-IE" sz="700" dirty="0"/>
              <a:t>abhishek.danalakota</a:t>
            </a:r>
            <a:r>
              <a:rPr lang="en-IE" sz="700" kern="0" dirty="0"/>
              <a:t>@ie.ey.com</a:t>
            </a:r>
          </a:p>
          <a:p>
            <a:endParaRPr lang="en-IE" dirty="0"/>
          </a:p>
        </p:txBody>
      </p:sp>
      <p:pic>
        <p:nvPicPr>
          <p:cNvPr id="4" name="Picture 3" descr="A picture containing person, necktie, person, suit&#10;&#10;Description automatically generated">
            <a:extLst>
              <a:ext uri="{FF2B5EF4-FFF2-40B4-BE49-F238E27FC236}">
                <a16:creationId xmlns:a16="http://schemas.microsoft.com/office/drawing/2014/main" id="{5DDDE634-36D4-4805-84B6-2966C6DAD6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39" y="760560"/>
            <a:ext cx="783431" cy="113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010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Y_Letter_Proposal_Landscape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3">
      <a:majorFont>
        <a:latin typeface="EYInterstate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9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 marL="111125" indent="-111125" defTabSz="1019175">
          <a:lnSpc>
            <a:spcPts val="1200"/>
          </a:lnSpc>
          <a:spcBef>
            <a:spcPts val="0"/>
          </a:spcBef>
          <a:spcAft>
            <a:spcPts val="600"/>
          </a:spcAft>
          <a:buClr>
            <a:schemeClr val="bg1"/>
          </a:buClr>
          <a:buSzPct val="70000"/>
          <a:buFont typeface="Arial" panose="020B0604020202020204" pitchFamily="34" charset="0"/>
          <a:buChar char="►"/>
          <a:defRPr sz="900" dirty="0" err="1" smtClean="0">
            <a:latin typeface="+mn-lt"/>
          </a:defRPr>
        </a:defPPr>
      </a:lstStyle>
    </a:txDef>
  </a:objectDefaults>
  <a:extraClrSchemeLst>
    <a:extraClrScheme>
      <a:clrScheme name="EY 2015 colors">
        <a:dk1>
          <a:srgbClr val="000000"/>
        </a:dk1>
        <a:lt1>
          <a:srgbClr val="646464"/>
        </a:lt1>
        <a:dk2>
          <a:srgbClr val="FFFFFF"/>
        </a:dk2>
        <a:lt2>
          <a:srgbClr val="333333"/>
        </a:lt2>
        <a:accent1>
          <a:srgbClr val="808080"/>
        </a:accent1>
        <a:accent2>
          <a:srgbClr val="FFE600"/>
        </a:accent2>
        <a:accent3>
          <a:srgbClr val="999999"/>
        </a:accent3>
        <a:accent4>
          <a:srgbClr val="F0F0F0"/>
        </a:accent4>
        <a:accent5>
          <a:srgbClr val="00A3AE"/>
        </a:accent5>
        <a:accent6>
          <a:srgbClr val="C0C0C0"/>
        </a:accent6>
        <a:hlink>
          <a:srgbClr val="336699"/>
        </a:hlink>
        <a:folHlink>
          <a:srgbClr val="9127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Y PowerPoint Printed (Landscape).potx" id="{4AE83751-1A3E-447B-94A5-53846CF1F4C8}" vid="{281E42F6-2EA1-41F2-A1CA-899ACFB175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EY PowerPoint Printed (Landscape)</Template>
  <TotalTime>348</TotalTime>
  <Words>769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EY_Letter_Proposal_Landscape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MCSG Sample CV Pack</dc:title>
  <dc:creator>Colm Cosgrove</dc:creator>
  <cp:lastModifiedBy>Abhishek Danalakota</cp:lastModifiedBy>
  <cp:revision>5</cp:revision>
  <dcterms:created xsi:type="dcterms:W3CDTF">2023-04-28T15:47:07Z</dcterms:created>
  <dcterms:modified xsi:type="dcterms:W3CDTF">2024-01-02T10:30:17Z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Version">
    <vt:lpwstr>Version 1.0</vt:lpwstr>
  </property>
  <property fmtid="{D5CDD505-2E9C-101B-9397-08002B2CF9AE}" pid="3" name="WppReportDraft">
    <vt:lpwstr>(Draft)</vt:lpwstr>
  </property>
  <property fmtid="{D5CDD505-2E9C-101B-9397-08002B2CF9AE}" pid="4" name="WppReportDate">
    <vt:lpwstr/>
  </property>
  <property fmtid="{D5CDD505-2E9C-101B-9397-08002B2CF9AE}" pid="5" name="WppReportCurrencySymbol">
    <vt:lpwstr>€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2020-07-24T10:40:09Z</vt:filetime>
  </property>
</Properties>
</file>