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63" r:id="rId5"/>
    <p:sldId id="273" r:id="rId6"/>
    <p:sldId id="265" r:id="rId7"/>
    <p:sldId id="259" r:id="rId8"/>
    <p:sldId id="274" r:id="rId9"/>
    <p:sldId id="260" r:id="rId10"/>
    <p:sldId id="264" r:id="rId11"/>
    <p:sldId id="277" r:id="rId12"/>
    <p:sldId id="278" r:id="rId13"/>
    <p:sldId id="281" r:id="rId14"/>
    <p:sldId id="267" r:id="rId15"/>
    <p:sldId id="28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42AD9-36DE-4DD0-AF0A-E211DB78D0B5}" type="datetimeFigureOut">
              <a:rPr lang="en-US" smtClean="0"/>
              <a:t>2/20/2025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16266-2922-41AE-BB9A-0E75A4DF55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D601EB-898D-45EB-AF02-BDBAAC1BCF6B}" type="datetime1">
              <a:rPr lang="en-US" smtClean="0"/>
              <a:t>2/20/2025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94F03-ECCF-40AC-9049-09ECFD328156}" type="datetime1">
              <a:rPr lang="en-US" smtClean="0"/>
              <a:t>2/20/2025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16A059-A3AC-4C78-B822-ABB2B55C89C2}" type="datetime1">
              <a:rPr lang="en-US" smtClean="0"/>
              <a:t>2/20/2025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522000" y="1153054"/>
            <a:ext cx="8100000" cy="594000"/>
          </a:xfrm>
        </p:spPr>
        <p:txBody>
          <a:bodyPr lIns="0" tIns="0" rIns="0" bIns="0"/>
          <a:lstStyle>
            <a:lvl1pPr algn="ctr" fontAlgn="base">
              <a:defRPr sz="2400">
                <a:solidFill>
                  <a:schemeClr val="tx1">
                    <a:lumMod val="85000"/>
                    <a:lumOff val="15000"/>
                  </a:schemeClr>
                </a:solidFill>
                <a:latin typeface="+mj-lt"/>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CAF6E-30C6-4892-8ECC-28B98795E53E}" type="datetime1">
              <a:rPr lang="en-US" smtClean="0"/>
              <a:t>2/20/2025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0014B-F72F-459C-9AEA-83526BA1950E}" type="datetime1">
              <a:rPr lang="en-US" smtClean="0"/>
              <a:t>2/20/2025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3470D-456E-4B74-9504-3BED3E1E331F}" type="datetime1">
              <a:rPr lang="en-US" smtClean="0"/>
              <a:t>2/20/2025</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57A5D-D22F-444E-B503-748AF7911620}" type="datetime1">
              <a:rPr lang="en-US" smtClean="0"/>
              <a:t>2/20/2025</a:t>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4DC5B-AE6E-413C-999F-2C6DCDB27E54}" type="datetime1">
              <a:rPr lang="en-US" smtClean="0"/>
              <a:t>2/20/2025</a:t>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t>2/20/2025</a:t>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FC23-F62A-4DCF-8A7C-23F35CFA6295}" type="datetime1">
              <a:rPr lang="en-US" smtClean="0"/>
              <a:t>2/20/2025</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4C3F-A6B3-439C-BF6D-6DFD3A565AFB}" type="datetime1">
              <a:rPr lang="en-US" smtClean="0"/>
              <a:t>2/20/2025</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53B32-2D0D-46EA-AEFE-E5001DBB2FF4}" type="datetime1">
              <a:rPr lang="en-US" smtClean="0"/>
              <a:t>2/20/2025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 - INTERNET OF THINGS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EB80-DBCE-406A-80BF-FEBEE692EE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5800" y="469900"/>
            <a:ext cx="6807200" cy="1330326"/>
          </a:xfrm>
        </p:spPr>
        <p:txBody>
          <a:bodyPr>
            <a:noAutofit/>
          </a:bodyPr>
          <a:lstStyle/>
          <a:p>
            <a:r>
              <a:rPr lang="en-US" sz="2000" b="1" dirty="0">
                <a:latin typeface="Times New Roman" panose="02020603050405020304" charset="0"/>
                <a:cs typeface="Times New Roman" panose="02020603050405020304" charset="0"/>
              </a:rPr>
              <a:t>SRM INSTITUTE OF SCIENCE AND TECHNOLOGY</a:t>
            </a:r>
            <a:br>
              <a:rPr lang="en-US" sz="1800" b="1" dirty="0">
                <a:latin typeface="Times New Roman" panose="02020603050405020304" charset="0"/>
                <a:cs typeface="Times New Roman" panose="02020603050405020304" charset="0"/>
              </a:rPr>
            </a:br>
            <a:r>
              <a:rPr lang="en-US" sz="1800" b="1" dirty="0" err="1">
                <a:latin typeface="Times New Roman" panose="02020603050405020304" charset="0"/>
                <a:cs typeface="Times New Roman" panose="02020603050405020304" charset="0"/>
              </a:rPr>
              <a:t>Ramapuram</a:t>
            </a:r>
            <a:r>
              <a:rPr lang="en-US" sz="1800" b="1" dirty="0">
                <a:latin typeface="Times New Roman" panose="02020603050405020304" charset="0"/>
                <a:cs typeface="Times New Roman" panose="02020603050405020304" charset="0"/>
              </a:rPr>
              <a:t>, Chennai – 600 089</a:t>
            </a:r>
            <a:br>
              <a:rPr lang="en-US" sz="1800" b="1" dirty="0">
                <a:latin typeface="Times New Roman" panose="02020603050405020304" charset="0"/>
                <a:cs typeface="Times New Roman" panose="02020603050405020304" charset="0"/>
              </a:rPr>
            </a:br>
            <a:r>
              <a:rPr lang="en-US" sz="1600" b="1" dirty="0">
                <a:latin typeface="Times New Roman" panose="02020603050405020304" charset="0"/>
                <a:cs typeface="Times New Roman" panose="02020603050405020304" charset="0"/>
              </a:rPr>
              <a:t>SCHOOL OF COMPUTER SCIENCE AND ENGINEERING DEPARTMENT OF COMPUTER SCIENCE AND ENGINEERING</a:t>
            </a:r>
            <a:endParaRPr lang="en-US" sz="1800" dirty="0"/>
          </a:p>
        </p:txBody>
      </p:sp>
      <p:sp>
        <p:nvSpPr>
          <p:cNvPr id="3" name="Subtitle 2"/>
          <p:cNvSpPr>
            <a:spLocks noGrp="1"/>
          </p:cNvSpPr>
          <p:nvPr>
            <p:ph type="subTitle" idx="1"/>
          </p:nvPr>
        </p:nvSpPr>
        <p:spPr>
          <a:xfrm>
            <a:off x="508000" y="1757892"/>
            <a:ext cx="8077200" cy="914400"/>
          </a:xfrm>
        </p:spPr>
        <p:txBody>
          <a:bodyPr>
            <a:noAutofit/>
          </a:bodyPr>
          <a:lstStyle/>
          <a:p>
            <a:r>
              <a:rPr lang="en-US" sz="1800" dirty="0">
                <a:solidFill>
                  <a:schemeClr val="tx1"/>
                </a:solidFill>
              </a:rPr>
              <a:t>18CSP109L-</a:t>
            </a:r>
            <a:r>
              <a:rPr lang="en-IN" sz="1800" dirty="0">
                <a:solidFill>
                  <a:schemeClr val="tx1"/>
                </a:solidFill>
              </a:rPr>
              <a:t> MAJOR PROJECT </a:t>
            </a:r>
            <a:endParaRPr lang="en-US" sz="1800" dirty="0">
              <a:solidFill>
                <a:schemeClr val="tx1"/>
              </a:solidFill>
            </a:endParaRPr>
          </a:p>
          <a:p>
            <a:r>
              <a:rPr lang="en-US" sz="1800" dirty="0">
                <a:solidFill>
                  <a:schemeClr val="tx1"/>
                </a:solidFill>
              </a:rPr>
              <a:t>18CSP111L</a:t>
            </a:r>
            <a:r>
              <a:rPr lang="en-IN" sz="1800" dirty="0">
                <a:solidFill>
                  <a:schemeClr val="tx1"/>
                </a:solidFill>
              </a:rPr>
              <a:t>-MAJOR PROJECT for INTERNSHIP STUDENTS</a:t>
            </a:r>
          </a:p>
          <a:p>
            <a:endParaRPr lang="en-US" sz="2400" dirty="0">
              <a:solidFill>
                <a:schemeClr val="tx1"/>
              </a:solidFill>
            </a:endParaRPr>
          </a:p>
          <a:p>
            <a:r>
              <a:rPr lang="en-US" dirty="0">
                <a:solidFill>
                  <a:schemeClr val="tx1"/>
                </a:solidFill>
              </a:rPr>
              <a:t>     </a:t>
            </a:r>
          </a:p>
          <a:p>
            <a:endParaRPr lang="en-US" dirty="0">
              <a:solidFill>
                <a:schemeClr val="tx1"/>
              </a:solidFill>
            </a:endParaRPr>
          </a:p>
        </p:txBody>
      </p:sp>
      <p:sp>
        <p:nvSpPr>
          <p:cNvPr id="5" name="Subtitle 2"/>
          <p:cNvSpPr txBox="1"/>
          <p:nvPr/>
        </p:nvSpPr>
        <p:spPr>
          <a:xfrm>
            <a:off x="2209800" y="2514388"/>
            <a:ext cx="5562600" cy="390526"/>
          </a:xfrm>
          <a:prstGeom prst="rect">
            <a:avLst/>
          </a:prstGeom>
        </p:spPr>
        <p:txBody>
          <a:bodyPr vert="horz" lIns="91440" tIns="45720" rIns="91440" bIns="45720" rtlCol="0">
            <a:normAutofit fontScale="70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a:solidFill>
                  <a:schemeClr val="tx1"/>
                </a:solidFill>
              </a:rPr>
              <a:t>BATCH NUMBER : 13</a:t>
            </a:r>
          </a:p>
        </p:txBody>
      </p:sp>
      <p:graphicFrame>
        <p:nvGraphicFramePr>
          <p:cNvPr id="6" name="Table 5"/>
          <p:cNvGraphicFramePr>
            <a:graphicFrameLocks noGrp="1"/>
          </p:cNvGraphicFramePr>
          <p:nvPr/>
        </p:nvGraphicFramePr>
        <p:xfrm>
          <a:off x="320040" y="3698028"/>
          <a:ext cx="8305800" cy="2944061"/>
        </p:xfrm>
        <a:graphic>
          <a:graphicData uri="http://schemas.openxmlformats.org/drawingml/2006/table">
            <a:tbl>
              <a:tblPr firstRow="1" bandRow="1">
                <a:tableStyleId>{BDBED569-4797-4DF1-A0F4-6AAB3CD982D8}</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83741">
                <a:tc>
                  <a:txBody>
                    <a:bodyPr/>
                    <a:lstStyle/>
                    <a:p>
                      <a:r>
                        <a:rPr lang="en-US" dirty="0"/>
                        <a:t>Team Members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Supervisor</a:t>
                      </a:r>
                    </a:p>
                  </a:txBody>
                  <a:tcPr/>
                </a:tc>
                <a:extLst>
                  <a:ext uri="{0D108BD9-81ED-4DB2-BD59-A6C34878D82A}">
                    <a16:rowId xmlns:a16="http://schemas.microsoft.com/office/drawing/2014/main" val="10000"/>
                  </a:ext>
                </a:extLst>
              </a:tr>
              <a:tr h="1749859">
                <a:tc>
                  <a:txBody>
                    <a:bodyPr/>
                    <a:lstStyle/>
                    <a:p>
                      <a:r>
                        <a:rPr lang="en-US" dirty="0"/>
                        <a:t>MUKUND P U</a:t>
                      </a:r>
                    </a:p>
                    <a:p>
                      <a:r>
                        <a:rPr lang="en-US" dirty="0"/>
                        <a:t>     RA2111027020102</a:t>
                      </a:r>
                    </a:p>
                    <a:p>
                      <a:r>
                        <a:rPr lang="en-US" dirty="0"/>
                        <a:t>ABHISHEK V B</a:t>
                      </a:r>
                    </a:p>
                    <a:p>
                      <a:r>
                        <a:rPr lang="en-US" dirty="0"/>
                        <a:t>     </a:t>
                      </a:r>
                      <a:r>
                        <a:rPr lang="en-US" sz="1800" dirty="0">
                          <a:sym typeface="+mn-ea"/>
                        </a:rPr>
                        <a:t>RA2111027020104</a:t>
                      </a:r>
                    </a:p>
                    <a:p>
                      <a:r>
                        <a:rPr lang="en-US" sz="1800" dirty="0"/>
                        <a:t>Y DEVI VAISHNAVI</a:t>
                      </a:r>
                    </a:p>
                    <a:p>
                      <a:r>
                        <a:rPr lang="en-US" sz="1800" dirty="0"/>
                        <a:t>     </a:t>
                      </a:r>
                      <a:r>
                        <a:rPr lang="en-US" sz="1800" dirty="0">
                          <a:sym typeface="+mn-ea"/>
                        </a:rPr>
                        <a:t>RA2111027020106</a:t>
                      </a:r>
                      <a:endParaRPr lang="en-US" sz="1800" dirty="0"/>
                    </a:p>
                    <a:p>
                      <a:endParaRPr lang="en-US" sz="1800" dirty="0"/>
                    </a:p>
                    <a:p>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Dr.A.Umamageswari, </a:t>
                      </a:r>
                    </a:p>
                    <a:p>
                      <a:pPr marL="0" marR="0" indent="0" algn="l" defTabSz="914400" rtl="0" eaLnBrk="1" fontAlgn="auto" latinLnBrk="0" hangingPunct="1">
                        <a:lnSpc>
                          <a:spcPct val="100000"/>
                        </a:lnSpc>
                        <a:spcBef>
                          <a:spcPts val="0"/>
                        </a:spcBef>
                        <a:spcAft>
                          <a:spcPts val="0"/>
                        </a:spcAft>
                        <a:buClrTx/>
                        <a:buSzTx/>
                        <a:buFontTx/>
                        <a:buNone/>
                        <a:defRPr/>
                      </a:pPr>
                      <a:r>
                        <a:rPr lang="en-US" dirty="0"/>
                        <a:t>Associate Professor/CSE</a:t>
                      </a:r>
                    </a:p>
                  </a:txBody>
                  <a:tcPr/>
                </a:tc>
                <a:extLst>
                  <a:ext uri="{0D108BD9-81ED-4DB2-BD59-A6C34878D82A}">
                    <a16:rowId xmlns:a16="http://schemas.microsoft.com/office/drawing/2014/main" val="10001"/>
                  </a:ext>
                </a:extLst>
              </a:tr>
            </a:tbl>
          </a:graphicData>
        </a:graphic>
      </p:graphicFrame>
      <p:sp>
        <p:nvSpPr>
          <p:cNvPr id="7" name="Footer Placeholder 6"/>
          <p:cNvSpPr>
            <a:spLocks noGrp="1"/>
          </p:cNvSpPr>
          <p:nvPr>
            <p:ph type="ftr" sz="quarter" idx="11"/>
          </p:nvPr>
        </p:nvSpPr>
        <p:spPr>
          <a:xfrm>
            <a:off x="533400" y="6356351"/>
            <a:ext cx="8077200" cy="273049"/>
          </a:xfrm>
        </p:spPr>
        <p:txBody>
          <a:bodyPr/>
          <a:lstStyle/>
          <a:p>
            <a:r>
              <a:rPr lang="en-US" dirty="0"/>
              <a:t>Date							Slide Number</a:t>
            </a:r>
          </a:p>
          <a:p>
            <a:endParaRPr lang="en-US" dirty="0"/>
          </a:p>
        </p:txBody>
      </p:sp>
      <p:pic>
        <p:nvPicPr>
          <p:cNvPr id="4" name="image1.png"/>
          <p:cNvPicPr/>
          <p:nvPr/>
        </p:nvPicPr>
        <p:blipFill>
          <a:blip r:embed="rId2">
            <a:extLst>
              <a:ext uri="{28A0092B-C50C-407E-A947-70E740481C1C}">
                <a14:useLocalDpi xmlns:a14="http://schemas.microsoft.com/office/drawing/2010/main" val="0"/>
              </a:ext>
            </a:extLst>
          </a:blip>
          <a:srcRect/>
          <a:stretch>
            <a:fillRect/>
          </a:stretch>
        </p:blipFill>
        <p:spPr>
          <a:xfrm>
            <a:off x="533400" y="597959"/>
            <a:ext cx="1447800" cy="914400"/>
          </a:xfrm>
          <a:prstGeom prst="rect">
            <a:avLst/>
          </a:prstGeom>
        </p:spPr>
      </p:pic>
      <p:sp>
        <p:nvSpPr>
          <p:cNvPr id="8" name="Subtitle 2"/>
          <p:cNvSpPr txBox="1"/>
          <p:nvPr/>
        </p:nvSpPr>
        <p:spPr>
          <a:xfrm>
            <a:off x="304800" y="2919715"/>
            <a:ext cx="8290560" cy="584426"/>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dirty="0">
                <a:solidFill>
                  <a:schemeClr val="tx1"/>
                </a:solidFill>
              </a:rPr>
              <a:t>Advanced Skin </a:t>
            </a:r>
            <a:r>
              <a:rPr lang="en-IN" dirty="0">
                <a:solidFill>
                  <a:srgbClr val="1F1F1F"/>
                </a:solidFill>
                <a:latin typeface="Google Sans"/>
              </a:rPr>
              <a:t>D</a:t>
            </a:r>
            <a:r>
              <a:rPr lang="en-IN" b="0" i="0" dirty="0">
                <a:solidFill>
                  <a:srgbClr val="1F1F1F"/>
                </a:solidFill>
                <a:effectLst/>
                <a:latin typeface="Google Sans"/>
              </a:rPr>
              <a:t>isease </a:t>
            </a:r>
            <a:r>
              <a:rPr lang="en-US" dirty="0">
                <a:solidFill>
                  <a:schemeClr val="tx1"/>
                </a:solidFill>
              </a:rPr>
              <a:t>Diagnosis leveraging image processing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sym typeface="+mn-ea"/>
              </a:rPr>
              <a:t>Novel Idea</a:t>
            </a:r>
            <a:endParaRPr lang="en-US" dirty="0"/>
          </a:p>
        </p:txBody>
      </p:sp>
      <p:sp>
        <p:nvSpPr>
          <p:cNvPr id="3" name="Content Placeholder 2"/>
          <p:cNvSpPr>
            <a:spLocks noGrp="1"/>
          </p:cNvSpPr>
          <p:nvPr>
            <p:ph idx="1"/>
          </p:nvPr>
        </p:nvSpPr>
        <p:spPr>
          <a:xfrm>
            <a:off x="609600" y="1158875"/>
            <a:ext cx="8229600" cy="5029200"/>
          </a:xfrm>
        </p:spPr>
        <p:txBody>
          <a:bodyPr>
            <a:noAutofit/>
          </a:bodyPr>
          <a:lstStyle/>
          <a:p>
            <a:pPr algn="just"/>
            <a:r>
              <a:rPr lang="en-US" altLang="en-US" sz="2000" dirty="0">
                <a:cs typeface="Times New Roman" panose="02020603050405020304" charset="0"/>
              </a:rPr>
              <a:t>It use AI to diagnose skin diseases and monitor skin health via smartphone images.</a:t>
            </a:r>
          </a:p>
          <a:p>
            <a:pPr algn="just"/>
            <a:r>
              <a:rPr lang="en-US" altLang="en-US" sz="2000" dirty="0">
                <a:cs typeface="Times New Roman" panose="02020603050405020304" charset="0"/>
              </a:rPr>
              <a:t>Provide skincare tips based on real-time factors like air quality, UV index, and weather.</a:t>
            </a:r>
          </a:p>
          <a:p>
            <a:pPr algn="just"/>
            <a:r>
              <a:rPr lang="en-US" altLang="en-US" sz="2000" dirty="0">
                <a:cs typeface="Times New Roman" panose="02020603050405020304" charset="0"/>
              </a:rPr>
              <a:t>Recommend customized skincare routines tailored to individual skin types and diagnosed conditions.</a:t>
            </a:r>
          </a:p>
          <a:p>
            <a:pPr algn="just"/>
            <a:r>
              <a:rPr lang="en-US" altLang="en-US" sz="2000" dirty="0">
                <a:cs typeface="Times New Roman" panose="02020603050405020304" charset="0"/>
              </a:rPr>
              <a:t>Track skin changes over time to detect diseases early and prevent complications.</a:t>
            </a:r>
          </a:p>
          <a:p>
            <a:pPr algn="just"/>
            <a:r>
              <a:rPr lang="en-US" altLang="en-US" sz="2000" dirty="0">
                <a:cs typeface="Times New Roman" panose="02020603050405020304" charset="0"/>
              </a:rPr>
              <a:t>Enable remote consultations with dermatologists for expert advice and treatment plans.</a:t>
            </a:r>
          </a:p>
          <a:p>
            <a:pPr algn="just"/>
            <a:r>
              <a:rPr lang="en-US" altLang="en-US" sz="2000" dirty="0">
                <a:cs typeface="Times New Roman" panose="02020603050405020304" charset="0"/>
              </a:rPr>
              <a:t>Provide users with easy-to-understand information about their diagnosed skin conditions and preventive care tips.</a:t>
            </a:r>
          </a:p>
          <a:p>
            <a:pPr algn="just"/>
            <a:endParaRPr lang="en-US" altLang="en-US" sz="2000" dirty="0">
              <a:latin typeface="Times New Roman" panose="02020603050405020304" charset="0"/>
              <a:cs typeface="Times New Roman" panose="02020603050405020304" charset="0"/>
            </a:endParaRPr>
          </a:p>
          <a:p>
            <a:pPr algn="just"/>
            <a:endParaRPr lang="en-US" altLang="en-US" sz="2000" dirty="0">
              <a:latin typeface="Times New Roman" panose="02020603050405020304" charset="0"/>
              <a:cs typeface="Times New Roman" panose="02020603050405020304" charset="0"/>
            </a:endParaRPr>
          </a:p>
          <a:p>
            <a:pPr algn="just"/>
            <a:endParaRPr lang="en-US" altLang="en-US" sz="2000" dirty="0">
              <a:latin typeface="Times New Roman" panose="02020603050405020304" charset="0"/>
              <a:cs typeface="Times New Roman" panose="02020603050405020304" charset="0"/>
            </a:endParaRPr>
          </a:p>
          <a:p>
            <a:pPr algn="just"/>
            <a:endParaRPr lang="en-US" altLang="en-US" sz="2000" dirty="0">
              <a:latin typeface="Times New Roman" panose="02020603050405020304" charset="0"/>
              <a:cs typeface="Times New Roman" panose="02020603050405020304" charset="0"/>
            </a:endParaRPr>
          </a:p>
          <a:p>
            <a:pPr algn="just"/>
            <a:endParaRPr lang="en-US" altLang="en-US" sz="2000" dirty="0">
              <a:latin typeface="Times New Roman" panose="02020603050405020304" charset="0"/>
              <a:cs typeface="Times New Roman" panose="02020603050405020304" charset="0"/>
            </a:endParaRPr>
          </a:p>
          <a:p>
            <a:pPr algn="just"/>
            <a:endParaRPr lang="en-US" altLang="en-US" sz="2000" dirty="0">
              <a:latin typeface="Times New Roman" panose="02020603050405020304" charset="0"/>
              <a:cs typeface="Times New Roman" panose="02020603050405020304" charset="0"/>
            </a:endParaRPr>
          </a:p>
          <a:p>
            <a:pPr algn="just"/>
            <a:endParaRPr lang="en-US" altLang="en-US" sz="2000" dirty="0">
              <a:latin typeface="Times New Roman" panose="02020603050405020304" charset="0"/>
              <a:cs typeface="Times New Roman" panose="02020603050405020304" charset="0"/>
            </a:endParaRPr>
          </a:p>
          <a:p>
            <a:pPr algn="just"/>
            <a:endParaRPr lang="en-US" altLang="en-US" sz="20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381000" y="6356351"/>
            <a:ext cx="8305800" cy="273049"/>
          </a:xfrm>
        </p:spPr>
        <p:txBody>
          <a:bodyPr/>
          <a:lstStyle/>
          <a:p>
            <a:r>
              <a:rPr lang="en-US" dirty="0">
                <a:sym typeface="+mn-ea"/>
              </a:rPr>
              <a:t>DEPARTMENT OF COMPUTER SCIENCE AND ENGINEERING - BIG DATA ANALYTICS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ym typeface="+mn-ea"/>
              </a:rPr>
              <a:t>Modules</a:t>
            </a:r>
            <a:endParaRPr lang="en-US" dirty="0"/>
          </a:p>
        </p:txBody>
      </p:sp>
      <p:sp>
        <p:nvSpPr>
          <p:cNvPr id="3" name="Content Placeholder 2"/>
          <p:cNvSpPr>
            <a:spLocks noGrp="1"/>
          </p:cNvSpPr>
          <p:nvPr>
            <p:ph idx="1"/>
          </p:nvPr>
        </p:nvSpPr>
        <p:spPr/>
        <p:txBody>
          <a:bodyPr>
            <a:normAutofit/>
          </a:bodyPr>
          <a:lstStyle/>
          <a:p>
            <a:pPr marL="0" indent="0">
              <a:buNone/>
            </a:pPr>
            <a:r>
              <a:rPr lang="en-US" altLang="en-US" sz="1600" b="1" dirty="0"/>
              <a:t>Data Collection and Preprocessing</a:t>
            </a:r>
          </a:p>
          <a:p>
            <a:pPr>
              <a:buFont typeface="Arial" panose="020B0604020202020204" pitchFamily="34" charset="0"/>
              <a:buChar char="•"/>
            </a:pPr>
            <a:r>
              <a:rPr lang="en-US" altLang="en-US" sz="1600" dirty="0"/>
              <a:t>Gather and preprocess a diverse dataset of skin disease images, applying techniques like resizing, normalization, and augmentation to enhance image quality for accurate diagnosis.</a:t>
            </a:r>
          </a:p>
          <a:p>
            <a:pPr marL="0" indent="0">
              <a:buFont typeface="Arial" panose="020B0604020202020204" pitchFamily="34" charset="0"/>
              <a:buNone/>
            </a:pPr>
            <a:r>
              <a:rPr lang="en-US" altLang="en-US" sz="1600" b="1" dirty="0"/>
              <a:t>Model Training and Optimization</a:t>
            </a:r>
          </a:p>
          <a:p>
            <a:pPr>
              <a:buFont typeface="Arial" panose="020B0604020202020204" pitchFamily="34" charset="0"/>
              <a:buChar char="•"/>
            </a:pPr>
            <a:r>
              <a:rPr lang="en-US" altLang="en-US" sz="1600" dirty="0"/>
              <a:t>Train a deep learning model CNN for skin disease detection, optimizing key hyperparameters and using transfer learning to improve accuracy.</a:t>
            </a:r>
          </a:p>
          <a:p>
            <a:pPr marL="0" indent="0">
              <a:buFont typeface="Arial" panose="020B0604020202020204" pitchFamily="34" charset="0"/>
              <a:buNone/>
            </a:pPr>
            <a:r>
              <a:rPr lang="en-US" altLang="en-US" sz="1600" b="1" dirty="0"/>
              <a:t>Disease Classification and Prediction</a:t>
            </a:r>
          </a:p>
          <a:p>
            <a:pPr>
              <a:buFont typeface="Arial" panose="020B0604020202020204" pitchFamily="34" charset="0"/>
              <a:buChar char="•"/>
            </a:pPr>
            <a:r>
              <a:rPr lang="en-US" altLang="en-US" sz="1600" dirty="0"/>
              <a:t>Implement AI-based classification to identify and differentiate various skin diseases, providing probability-based predictions for better diagnosis.</a:t>
            </a:r>
          </a:p>
          <a:p>
            <a:pPr marL="0" indent="0">
              <a:buFont typeface="Arial" panose="020B0604020202020204" pitchFamily="34" charset="0"/>
              <a:buNone/>
            </a:pPr>
            <a:r>
              <a:rPr lang="en-US" altLang="en-US" sz="1600" b="1" dirty="0"/>
              <a:t>Integration and Deployment</a:t>
            </a:r>
          </a:p>
          <a:p>
            <a:pPr>
              <a:buFont typeface="Arial" panose="020B0604020202020204" pitchFamily="34" charset="0"/>
              <a:buChar char="•"/>
            </a:pPr>
            <a:r>
              <a:rPr lang="en-US" altLang="en-US" sz="1600" dirty="0"/>
              <a:t>Develop a user-friendly mobile or web application that integrates the trained model, allowing real-time skin disease detection through image uploads.</a:t>
            </a:r>
          </a:p>
          <a:p>
            <a:pPr marL="0" indent="0">
              <a:buFont typeface="Arial" panose="020B0604020202020204" pitchFamily="34" charset="0"/>
              <a:buNone/>
            </a:pPr>
            <a:r>
              <a:rPr lang="en-US" altLang="en-US" sz="1600" b="1" dirty="0"/>
              <a:t>Evaluation and Results</a:t>
            </a:r>
          </a:p>
          <a:p>
            <a:pPr>
              <a:buFont typeface="Arial" panose="020B0604020202020204" pitchFamily="34" charset="0"/>
              <a:buChar char="•"/>
            </a:pPr>
            <a:r>
              <a:rPr lang="en-US" altLang="en-US" sz="1600" dirty="0"/>
              <a:t>Evaluate the model’s performance by comparing it with existing detection techniques, analyzing accuracy, precision, and recall, and summarizing its effectiveness in improving dermatological diagnosis.</a:t>
            </a:r>
          </a:p>
          <a:p>
            <a:pPr marL="0" indent="0">
              <a:buFont typeface="Arial" panose="020B0604020202020204" pitchFamily="34" charset="0"/>
              <a:buNone/>
            </a:pPr>
            <a:endParaRPr lang="en-US" altLang="en-US" sz="2800" b="1" dirty="0"/>
          </a:p>
          <a:p>
            <a:pPr>
              <a:buFont typeface="Arial" panose="020B0604020202020204" pitchFamily="34" charset="0"/>
              <a:buChar char="•"/>
            </a:pPr>
            <a:endParaRPr lang="en-US" altLang="en-US" sz="2800" b="1" dirty="0"/>
          </a:p>
        </p:txBody>
      </p:sp>
      <p:sp>
        <p:nvSpPr>
          <p:cNvPr id="4" name="Footer Placeholder 3"/>
          <p:cNvSpPr>
            <a:spLocks noGrp="1"/>
          </p:cNvSpPr>
          <p:nvPr>
            <p:ph type="ftr" sz="quarter" idx="11"/>
          </p:nvPr>
        </p:nvSpPr>
        <p:spPr/>
        <p:txBody>
          <a:bodyPr/>
          <a:lstStyle/>
          <a:p>
            <a:r>
              <a:rPr lang="en-US" dirty="0"/>
              <a:t>DEPARTMENT OF COMPUTER SCIENCE AND ENGINEERING - BIG DATA ANALYTICS</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Software &amp; Hardware Requirements</a:t>
            </a:r>
          </a:p>
        </p:txBody>
      </p:sp>
      <p:sp>
        <p:nvSpPr>
          <p:cNvPr id="3" name="Content Placeholder 2"/>
          <p:cNvSpPr>
            <a:spLocks noGrp="1"/>
          </p:cNvSpPr>
          <p:nvPr>
            <p:ph idx="1"/>
          </p:nvPr>
        </p:nvSpPr>
        <p:spPr/>
        <p:txBody>
          <a:bodyPr>
            <a:normAutofit fontScale="90000" lnSpcReduction="10000"/>
          </a:bodyPr>
          <a:lstStyle/>
          <a:p>
            <a:pPr marL="0" indent="0">
              <a:buFont typeface="Arial" panose="020B0604020202020204" pitchFamily="34" charset="0"/>
              <a:buNone/>
            </a:pPr>
            <a:r>
              <a:rPr lang="en-US" altLang="en-US" b="1" dirty="0"/>
              <a:t>Software Requirements</a:t>
            </a:r>
          </a:p>
          <a:p>
            <a:pPr>
              <a:buFont typeface="Arial" panose="020B0604020202020204" pitchFamily="34" charset="0"/>
              <a:buChar char="•"/>
            </a:pPr>
            <a:r>
              <a:rPr lang="en-US" altLang="en-US" sz="2000" dirty="0"/>
              <a:t>Programming Language: Python (with TensorFlow, OpenCV, and Scikit-learn)</a:t>
            </a:r>
          </a:p>
          <a:p>
            <a:pPr>
              <a:buFont typeface="Arial" panose="020B0604020202020204" pitchFamily="34" charset="0"/>
              <a:buChar char="•"/>
            </a:pPr>
            <a:r>
              <a:rPr lang="en-US" altLang="en-US" sz="2000" dirty="0"/>
              <a:t>Framework: Deep Learning frameworks PyTorch</a:t>
            </a:r>
          </a:p>
          <a:p>
            <a:pPr>
              <a:buFont typeface="Arial" panose="020B0604020202020204" pitchFamily="34" charset="0"/>
              <a:buChar char="•"/>
            </a:pPr>
            <a:r>
              <a:rPr lang="en-US" altLang="en-US" sz="2000" dirty="0"/>
              <a:t>Operating System: Windows / Linux / macOS</a:t>
            </a:r>
          </a:p>
          <a:p>
            <a:pPr>
              <a:buFont typeface="Arial" panose="020B0604020202020204" pitchFamily="34" charset="0"/>
              <a:buChar char="•"/>
            </a:pPr>
            <a:r>
              <a:rPr lang="en-US" altLang="en-US" sz="2000" dirty="0"/>
              <a:t>Image Processing Tools: OpenCV, PIL (Python Imaging Library)</a:t>
            </a:r>
          </a:p>
          <a:p>
            <a:pPr>
              <a:buFont typeface="Arial" panose="020B0604020202020204" pitchFamily="34" charset="0"/>
              <a:buChar char="•"/>
            </a:pPr>
            <a:r>
              <a:rPr lang="en-US" altLang="en-US" sz="2000" dirty="0"/>
              <a:t>Database: MySQL  for storing user data and results</a:t>
            </a:r>
          </a:p>
          <a:p>
            <a:pPr>
              <a:buFont typeface="Arial" panose="020B0604020202020204" pitchFamily="34" charset="0"/>
              <a:buChar char="•"/>
            </a:pPr>
            <a:r>
              <a:rPr lang="en-US" altLang="en-US" sz="2000" dirty="0"/>
              <a:t>Development Environment: VS Code</a:t>
            </a:r>
            <a:endParaRPr lang="en-US" altLang="en-US" sz="1430" dirty="0"/>
          </a:p>
          <a:p>
            <a:pPr marL="0" indent="0">
              <a:buFont typeface="Arial" panose="020B0604020202020204" pitchFamily="34" charset="0"/>
              <a:buNone/>
            </a:pPr>
            <a:r>
              <a:rPr lang="en-US" altLang="en-US" b="1" dirty="0">
                <a:sym typeface="+mn-ea"/>
              </a:rPr>
              <a:t>Hardware Requirements</a:t>
            </a:r>
          </a:p>
          <a:p>
            <a:pPr>
              <a:buFont typeface="Arial" panose="020B0604020202020204" pitchFamily="34" charset="0"/>
              <a:buChar char="•"/>
            </a:pPr>
            <a:r>
              <a:rPr lang="en-US" altLang="en-US" sz="2000" dirty="0">
                <a:sym typeface="+mn-ea"/>
              </a:rPr>
              <a:t>Processor: Intel i5/i7 or AMD Ryzen (or higher)</a:t>
            </a:r>
          </a:p>
          <a:p>
            <a:pPr>
              <a:buFont typeface="Arial" panose="020B0604020202020204" pitchFamily="34" charset="0"/>
              <a:buChar char="•"/>
            </a:pPr>
            <a:r>
              <a:rPr lang="en-US" altLang="en-US" sz="2000" dirty="0">
                <a:sym typeface="+mn-ea"/>
              </a:rPr>
              <a:t>RAM: 8GB  for deep learning</a:t>
            </a:r>
          </a:p>
          <a:p>
            <a:pPr>
              <a:buFont typeface="Arial" panose="020B0604020202020204" pitchFamily="34" charset="0"/>
              <a:buChar char="•"/>
            </a:pPr>
            <a:r>
              <a:rPr lang="en-US" altLang="en-US" sz="2000" dirty="0">
                <a:sym typeface="+mn-ea"/>
              </a:rPr>
              <a:t>GPU: NVIDIA GPU with CUDA support </a:t>
            </a:r>
          </a:p>
          <a:p>
            <a:pPr>
              <a:buFont typeface="Arial" panose="020B0604020202020204" pitchFamily="34" charset="0"/>
              <a:buChar char="•"/>
            </a:pPr>
            <a:r>
              <a:rPr lang="en-US" altLang="en-US" sz="2000" dirty="0">
                <a:sym typeface="+mn-ea"/>
              </a:rPr>
              <a:t>Storage: Minimum 256GB SSD</a:t>
            </a:r>
          </a:p>
          <a:p>
            <a:pPr>
              <a:buFont typeface="Arial" panose="020B0604020202020204" pitchFamily="34" charset="0"/>
              <a:buChar char="•"/>
            </a:pPr>
            <a:r>
              <a:rPr lang="en-US" altLang="en-US" sz="2000" dirty="0">
                <a:sym typeface="+mn-ea"/>
              </a:rPr>
              <a:t>Camera: High-resolution camera for capturing skin images</a:t>
            </a:r>
          </a:p>
          <a:p>
            <a:pPr marL="0" indent="0">
              <a:buFont typeface="Arial" panose="020B0604020202020204" pitchFamily="34" charset="0"/>
              <a:buNone/>
            </a:pPr>
            <a:endParaRPr lang="en-US" altLang="en-US" sz="2000" dirty="0"/>
          </a:p>
        </p:txBody>
      </p:sp>
      <p:sp>
        <p:nvSpPr>
          <p:cNvPr id="4" name="Footer Placeholder 3"/>
          <p:cNvSpPr>
            <a:spLocks noGrp="1"/>
          </p:cNvSpPr>
          <p:nvPr>
            <p:ph type="ftr" sz="quarter" idx="11"/>
          </p:nvPr>
        </p:nvSpPr>
        <p:spPr/>
        <p:txBody>
          <a:bodyPr/>
          <a:lstStyle/>
          <a:p>
            <a:r>
              <a:rPr lang="en-US" dirty="0"/>
              <a:t>DEPARTMENT OF COMPUTER SCIENCE AND ENGINEERING - BIG DATA ANALYTICS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Outcome</a:t>
            </a:r>
            <a:endParaRPr lang="en-US" dirty="0"/>
          </a:p>
        </p:txBody>
      </p:sp>
      <p:sp>
        <p:nvSpPr>
          <p:cNvPr id="3" name="Content Placeholder 2"/>
          <p:cNvSpPr>
            <a:spLocks noGrp="1"/>
          </p:cNvSpPr>
          <p:nvPr>
            <p:ph idx="1"/>
          </p:nvPr>
        </p:nvSpPr>
        <p:spPr/>
        <p:txBody>
          <a:bodyPr>
            <a:normAutofit fontScale="87500" lnSpcReduction="10000"/>
          </a:bodyPr>
          <a:lstStyle/>
          <a:p>
            <a:pPr marL="0" indent="0">
              <a:buNone/>
            </a:pPr>
            <a:r>
              <a:rPr lang="en-US" altLang="en-US" b="1" dirty="0"/>
              <a:t>Module 1 Outcome: Data Collection and Preprocessing</a:t>
            </a:r>
          </a:p>
          <a:p>
            <a:r>
              <a:rPr lang="en-US" altLang="en-US" sz="2570" dirty="0"/>
              <a:t>Successfully gathered a diverse dataset of skin disease images from reliable medical sources.</a:t>
            </a:r>
          </a:p>
          <a:p>
            <a:r>
              <a:rPr lang="en-US" altLang="en-US" sz="2570" dirty="0"/>
              <a:t>Preprocessed images by applying resizing, normalization, noise reduction, and augmentation techniques to improve model performance.</a:t>
            </a:r>
          </a:p>
          <a:p>
            <a:r>
              <a:rPr lang="en-US" altLang="en-US" sz="2570" dirty="0"/>
              <a:t>Segmented and enhanced images to highlight affected skin areas for accurate feature extraction.</a:t>
            </a:r>
          </a:p>
          <a:p>
            <a:r>
              <a:rPr lang="en-US" altLang="en-US" sz="2570" dirty="0"/>
              <a:t>Ensured the dataset is balanced and suitable for training deep learning models by addressing class imbalances.</a:t>
            </a:r>
          </a:p>
          <a:p>
            <a:r>
              <a:rPr lang="en-US" altLang="en-US" sz="2570" dirty="0"/>
              <a:t>Prepared clean and high-quality input data, improving the accuracy and reliability of disease classification in later stages.</a:t>
            </a:r>
          </a:p>
        </p:txBody>
      </p:sp>
      <p:sp>
        <p:nvSpPr>
          <p:cNvPr id="4" name="Footer Placeholder 3"/>
          <p:cNvSpPr>
            <a:spLocks noGrp="1"/>
          </p:cNvSpPr>
          <p:nvPr>
            <p:ph type="ftr" sz="quarter" idx="11"/>
          </p:nvPr>
        </p:nvSpPr>
        <p:spPr/>
        <p:txBody>
          <a:bodyPr/>
          <a:lstStyle/>
          <a:p>
            <a:r>
              <a:rPr lang="en-US" dirty="0"/>
              <a:t>DEPARTMENT OF COMPUTER SCIENCE AND ENGINEERING - BIG DATA ANALYTICS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References</a:t>
            </a:r>
          </a:p>
        </p:txBody>
      </p:sp>
      <p:sp>
        <p:nvSpPr>
          <p:cNvPr id="3" name="Content Placeholder 2"/>
          <p:cNvSpPr>
            <a:spLocks noGrp="1"/>
          </p:cNvSpPr>
          <p:nvPr>
            <p:ph idx="1"/>
          </p:nvPr>
        </p:nvSpPr>
        <p:spPr>
          <a:xfrm>
            <a:off x="457200" y="1249898"/>
            <a:ext cx="8229600" cy="5059363"/>
          </a:xfrm>
        </p:spPr>
        <p:txBody>
          <a:bodyPr>
            <a:noAutofit/>
          </a:bodyPr>
          <a:lstStyle/>
          <a:p>
            <a:pPr>
              <a:buAutoNum type="arabicPeriod"/>
            </a:pPr>
            <a:r>
              <a:rPr lang="en-US" altLang="en-US" sz="1800" dirty="0">
                <a:latin typeface="Times New Roman" panose="02020603050405020304" charset="0"/>
                <a:cs typeface="Times New Roman" panose="02020603050405020304" charset="0"/>
              </a:rPr>
              <a:t>S. </a:t>
            </a:r>
            <a:r>
              <a:rPr lang="en-US" altLang="en-US" sz="1800" dirty="0" err="1">
                <a:latin typeface="Times New Roman" panose="02020603050405020304" charset="0"/>
                <a:cs typeface="Times New Roman" panose="02020603050405020304" charset="0"/>
              </a:rPr>
              <a:t>Mardanisamani</a:t>
            </a:r>
            <a:r>
              <a:rPr lang="en-US" altLang="en-US" sz="1800" dirty="0">
                <a:latin typeface="Times New Roman" panose="02020603050405020304" charset="0"/>
                <a:cs typeface="Times New Roman" panose="02020603050405020304" charset="0"/>
              </a:rPr>
              <a:t>, Z. Karimi, A. </a:t>
            </a:r>
            <a:r>
              <a:rPr lang="en-US" altLang="en-US" sz="1800" dirty="0" err="1">
                <a:latin typeface="Times New Roman" panose="02020603050405020304" charset="0"/>
                <a:cs typeface="Times New Roman" panose="02020603050405020304" charset="0"/>
              </a:rPr>
              <a:t>Jamshidzadeh</a:t>
            </a:r>
            <a:r>
              <a:rPr lang="en-US" altLang="en-US" sz="1800" dirty="0">
                <a:latin typeface="Times New Roman" panose="02020603050405020304" charset="0"/>
                <a:cs typeface="Times New Roman" panose="02020603050405020304" charset="0"/>
              </a:rPr>
              <a:t>, M. Yazdi, M. Farshad, and A. Farshad, "A New Approach for Automatic Segmentation and Evaluation of Pigmentation Lesion by using Active Contour Model and Speeded Up Robust Features,"</a:t>
            </a:r>
            <a:r>
              <a:rPr lang="en-US" altLang="en-US" sz="1800" dirty="0" err="1">
                <a:latin typeface="Times New Roman" panose="02020603050405020304" charset="0"/>
                <a:cs typeface="Times New Roman" panose="02020603050405020304" charset="0"/>
              </a:rPr>
              <a:t>arXiv</a:t>
            </a:r>
            <a:r>
              <a:rPr lang="en-US" altLang="en-US" sz="1800" dirty="0">
                <a:latin typeface="Times New Roman" panose="02020603050405020304" charset="0"/>
                <a:cs typeface="Times New Roman" panose="02020603050405020304" charset="0"/>
              </a:rPr>
              <a:t> preprint arXiv:2101.07195, 2021.</a:t>
            </a:r>
          </a:p>
          <a:p>
            <a:pPr>
              <a:buAutoNum type="arabicPeriod"/>
            </a:pPr>
            <a:r>
              <a:rPr lang="en-US" altLang="en-US" sz="1800" dirty="0">
                <a:latin typeface="Times New Roman" panose="02020603050405020304" charset="0"/>
                <a:cs typeface="Times New Roman" panose="02020603050405020304" charset="0"/>
              </a:rPr>
              <a:t>2. X. He et al., "Computer-Aided Clinical Skin Disease Diagnosis Using CNN and Object Detection Models," </a:t>
            </a:r>
            <a:r>
              <a:rPr lang="en-US" altLang="en-US" sz="1800" dirty="0" err="1">
                <a:latin typeface="Times New Roman" panose="02020603050405020304" charset="0"/>
                <a:cs typeface="Times New Roman" panose="02020603050405020304" charset="0"/>
              </a:rPr>
              <a:t>arXiv</a:t>
            </a:r>
            <a:r>
              <a:rPr lang="en-US" altLang="en-US" sz="1800" dirty="0">
                <a:latin typeface="Times New Roman" panose="02020603050405020304" charset="0"/>
                <a:cs typeface="Times New Roman" panose="02020603050405020304" charset="0"/>
              </a:rPr>
              <a:t> preprint arXiv:1911.08705, 2019</a:t>
            </a:r>
          </a:p>
          <a:p>
            <a:pPr>
              <a:buAutoNum type="arabicPeriod"/>
            </a:pPr>
            <a:r>
              <a:rPr lang="en-US" altLang="en-US" sz="1800" dirty="0">
                <a:latin typeface="Times New Roman" panose="02020603050405020304" charset="0"/>
                <a:cs typeface="Times New Roman" panose="02020603050405020304" charset="0"/>
              </a:rPr>
              <a:t>Y.-J. Zhou et al., "A Novel Multi-Task Model Imitating Dermatologists for Accurate Differential Diagnosis of Skin Diseases in Clinical Images,"</a:t>
            </a:r>
            <a:r>
              <a:rPr lang="en-US" altLang="en-US" sz="1800" dirty="0" err="1">
                <a:latin typeface="Times New Roman" panose="02020603050405020304" charset="0"/>
                <a:cs typeface="Times New Roman" panose="02020603050405020304" charset="0"/>
              </a:rPr>
              <a:t>arXiv</a:t>
            </a:r>
            <a:r>
              <a:rPr lang="en-US" altLang="en-US" sz="1800" dirty="0">
                <a:latin typeface="Times New Roman" panose="02020603050405020304" charset="0"/>
                <a:cs typeface="Times New Roman" panose="02020603050405020304" charset="0"/>
              </a:rPr>
              <a:t> preprint arXiv:2307.08308, 2023. </a:t>
            </a:r>
          </a:p>
          <a:p>
            <a:pPr>
              <a:buAutoNum type="arabicPeriod"/>
            </a:pPr>
            <a:r>
              <a:rPr lang="en-US" altLang="en-US" sz="1800" dirty="0">
                <a:latin typeface="Times New Roman" panose="02020603050405020304" charset="0"/>
                <a:cs typeface="Times New Roman" panose="02020603050405020304" charset="0"/>
              </a:rPr>
              <a:t>G. W. Jiji and P. J. D. Raj, "An Extensive Technique to Detect and Analyze Melanoma: A Challenge at the International Symposium on Biomedical Imaging (ISBI) 2017,"arXiv preprint arXiv:1702.08717, 2017. </a:t>
            </a:r>
          </a:p>
          <a:p>
            <a:pPr>
              <a:buAutoNum type="arabicPeriod"/>
            </a:pPr>
            <a:r>
              <a:rPr lang="en-US" altLang="en-US" sz="1800" dirty="0">
                <a:latin typeface="Times New Roman" panose="02020603050405020304" charset="0"/>
                <a:cs typeface="Times New Roman" panose="02020603050405020304" charset="0"/>
              </a:rPr>
              <a:t> F. Ritter et al., "Medical Image Analysis: A Visual </a:t>
            </a:r>
            <a:r>
              <a:rPr lang="en-US" altLang="en-US" sz="1800" dirty="0" err="1">
                <a:latin typeface="Times New Roman" panose="02020603050405020304" charset="0"/>
                <a:cs typeface="Times New Roman" panose="02020603050405020304" charset="0"/>
              </a:rPr>
              <a:t>Approach,"IEEE</a:t>
            </a:r>
            <a:r>
              <a:rPr lang="en-US" altLang="en-US" sz="1800" dirty="0">
                <a:latin typeface="Times New Roman" panose="02020603050405020304" charset="0"/>
                <a:cs typeface="Times New Roman" panose="02020603050405020304" charset="0"/>
              </a:rPr>
              <a:t> Pulse, vol. 2, no. 6, pp. 60–70, 2011</a:t>
            </a:r>
          </a:p>
          <a:p>
            <a:pPr marL="0" indent="0">
              <a:buNone/>
            </a:pPr>
            <a:endParaRPr lang="en-US" altLang="en-US" sz="18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685800" y="6356351"/>
            <a:ext cx="7620000" cy="273049"/>
          </a:xfrm>
        </p:spPr>
        <p:txBody>
          <a:bodyPr/>
          <a:lstStyle/>
          <a:p>
            <a:r>
              <a:rPr lang="en-US" dirty="0">
                <a:sym typeface="+mn-ea"/>
              </a:rPr>
              <a:t>DEPARTMENT OF COMPUTER SCIENCE AND ENGINEERING - BIG DATA ANALYTICS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EC0C-E0B5-3272-A5CC-A250EF488BC5}"/>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FA1FA7DB-4FE6-CAB8-4AE5-691B6F130DFC}"/>
              </a:ext>
            </a:extLst>
          </p:cNvPr>
          <p:cNvSpPr>
            <a:spLocks noGrp="1"/>
          </p:cNvSpPr>
          <p:nvPr>
            <p:ph idx="1"/>
          </p:nvPr>
        </p:nvSpPr>
        <p:spPr>
          <a:xfrm>
            <a:off x="457200" y="1219200"/>
            <a:ext cx="8382000" cy="4983162"/>
          </a:xfrm>
        </p:spPr>
        <p:txBody>
          <a:bodyPr anchor="ctr">
            <a:noAutofit/>
          </a:bodyPr>
          <a:lstStyle/>
          <a:p>
            <a:pPr>
              <a:buFont typeface="+mj-lt"/>
              <a:buAutoNum type="arabicPeriod" startAt="6"/>
            </a:pPr>
            <a:r>
              <a:rPr lang="en-US" altLang="en-US" sz="1800" dirty="0">
                <a:latin typeface="Times New Roman" panose="02020603050405020304" charset="0"/>
                <a:cs typeface="Times New Roman" panose="02020603050405020304" charset="0"/>
              </a:rPr>
              <a:t>I. Bitter et al., "Comparison of Four Freely Available Frameworks for Image     Processing and Visualization That Use ITK,"IEEE Transactions on Visualization and Computer Graphics, vol. 13, no. 3, pp. 483–493, 2007. </a:t>
            </a:r>
          </a:p>
          <a:p>
            <a:pPr>
              <a:buFont typeface="+mj-lt"/>
              <a:buAutoNum type="arabicPeriod" startAt="6"/>
            </a:pPr>
            <a:r>
              <a:rPr lang="en-US" altLang="en-US" sz="1800" dirty="0">
                <a:latin typeface="Times New Roman" panose="02020603050405020304" charset="0"/>
                <a:cs typeface="Times New Roman" panose="02020603050405020304" charset="0"/>
              </a:rPr>
              <a:t>J. </a:t>
            </a:r>
            <a:r>
              <a:rPr lang="en-US" altLang="en-US" sz="1800" dirty="0" err="1">
                <a:latin typeface="Times New Roman" panose="02020603050405020304" charset="0"/>
                <a:cs typeface="Times New Roman" panose="02020603050405020304" charset="0"/>
              </a:rPr>
              <a:t>Rexilius</a:t>
            </a:r>
            <a:r>
              <a:rPr lang="en-US" altLang="en-US" sz="1800" dirty="0">
                <a:latin typeface="Times New Roman" panose="02020603050405020304" charset="0"/>
                <a:cs typeface="Times New Roman" panose="02020603050405020304" charset="0"/>
              </a:rPr>
              <a:t> et al., "A Framework for Algorithm Evaluation and Clinical Application Prototyping using </a:t>
            </a:r>
            <a:r>
              <a:rPr lang="en-US" altLang="en-US" sz="1800" dirty="0" err="1">
                <a:latin typeface="Times New Roman" panose="02020603050405020304" charset="0"/>
                <a:cs typeface="Times New Roman" panose="02020603050405020304" charset="0"/>
              </a:rPr>
              <a:t>ITK,"The</a:t>
            </a:r>
            <a:r>
              <a:rPr lang="en-US" altLang="en-US" sz="1800" dirty="0">
                <a:latin typeface="Times New Roman" panose="02020603050405020304" charset="0"/>
                <a:cs typeface="Times New Roman" panose="02020603050405020304" charset="0"/>
              </a:rPr>
              <a:t> Insight Journal, 2005. </a:t>
            </a:r>
          </a:p>
          <a:p>
            <a:pPr>
              <a:buFont typeface="+mj-lt"/>
              <a:buAutoNum type="arabicPeriod" startAt="6"/>
            </a:pPr>
            <a:r>
              <a:rPr lang="en-US" altLang="en-US" sz="1800" dirty="0">
                <a:latin typeface="Times New Roman" panose="02020603050405020304" charset="0"/>
                <a:cs typeface="Times New Roman" panose="02020603050405020304" charset="0"/>
              </a:rPr>
              <a:t> M. Koenig et al., "Embedding VTK and ITK into a Visual Programming and Rapid Prototyping </a:t>
            </a:r>
            <a:r>
              <a:rPr lang="en-US" altLang="en-US" sz="1800" dirty="0" err="1">
                <a:latin typeface="Times New Roman" panose="02020603050405020304" charset="0"/>
                <a:cs typeface="Times New Roman" panose="02020603050405020304" charset="0"/>
              </a:rPr>
              <a:t>Platform,"Proceedings</a:t>
            </a:r>
            <a:r>
              <a:rPr lang="en-US" altLang="en-US" sz="1800" dirty="0">
                <a:latin typeface="Times New Roman" panose="02020603050405020304" charset="0"/>
                <a:cs typeface="Times New Roman" panose="02020603050405020304" charset="0"/>
              </a:rPr>
              <a:t> of SPIE – Volume 6141 Medical Imaging 2006: Image Processing, 2006. </a:t>
            </a:r>
          </a:p>
          <a:p>
            <a:pPr>
              <a:buFont typeface="+mj-lt"/>
              <a:buAutoNum type="arabicPeriod" startAt="6"/>
            </a:pPr>
            <a:r>
              <a:rPr lang="en-US" altLang="en-US" sz="1800" dirty="0">
                <a:latin typeface="Times New Roman" panose="02020603050405020304" charset="0"/>
                <a:cs typeface="Times New Roman" panose="02020603050405020304" charset="0"/>
              </a:rPr>
              <a:t>F. Link, M. König, and H.-O. </a:t>
            </a:r>
            <a:r>
              <a:rPr lang="en-US" altLang="en-US" sz="1800" dirty="0" err="1">
                <a:latin typeface="Times New Roman" panose="02020603050405020304" charset="0"/>
                <a:cs typeface="Times New Roman" panose="02020603050405020304" charset="0"/>
              </a:rPr>
              <a:t>Peitgen</a:t>
            </a:r>
            <a:r>
              <a:rPr lang="en-US" altLang="en-US" sz="1800" dirty="0">
                <a:latin typeface="Times New Roman" panose="02020603050405020304" charset="0"/>
                <a:cs typeface="Times New Roman" panose="02020603050405020304" charset="0"/>
              </a:rPr>
              <a:t>, "Multi-Resolution Volume Rendering with per Object Shading," in Vision Modelling and Visualization, L. </a:t>
            </a:r>
            <a:r>
              <a:rPr lang="en-US" altLang="en-US" sz="1800" dirty="0" err="1">
                <a:latin typeface="Times New Roman" panose="02020603050405020304" charset="0"/>
                <a:cs typeface="Times New Roman" panose="02020603050405020304" charset="0"/>
              </a:rPr>
              <a:t>Kobbelt</a:t>
            </a:r>
            <a:r>
              <a:rPr lang="en-US" altLang="en-US" sz="1800" dirty="0">
                <a:latin typeface="Times New Roman" panose="02020603050405020304" charset="0"/>
                <a:cs typeface="Times New Roman" panose="02020603050405020304" charset="0"/>
              </a:rPr>
              <a:t>, T. </a:t>
            </a:r>
            <a:r>
              <a:rPr lang="en-US" altLang="en-US" sz="1800" dirty="0" err="1">
                <a:latin typeface="Times New Roman" panose="02020603050405020304" charset="0"/>
                <a:cs typeface="Times New Roman" panose="02020603050405020304" charset="0"/>
              </a:rPr>
              <a:t>Kuhlen</a:t>
            </a:r>
            <a:r>
              <a:rPr lang="en-US" altLang="en-US" sz="1800" dirty="0">
                <a:latin typeface="Times New Roman" panose="02020603050405020304" charset="0"/>
                <a:cs typeface="Times New Roman" panose="02020603050405020304" charset="0"/>
              </a:rPr>
              <a:t>, and R. Westermann, Eds. Berlin, Aachen: Aka, 2006, pp. 185–191. </a:t>
            </a:r>
          </a:p>
          <a:p>
            <a:pPr>
              <a:buFont typeface="+mj-lt"/>
              <a:buAutoNum type="arabicPeriod" startAt="6"/>
            </a:pPr>
            <a:r>
              <a:rPr lang="en-US" altLang="en-US" sz="1800" dirty="0">
                <a:latin typeface="Times New Roman" panose="02020603050405020304" charset="0"/>
                <a:cs typeface="Times New Roman" panose="02020603050405020304" charset="0"/>
              </a:rPr>
              <a:t>F. Heckel, M. </a:t>
            </a:r>
            <a:r>
              <a:rPr lang="en-US" altLang="en-US" sz="1800" dirty="0" err="1">
                <a:latin typeface="Times New Roman" panose="02020603050405020304" charset="0"/>
                <a:cs typeface="Times New Roman" panose="02020603050405020304" charset="0"/>
              </a:rPr>
              <a:t>Schwier</a:t>
            </a:r>
            <a:r>
              <a:rPr lang="en-US" altLang="en-US" sz="1800" dirty="0">
                <a:latin typeface="Times New Roman" panose="02020603050405020304" charset="0"/>
                <a:cs typeface="Times New Roman" panose="02020603050405020304" charset="0"/>
              </a:rPr>
              <a:t>, and H.-O. </a:t>
            </a:r>
            <a:r>
              <a:rPr lang="en-US" altLang="en-US" sz="1800" dirty="0" err="1">
                <a:latin typeface="Times New Roman" panose="02020603050405020304" charset="0"/>
                <a:cs typeface="Times New Roman" panose="02020603050405020304" charset="0"/>
              </a:rPr>
              <a:t>Peitgen</a:t>
            </a:r>
            <a:r>
              <a:rPr lang="en-US" altLang="en-US" sz="1800" dirty="0">
                <a:latin typeface="Times New Roman" panose="02020603050405020304" charset="0"/>
                <a:cs typeface="Times New Roman" panose="02020603050405020304" charset="0"/>
              </a:rPr>
              <a:t>, "Object-oriented application development with </a:t>
            </a:r>
            <a:r>
              <a:rPr lang="en-US" altLang="en-US" sz="1800" dirty="0" err="1">
                <a:latin typeface="Times New Roman" panose="02020603050405020304" charset="0"/>
                <a:cs typeface="Times New Roman" panose="02020603050405020304" charset="0"/>
              </a:rPr>
              <a:t>MeVisLab</a:t>
            </a:r>
            <a:r>
              <a:rPr lang="en-US" altLang="en-US" sz="1800" dirty="0">
                <a:latin typeface="Times New Roman" panose="02020603050405020304" charset="0"/>
                <a:cs typeface="Times New Roman" panose="02020603050405020304" charset="0"/>
              </a:rPr>
              <a:t> and Python," in Lecture Notes in Informatics (Informatik 2009: </a:t>
            </a:r>
            <a:r>
              <a:rPr lang="en-US" altLang="en-US" sz="1800" dirty="0" err="1">
                <a:latin typeface="Times New Roman" panose="02020603050405020304" charset="0"/>
                <a:cs typeface="Times New Roman" panose="02020603050405020304" charset="0"/>
              </a:rPr>
              <a:t>Im</a:t>
            </a:r>
            <a:r>
              <a:rPr lang="en-US" altLang="en-US" sz="1800" dirty="0">
                <a:latin typeface="Times New Roman" panose="02020603050405020304" charset="0"/>
                <a:cs typeface="Times New Roman" panose="02020603050405020304" charset="0"/>
              </a:rPr>
              <a:t> Focus das Leben), vol. 154, 2009, pp. 1338–1351. </a:t>
            </a:r>
            <a:endParaRPr lang="en-IN" sz="1800" dirty="0"/>
          </a:p>
        </p:txBody>
      </p:sp>
      <p:sp>
        <p:nvSpPr>
          <p:cNvPr id="4" name="Footer Placeholder 3">
            <a:extLst>
              <a:ext uri="{FF2B5EF4-FFF2-40B4-BE49-F238E27FC236}">
                <a16:creationId xmlns:a16="http://schemas.microsoft.com/office/drawing/2014/main" id="{85C90079-D92A-F369-4AAB-9470440FD9EE}"/>
              </a:ext>
            </a:extLst>
          </p:cNvPr>
          <p:cNvSpPr>
            <a:spLocks noGrp="1"/>
          </p:cNvSpPr>
          <p:nvPr>
            <p:ph type="ftr" sz="quarter" idx="11"/>
          </p:nvPr>
        </p:nvSpPr>
        <p:spPr/>
        <p:txBody>
          <a:bodyPr/>
          <a:lstStyle/>
          <a:p>
            <a:r>
              <a:rPr lang="en-US" dirty="0"/>
              <a:t>DEPARTMENT OF COMPUTER SCIENCE AND ENGINEERING – BIG DATA ANALYTICS</a:t>
            </a:r>
          </a:p>
        </p:txBody>
      </p:sp>
    </p:spTree>
    <p:extLst>
      <p:ext uri="{BB962C8B-B14F-4D97-AF65-F5344CB8AC3E}">
        <p14:creationId xmlns:p14="http://schemas.microsoft.com/office/powerpoint/2010/main" val="129911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90000" lnSpcReduction="20000"/>
          </a:bodyPr>
          <a:lstStyle/>
          <a:p>
            <a:pPr rtl="0" fontAlgn="base">
              <a:spcBef>
                <a:spcPts val="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sym typeface="+mn-ea"/>
              </a:rPr>
              <a:t>Abstract</a:t>
            </a: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sym typeface="+mn-ea"/>
              </a:rPr>
              <a:t>Scope and Motivation</a:t>
            </a: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sym typeface="+mn-ea"/>
              </a:rPr>
              <a:t>Introduction</a:t>
            </a:r>
            <a:endParaRPr lang="en-US" sz="1800" dirty="0">
              <a:solidFill>
                <a:srgbClr val="000000"/>
              </a:solidFill>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sym typeface="+mn-ea"/>
              </a:rPr>
              <a:t>Literature Survey </a:t>
            </a: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sym typeface="+mn-ea"/>
              </a:rPr>
              <a:t>Objectives</a:t>
            </a:r>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sym typeface="+mn-ea"/>
              </a:rPr>
              <a:t>Problem Statement</a:t>
            </a:r>
            <a:endParaRPr lang="en-US" sz="1800" dirty="0">
              <a:solidFill>
                <a:srgbClr val="000000"/>
              </a:solidFill>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sym typeface="+mn-ea"/>
              </a:rPr>
              <a:t>Proposed Work</a:t>
            </a:r>
            <a:endParaRPr lang="en-US" sz="1800" dirty="0">
              <a:solidFill>
                <a:srgbClr val="000000"/>
              </a:solidFill>
              <a:latin typeface="Calibri" panose="020F0502020204030204" pitchFamily="34" charset="0"/>
            </a:endParaRPr>
          </a:p>
          <a:p>
            <a:pPr lvl="1" fontAlgn="base">
              <a:spcBef>
                <a:spcPts val="1000"/>
              </a:spcBef>
              <a:buFont typeface="Arial" panose="020B0604020202020204" pitchFamily="34" charset="0"/>
              <a:buChar char="•"/>
            </a:pPr>
            <a:r>
              <a:rPr lang="en-US" sz="1800" dirty="0">
                <a:solidFill>
                  <a:srgbClr val="000000"/>
                </a:solidFill>
                <a:effectLst/>
                <a:latin typeface="Calibri" panose="020F0502020204030204" pitchFamily="34" charset="0"/>
                <a:sym typeface="+mn-ea"/>
              </a:rPr>
              <a:t>Architecture Diagram/Flow Diagram/Block Diagram</a:t>
            </a:r>
            <a:endParaRPr lang="en-US" sz="1800" b="0" i="0" u="none" strike="noStrike" dirty="0">
              <a:solidFill>
                <a:srgbClr val="000000"/>
              </a:solidFill>
              <a:effectLst/>
              <a:latin typeface="Calibri" panose="020F0502020204030204" pitchFamily="34" charset="0"/>
            </a:endParaRPr>
          </a:p>
          <a:p>
            <a:pPr lvl="1" fontAlgn="base">
              <a:spcBef>
                <a:spcPts val="1000"/>
              </a:spcBef>
              <a:buFont typeface="Arial" panose="020B0604020202020204" pitchFamily="34" charset="0"/>
              <a:buChar char="•"/>
            </a:pPr>
            <a:r>
              <a:rPr lang="en-US" sz="1800" dirty="0">
                <a:solidFill>
                  <a:srgbClr val="000000"/>
                </a:solidFill>
                <a:latin typeface="Calibri" panose="020F0502020204030204" pitchFamily="34" charset="0"/>
                <a:sym typeface="+mn-ea"/>
              </a:rPr>
              <a:t>Novel idea</a:t>
            </a:r>
            <a:endParaRPr lang="en-US" sz="1800" dirty="0">
              <a:solidFill>
                <a:srgbClr val="000000"/>
              </a:solidFill>
              <a:latin typeface="Calibri" panose="020F0502020204030204" pitchFamily="34" charset="0"/>
            </a:endParaRPr>
          </a:p>
          <a:p>
            <a:pPr lvl="1" fontAlgn="base">
              <a:spcBef>
                <a:spcPts val="1000"/>
              </a:spcBef>
              <a:buFont typeface="Arial" panose="020B0604020202020204" pitchFamily="34" charset="0"/>
              <a:buChar char="•"/>
            </a:pPr>
            <a:r>
              <a:rPr lang="en-US" sz="1800" dirty="0">
                <a:solidFill>
                  <a:srgbClr val="000000"/>
                </a:solidFill>
                <a:latin typeface="Calibri" panose="020F0502020204030204" pitchFamily="34" charset="0"/>
                <a:sym typeface="+mn-ea"/>
              </a:rPr>
              <a:t>Modules</a:t>
            </a:r>
            <a:endParaRPr lang="en-US" sz="1800" dirty="0">
              <a:solidFill>
                <a:srgbClr val="000000"/>
              </a:solidFill>
              <a:latin typeface="Calibri" panose="020F0502020204030204" pitchFamily="34" charset="0"/>
            </a:endParaRPr>
          </a:p>
          <a:p>
            <a:pPr lvl="1" fontAlgn="base">
              <a:spcBef>
                <a:spcPts val="1000"/>
              </a:spcBef>
              <a:buFont typeface="Arial" panose="020B0604020202020204" pitchFamily="34" charset="0"/>
              <a:buChar char="•"/>
            </a:pPr>
            <a:r>
              <a:rPr lang="en-US" sz="1800" dirty="0">
                <a:solidFill>
                  <a:srgbClr val="000000"/>
                </a:solidFill>
                <a:latin typeface="Calibri" panose="020F0502020204030204" pitchFamily="34" charset="0"/>
                <a:sym typeface="+mn-ea"/>
              </a:rPr>
              <a:t>Module Description</a:t>
            </a:r>
            <a:endParaRPr lang="en-US" sz="1800" dirty="0">
              <a:solidFill>
                <a:srgbClr val="000000"/>
              </a:solidFill>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sym typeface="+mn-ea"/>
              </a:rPr>
              <a:t>Software &amp; Hardware Requirements</a:t>
            </a:r>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effectLst/>
                <a:latin typeface="Calibri" panose="020F0502020204030204" pitchFamily="34" charset="0"/>
                <a:sym typeface="+mn-ea"/>
              </a:rPr>
              <a:t>References (Base paper hard copy to be submitted to the supervisor.)</a:t>
            </a:r>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sym typeface="+mn-ea"/>
              </a:rPr>
              <a:t>Way forward towards Outcome (Research Paper/Patent)</a:t>
            </a:r>
            <a:endParaRPr lang="en-US" sz="1800" b="0" i="0" u="none" strike="noStrike" dirty="0">
              <a:solidFill>
                <a:srgbClr val="000000"/>
              </a:solidFill>
              <a:effectLst/>
              <a:latin typeface="Arial" panose="020B0604020202020204" pitchFamily="34" charset="0"/>
            </a:endParaRPr>
          </a:p>
          <a:p>
            <a:endParaRPr lang="en-US" dirty="0"/>
          </a:p>
        </p:txBody>
      </p:sp>
      <p:sp>
        <p:nvSpPr>
          <p:cNvPr id="4" name="Footer Placeholder 3"/>
          <p:cNvSpPr>
            <a:spLocks noGrp="1"/>
          </p:cNvSpPr>
          <p:nvPr>
            <p:ph type="ftr" sz="quarter" idx="11"/>
          </p:nvPr>
        </p:nvSpPr>
        <p:spPr>
          <a:xfrm>
            <a:off x="457200" y="6356350"/>
            <a:ext cx="8229600" cy="425450"/>
          </a:xfrm>
        </p:spPr>
        <p:txBody>
          <a:bodyPr/>
          <a:lstStyle/>
          <a:p>
            <a:r>
              <a:rPr lang="en-US" dirty="0"/>
              <a:t>DEPARTMENT OF COMPUTER SCIENCE AND ENGINEERING - BIG DATA ANALYTICS</a:t>
            </a:r>
          </a:p>
        </p:txBody>
      </p:sp>
      <p:sp>
        <p:nvSpPr>
          <p:cNvPr id="5" name="Text Box 4"/>
          <p:cNvSpPr txBox="1"/>
          <p:nvPr/>
        </p:nvSpPr>
        <p:spPr>
          <a:xfrm>
            <a:off x="6280785" y="6663690"/>
            <a:ext cx="3048000" cy="368300"/>
          </a:xfrm>
          <a:prstGeom prst="rect">
            <a:avLst/>
          </a:prstGeom>
          <a:noFill/>
        </p:spPr>
        <p:txBody>
          <a:bodyPr wrap="square" rtlCol="0">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a:t>
            </a:r>
          </a:p>
        </p:txBody>
      </p:sp>
      <p:sp>
        <p:nvSpPr>
          <p:cNvPr id="3" name="Content Placeholder 2"/>
          <p:cNvSpPr>
            <a:spLocks noGrp="1"/>
          </p:cNvSpPr>
          <p:nvPr>
            <p:ph idx="1"/>
          </p:nvPr>
        </p:nvSpPr>
        <p:spPr/>
        <p:txBody>
          <a:bodyPr>
            <a:normAutofit fontScale="57500" lnSpcReduction="20000"/>
          </a:bodyPr>
          <a:lstStyle/>
          <a:p>
            <a:r>
              <a:rPr lang="en-US" altLang="en-US"/>
              <a:t>Skin diseases are rising due to increasing pollution and population density, highlighting the need for accurate and efficient diagnostic systems.</a:t>
            </a:r>
          </a:p>
          <a:p>
            <a:endParaRPr lang="en-US" altLang="en-US"/>
          </a:p>
          <a:p>
            <a:r>
              <a:rPr lang="en-US" altLang="en-US"/>
              <a:t>The proposed system automates the diagnosis of skin diseases using advanced image processing and machine learning techniques.</a:t>
            </a:r>
          </a:p>
          <a:p>
            <a:endParaRPr lang="en-US" altLang="en-US"/>
          </a:p>
          <a:p>
            <a:r>
              <a:rPr lang="en-US" altLang="en-US"/>
              <a:t>The methodology involves pre-processing steps like noise removal and grayscale conversion, segmentation to isolate affected areas, and feature extraction to simplify classification.</a:t>
            </a:r>
          </a:p>
          <a:p>
            <a:endParaRPr lang="en-US" altLang="en-US"/>
          </a:p>
          <a:p>
            <a:r>
              <a:rPr lang="en-US" altLang="en-US"/>
              <a:t>The Support Vector Machine (SVM) classifier is used for accurate diagnosis of skin conditions such as melanoma, psoriasis, rosacea, and acne, achieving a reliable accuracy of 77%.</a:t>
            </a:r>
          </a:p>
          <a:p>
            <a:endParaRPr lang="en-US" altLang="en-US"/>
          </a:p>
          <a:p>
            <a:r>
              <a:rPr lang="en-US" altLang="en-US"/>
              <a:t>This cost-effective system enhances diagnostic efficiency, reduces human errors, and improves accessibility to dermatological care, especially in underserved regions</a:t>
            </a:r>
          </a:p>
        </p:txBody>
      </p:sp>
      <p:sp>
        <p:nvSpPr>
          <p:cNvPr id="4" name="Footer Placeholder 3"/>
          <p:cNvSpPr>
            <a:spLocks noGrp="1"/>
          </p:cNvSpPr>
          <p:nvPr>
            <p:ph type="ftr" sz="quarter" idx="11"/>
          </p:nvPr>
        </p:nvSpPr>
        <p:spPr>
          <a:xfrm>
            <a:off x="457200" y="6356351"/>
            <a:ext cx="8229600" cy="349249"/>
          </a:xfrm>
        </p:spPr>
        <p:txBody>
          <a:bodyPr/>
          <a:lstStyle/>
          <a:p>
            <a:r>
              <a:rPr lang="en-US" dirty="0">
                <a:sym typeface="+mn-ea"/>
              </a:rPr>
              <a:t>DEPARTMENT OF COMPUTER SCIENCE AND ENGINEERING - BIG DATA ANALYTICS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MOTIVATION</a:t>
            </a:r>
            <a:endParaRPr lang="en-IN" dirty="0"/>
          </a:p>
        </p:txBody>
      </p:sp>
      <p:sp>
        <p:nvSpPr>
          <p:cNvPr id="3" name="Content Placeholder 2"/>
          <p:cNvSpPr>
            <a:spLocks noGrp="1"/>
          </p:cNvSpPr>
          <p:nvPr>
            <p:ph idx="1"/>
          </p:nvPr>
        </p:nvSpPr>
        <p:spPr>
          <a:xfrm>
            <a:off x="457200" y="1417638"/>
            <a:ext cx="8229600" cy="4938712"/>
          </a:xfrm>
        </p:spPr>
        <p:txBody>
          <a:bodyPr/>
          <a:lstStyle/>
          <a:p>
            <a:pPr marL="0" indent="0">
              <a:buNone/>
            </a:pPr>
            <a:r>
              <a:rPr lang="en-US" altLang="en-IN" dirty="0"/>
              <a:t>Scope</a:t>
            </a:r>
          </a:p>
          <a:p>
            <a:r>
              <a:rPr lang="en-US" altLang="en-US" sz="1800" dirty="0"/>
              <a:t>The project aims to develop an automated diagnostic system for analyzing skin images using image processing and machine learning techniques.</a:t>
            </a:r>
          </a:p>
          <a:p>
            <a:r>
              <a:rPr lang="en-US" altLang="en-US" sz="1800" dirty="0"/>
              <a:t>The project focuses on enhancing image quality through pre-processing techniques like noise reduction, grayscale conversion, and segmentation.</a:t>
            </a:r>
          </a:p>
          <a:p>
            <a:r>
              <a:rPr lang="en-US" altLang="en-US" sz="1800" dirty="0"/>
              <a:t>The system provides real-time, cost-effective diagnostic solutions accessible to a wider audience, including underserved areas.</a:t>
            </a:r>
          </a:p>
          <a:p>
            <a:pPr marL="0" indent="0">
              <a:buNone/>
            </a:pPr>
            <a:endParaRPr lang="en-US" altLang="en-US" sz="1800" dirty="0"/>
          </a:p>
          <a:p>
            <a:pPr marL="0" indent="0">
              <a:buNone/>
            </a:pPr>
            <a:r>
              <a:rPr lang="en-US" altLang="en-US" dirty="0">
                <a:latin typeface="+mj-lt"/>
              </a:rPr>
              <a:t>Motivation</a:t>
            </a:r>
            <a:r>
              <a:rPr lang="en-US" altLang="en-US" sz="2000" b="1" dirty="0"/>
              <a:t> </a:t>
            </a:r>
          </a:p>
          <a:p>
            <a:r>
              <a:rPr lang="en-US" altLang="en-US" sz="1800" dirty="0"/>
              <a:t>The rising cases of skin diseases due to pollution and lifestyle changes demand accurate and efficient diagnostic systems. </a:t>
            </a:r>
          </a:p>
          <a:p>
            <a:r>
              <a:rPr lang="en-US" altLang="en-US" sz="1800" dirty="0"/>
              <a:t>This project leverages image processing and machine learning to provide a reliable, automated, and cost-effective solution for early diagnosis</a:t>
            </a:r>
            <a:r>
              <a:rPr lang="en-US" altLang="en-US" sz="1800" b="1" dirty="0"/>
              <a:t>.</a:t>
            </a:r>
          </a:p>
        </p:txBody>
      </p:sp>
      <p:sp>
        <p:nvSpPr>
          <p:cNvPr id="4" name="Footer Placeholder 3"/>
          <p:cNvSpPr>
            <a:spLocks noGrp="1"/>
          </p:cNvSpPr>
          <p:nvPr>
            <p:ph type="ftr" sz="quarter" idx="11"/>
          </p:nvPr>
        </p:nvSpPr>
        <p:spPr>
          <a:xfrm>
            <a:off x="2250440" y="6356350"/>
            <a:ext cx="5323205" cy="365125"/>
          </a:xfrm>
        </p:spPr>
        <p:txBody>
          <a:bodyPr/>
          <a:lstStyle/>
          <a:p>
            <a:r>
              <a:rPr lang="en-US" dirty="0">
                <a:sym typeface="+mn-ea"/>
              </a:rPr>
              <a:t>DEPARTMENT OF COMPUTER SCIENCE AND ENGINEERING - BIG DATA ANALYTICS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ym typeface="+mn-ea"/>
              </a:rPr>
              <a:t>Introduction</a:t>
            </a:r>
            <a:endParaRPr lang="en-US"/>
          </a:p>
        </p:txBody>
      </p:sp>
      <p:sp>
        <p:nvSpPr>
          <p:cNvPr id="3" name="Content Placeholder 2"/>
          <p:cNvSpPr>
            <a:spLocks noGrp="1"/>
          </p:cNvSpPr>
          <p:nvPr>
            <p:ph idx="1"/>
          </p:nvPr>
        </p:nvSpPr>
        <p:spPr/>
        <p:txBody>
          <a:bodyPr>
            <a:noAutofit/>
          </a:bodyPr>
          <a:lstStyle/>
          <a:p>
            <a:r>
              <a:rPr lang="en-US" altLang="en-US" sz="1800" dirty="0"/>
              <a:t>Skin diseases are increasing due to pollution and lifestyle changes, requiring accurate and timely diagnosis.</a:t>
            </a:r>
          </a:p>
          <a:p>
            <a:r>
              <a:rPr lang="en-US" altLang="en-US" sz="1800" dirty="0"/>
              <a:t>This project utilizes advanced image processing techniques to analyze and detect skin diseases efficiently.</a:t>
            </a:r>
          </a:p>
          <a:p>
            <a:r>
              <a:rPr lang="en-US" altLang="en-US" sz="1800" dirty="0"/>
              <a:t>AI and machine learning models, such as SVM, enhance diagnostic accuracy and classification.</a:t>
            </a:r>
          </a:p>
          <a:p>
            <a:r>
              <a:rPr lang="en-US" altLang="en-US" sz="1800" dirty="0"/>
              <a:t>The system automates skin disease detection, reducing human error and improving reliability.</a:t>
            </a:r>
          </a:p>
          <a:p>
            <a:r>
              <a:rPr lang="en-US" altLang="en-US" sz="1800" dirty="0"/>
              <a:t>This cost-effective solution improves dermatological care, especially in underserved regions.</a:t>
            </a:r>
          </a:p>
          <a:p>
            <a:r>
              <a:rPr lang="en-US" altLang="en-US" sz="1800" dirty="0"/>
              <a:t>Real-time diagnosis through mobile or cloud-based platforms makes skin disease detection more accessible and user-friendly.</a:t>
            </a:r>
          </a:p>
        </p:txBody>
      </p:sp>
      <p:sp>
        <p:nvSpPr>
          <p:cNvPr id="4" name="Footer Placeholder 3"/>
          <p:cNvSpPr>
            <a:spLocks noGrp="1"/>
          </p:cNvSpPr>
          <p:nvPr>
            <p:ph type="ftr" sz="quarter" idx="11"/>
          </p:nvPr>
        </p:nvSpPr>
        <p:spPr/>
        <p:txBody>
          <a:bodyPr/>
          <a:lstStyle/>
          <a:p>
            <a:r>
              <a:rPr lang="en-US" dirty="0"/>
              <a:t>DEPARTMENT OF COMPUTER SCIENCE AND ENGINEERING – BIG DATA ANALYTICS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317" y="-7706"/>
            <a:ext cx="8229600" cy="1143000"/>
          </a:xfrm>
        </p:spPr>
        <p:txBody>
          <a:bodyPr>
            <a:normAutofit/>
          </a:bodyPr>
          <a:lstStyle/>
          <a:p>
            <a:r>
              <a:rPr lang="en-US" dirty="0"/>
              <a:t>LITERATURE SURVEY</a:t>
            </a:r>
          </a:p>
        </p:txBody>
      </p:sp>
      <p:graphicFrame>
        <p:nvGraphicFramePr>
          <p:cNvPr id="7" name="Content Placeholder 6"/>
          <p:cNvGraphicFramePr>
            <a:graphicFrameLocks noGrp="1"/>
          </p:cNvGraphicFramePr>
          <p:nvPr>
            <p:ph idx="1"/>
          </p:nvPr>
        </p:nvGraphicFramePr>
        <p:xfrm>
          <a:off x="457200" y="990600"/>
          <a:ext cx="8260080" cy="5120640"/>
        </p:xfrm>
        <a:graphic>
          <a:graphicData uri="http://schemas.openxmlformats.org/drawingml/2006/table">
            <a:tbl>
              <a:tblPr firstRow="1" bandRow="1">
                <a:tableStyleId>{5C22544A-7EE6-4342-B048-85BDC9FD1C3A}</a:tableStyleId>
              </a:tblPr>
              <a:tblGrid>
                <a:gridCol w="79248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2971800">
                  <a:extLst>
                    <a:ext uri="{9D8B030D-6E8A-4147-A177-3AD203B41FA5}">
                      <a16:colId xmlns:a16="http://schemas.microsoft.com/office/drawing/2014/main" val="20004"/>
                    </a:ext>
                  </a:extLst>
                </a:gridCol>
              </a:tblGrid>
              <a:tr h="762000">
                <a:tc>
                  <a:txBody>
                    <a:bodyPr/>
                    <a:lstStyle/>
                    <a:p>
                      <a:r>
                        <a:rPr lang="en-IN" sz="1600" b="1" dirty="0" err="1"/>
                        <a:t>Sl</a:t>
                      </a:r>
                      <a:r>
                        <a:rPr lang="en-IN" sz="1600" b="1" dirty="0"/>
                        <a:t> no.</a:t>
                      </a:r>
                      <a:endParaRPr lang="en-IN" sz="1600" dirty="0"/>
                    </a:p>
                  </a:txBody>
                  <a:tcPr anchor="ctr"/>
                </a:tc>
                <a:tc>
                  <a:txBody>
                    <a:bodyPr/>
                    <a:lstStyle/>
                    <a:p>
                      <a:r>
                        <a:rPr lang="en-IN" sz="1600" dirty="0"/>
                        <a:t>Title of the Paper</a:t>
                      </a:r>
                    </a:p>
                  </a:txBody>
                  <a:tcPr anchor="ctr"/>
                </a:tc>
                <a:tc>
                  <a:txBody>
                    <a:bodyPr/>
                    <a:lstStyle/>
                    <a:p>
                      <a:r>
                        <a:rPr lang="en-IN" sz="1600" dirty="0"/>
                        <a:t>Year</a:t>
                      </a:r>
                    </a:p>
                  </a:txBody>
                  <a:tcPr/>
                </a:tc>
                <a:tc>
                  <a:txBody>
                    <a:bodyPr/>
                    <a:lstStyle/>
                    <a:p>
                      <a:r>
                        <a:rPr lang="en-IN" sz="1600" dirty="0"/>
                        <a:t>Journal/</a:t>
                      </a:r>
                    </a:p>
                    <a:p>
                      <a:r>
                        <a:rPr lang="en-IN" sz="1600" dirty="0"/>
                        <a:t>Conference</a:t>
                      </a:r>
                    </a:p>
                  </a:txBody>
                  <a:tcPr/>
                </a:tc>
                <a:tc>
                  <a:txBody>
                    <a:bodyPr/>
                    <a:lstStyle/>
                    <a:p>
                      <a:r>
                        <a:rPr lang="en-IN" sz="1600" dirty="0"/>
                        <a:t>Inferences</a:t>
                      </a:r>
                    </a:p>
                  </a:txBody>
                  <a:tcPr/>
                </a:tc>
                <a:extLst>
                  <a:ext uri="{0D108BD9-81ED-4DB2-BD59-A6C34878D82A}">
                    <a16:rowId xmlns:a16="http://schemas.microsoft.com/office/drawing/2014/main" val="10000"/>
                  </a:ext>
                </a:extLst>
              </a:tr>
              <a:tr h="640080">
                <a:tc>
                  <a:txBody>
                    <a:bodyPr/>
                    <a:lstStyle/>
                    <a:p>
                      <a:r>
                        <a:rPr lang="en-IN" sz="1600" dirty="0"/>
                        <a:t>1.</a:t>
                      </a:r>
                    </a:p>
                  </a:txBody>
                  <a:tcPr/>
                </a:tc>
                <a:tc>
                  <a:txBody>
                    <a:bodyPr/>
                    <a:lstStyle/>
                    <a:p>
                      <a:r>
                        <a:rPr lang="en-US" sz="1600" dirty="0"/>
                        <a:t>A Review of Skin Disease Detection Using Deep Learning</a:t>
                      </a:r>
                    </a:p>
                  </a:txBody>
                  <a:tcPr anchor="ctr"/>
                </a:tc>
                <a:tc>
                  <a:txBody>
                    <a:bodyPr/>
                    <a:lstStyle/>
                    <a:p>
                      <a:r>
                        <a:rPr lang="en-IN" sz="1600" dirty="0"/>
                        <a:t>2025</a:t>
                      </a:r>
                    </a:p>
                  </a:txBody>
                  <a:tcPr anchor="ctr"/>
                </a:tc>
                <a:tc>
                  <a:txBody>
                    <a:bodyPr/>
                    <a:lstStyle/>
                    <a:p>
                      <a:r>
                        <a:rPr lang="en-IN" sz="1600" dirty="0"/>
                        <a:t>ResearchGate</a:t>
                      </a:r>
                    </a:p>
                  </a:txBody>
                  <a:tcPr anchor="ctr"/>
                </a:tc>
                <a:tc>
                  <a:txBody>
                    <a:bodyPr/>
                    <a:lstStyle/>
                    <a:p>
                      <a:r>
                        <a:rPr lang="en-US" sz="1600" dirty="0"/>
                        <a:t>Summarizes datasets and deep learning methods for dermatological image analysis.</a:t>
                      </a:r>
                    </a:p>
                  </a:txBody>
                  <a:tcPr anchor="ctr"/>
                </a:tc>
                <a:extLst>
                  <a:ext uri="{0D108BD9-81ED-4DB2-BD59-A6C34878D82A}">
                    <a16:rowId xmlns:a16="http://schemas.microsoft.com/office/drawing/2014/main" val="10001"/>
                  </a:ext>
                </a:extLst>
              </a:tr>
              <a:tr h="762000">
                <a:tc>
                  <a:txBody>
                    <a:bodyPr/>
                    <a:lstStyle/>
                    <a:p>
                      <a:r>
                        <a:rPr lang="en-IN" sz="1600" dirty="0"/>
                        <a:t>2.</a:t>
                      </a:r>
                    </a:p>
                  </a:txBody>
                  <a:tcPr/>
                </a:tc>
                <a:tc>
                  <a:txBody>
                    <a:bodyPr/>
                    <a:lstStyle/>
                    <a:p>
                      <a:r>
                        <a:rPr lang="en-US" sz="1600" dirty="0"/>
                        <a:t>The Deep Learning for Skin Disease Diagnosis and Classification</a:t>
                      </a:r>
                    </a:p>
                  </a:txBody>
                  <a:tcPr anchor="ctr"/>
                </a:tc>
                <a:tc>
                  <a:txBody>
                    <a:bodyPr/>
                    <a:lstStyle/>
                    <a:p>
                      <a:r>
                        <a:rPr lang="en-IN" sz="1600" dirty="0"/>
                        <a:t>2024</a:t>
                      </a:r>
                    </a:p>
                  </a:txBody>
                  <a:tcPr anchor="ctr"/>
                </a:tc>
                <a:tc>
                  <a:txBody>
                    <a:bodyPr/>
                    <a:lstStyle/>
                    <a:p>
                      <a:r>
                        <a:rPr lang="en-IN" sz="1600" dirty="0"/>
                        <a:t>AIP Conference Proceedings</a:t>
                      </a:r>
                    </a:p>
                  </a:txBody>
                  <a:tcPr anchor="ctr"/>
                </a:tc>
                <a:tc>
                  <a:txBody>
                    <a:bodyPr/>
                    <a:lstStyle/>
                    <a:p>
                      <a:r>
                        <a:rPr lang="en-US" sz="1600" dirty="0"/>
                        <a:t>Explores the application of deep learning in classifying and identifying skin diseases.</a:t>
                      </a:r>
                    </a:p>
                  </a:txBody>
                  <a:tcPr anchor="ctr"/>
                </a:tc>
                <a:extLst>
                  <a:ext uri="{0D108BD9-81ED-4DB2-BD59-A6C34878D82A}">
                    <a16:rowId xmlns:a16="http://schemas.microsoft.com/office/drawing/2014/main" val="10002"/>
                  </a:ext>
                </a:extLst>
              </a:tr>
              <a:tr h="762000">
                <a:tc>
                  <a:txBody>
                    <a:bodyPr/>
                    <a:lstStyle/>
                    <a:p>
                      <a:r>
                        <a:rPr lang="en-IN" sz="1600" dirty="0"/>
                        <a:t>3.</a:t>
                      </a:r>
                    </a:p>
                  </a:txBody>
                  <a:tcPr/>
                </a:tc>
                <a:tc>
                  <a:txBody>
                    <a:bodyPr/>
                    <a:lstStyle/>
                    <a:p>
                      <a:r>
                        <a:rPr lang="en-US" sz="1600" dirty="0"/>
                        <a:t>Intelligent Skin Disease Prediction System Using Transfer Learning</a:t>
                      </a:r>
                    </a:p>
                  </a:txBody>
                  <a:tcPr anchor="ctr"/>
                </a:tc>
                <a:tc>
                  <a:txBody>
                    <a:bodyPr/>
                    <a:lstStyle/>
                    <a:p>
                      <a:r>
                        <a:rPr lang="en-IN" sz="1600" dirty="0"/>
                        <a:t>2025</a:t>
                      </a:r>
                    </a:p>
                  </a:txBody>
                  <a:tcPr anchor="ctr"/>
                </a:tc>
                <a:tc>
                  <a:txBody>
                    <a:bodyPr/>
                    <a:lstStyle/>
                    <a:p>
                      <a:r>
                        <a:rPr lang="en-IN" sz="1600" dirty="0"/>
                        <a:t>Nature Scientific Reports</a:t>
                      </a:r>
                    </a:p>
                  </a:txBody>
                  <a:tcPr anchor="ctr"/>
                </a:tc>
                <a:tc>
                  <a:txBody>
                    <a:bodyPr/>
                    <a:lstStyle/>
                    <a:p>
                      <a:r>
                        <a:rPr lang="en-US" sz="1600" dirty="0"/>
                        <a:t>Proposes a transfer learning model for detecting diseases like chickenpox and measles.</a:t>
                      </a:r>
                    </a:p>
                  </a:txBody>
                  <a:tcPr anchor="ctr"/>
                </a:tc>
                <a:extLst>
                  <a:ext uri="{0D108BD9-81ED-4DB2-BD59-A6C34878D82A}">
                    <a16:rowId xmlns:a16="http://schemas.microsoft.com/office/drawing/2014/main" val="10003"/>
                  </a:ext>
                </a:extLst>
              </a:tr>
              <a:tr h="762000">
                <a:tc>
                  <a:txBody>
                    <a:bodyPr/>
                    <a:lstStyle/>
                    <a:p>
                      <a:r>
                        <a:rPr lang="en-IN" sz="1600" dirty="0"/>
                        <a:t>4.</a:t>
                      </a:r>
                    </a:p>
                  </a:txBody>
                  <a:tcPr/>
                </a:tc>
                <a:tc>
                  <a:txBody>
                    <a:bodyPr/>
                    <a:lstStyle/>
                    <a:p>
                      <a:r>
                        <a:rPr lang="en-US" sz="1600" dirty="0"/>
                        <a:t>Facial Skin Disease Detection Using Image Processing</a:t>
                      </a:r>
                    </a:p>
                  </a:txBody>
                  <a:tcPr anchor="ctr"/>
                </a:tc>
                <a:tc>
                  <a:txBody>
                    <a:bodyPr/>
                    <a:lstStyle/>
                    <a:p>
                      <a:r>
                        <a:rPr lang="en-IN" sz="1600" dirty="0"/>
                        <a:t>2024</a:t>
                      </a:r>
                    </a:p>
                  </a:txBody>
                  <a:tcPr anchor="ctr"/>
                </a:tc>
                <a:tc>
                  <a:txBody>
                    <a:bodyPr/>
                    <a:lstStyle/>
                    <a:p>
                      <a:r>
                        <a:rPr lang="en-IN" sz="1600" dirty="0"/>
                        <a:t>ResearchGate</a:t>
                      </a:r>
                    </a:p>
                  </a:txBody>
                  <a:tcPr anchor="ctr"/>
                </a:tc>
                <a:tc>
                  <a:txBody>
                    <a:bodyPr/>
                    <a:lstStyle/>
                    <a:p>
                      <a:r>
                        <a:rPr lang="en-US" sz="1600" dirty="0"/>
                        <a:t>Focuses on using CNN and image processing methods for facial skin disease detection.</a:t>
                      </a:r>
                    </a:p>
                  </a:txBody>
                  <a:tcPr anchor="ctr"/>
                </a:tc>
                <a:extLst>
                  <a:ext uri="{0D108BD9-81ED-4DB2-BD59-A6C34878D82A}">
                    <a16:rowId xmlns:a16="http://schemas.microsoft.com/office/drawing/2014/main" val="10004"/>
                  </a:ext>
                </a:extLst>
              </a:tr>
              <a:tr h="762000">
                <a:tc>
                  <a:txBody>
                    <a:bodyPr/>
                    <a:lstStyle/>
                    <a:p>
                      <a:r>
                        <a:rPr lang="en-IN" sz="1600" dirty="0"/>
                        <a:t>5.</a:t>
                      </a:r>
                    </a:p>
                  </a:txBody>
                  <a:tcPr/>
                </a:tc>
                <a:tc>
                  <a:txBody>
                    <a:bodyPr/>
                    <a:lstStyle/>
                    <a:p>
                      <a:r>
                        <a:rPr lang="en-US" sz="1600" dirty="0"/>
                        <a:t>High-Precision Skin Disease Diagnosis through Deep Learning on Mobile Platforms</a:t>
                      </a:r>
                    </a:p>
                  </a:txBody>
                  <a:tcPr anchor="ctr"/>
                </a:tc>
                <a:tc>
                  <a:txBody>
                    <a:bodyPr/>
                    <a:lstStyle/>
                    <a:p>
                      <a:r>
                        <a:rPr lang="en-IN" sz="1600" dirty="0"/>
                        <a:t>2025</a:t>
                      </a:r>
                    </a:p>
                  </a:txBody>
                  <a:tcPr anchor="ctr"/>
                </a:tc>
                <a:tc>
                  <a:txBody>
                    <a:bodyPr/>
                    <a:lstStyle/>
                    <a:p>
                      <a:r>
                        <a:rPr lang="en-IN" sz="1600" dirty="0"/>
                        <a:t>MDPI Bioengineering</a:t>
                      </a:r>
                    </a:p>
                  </a:txBody>
                  <a:tcPr anchor="ctr"/>
                </a:tc>
                <a:tc>
                  <a:txBody>
                    <a:bodyPr/>
                    <a:lstStyle/>
                    <a:p>
                      <a:r>
                        <a:rPr lang="en-US" sz="1600" dirty="0"/>
                        <a:t>Presents a lightweight CNN-based CAD framework for early-stage skin disease detection.</a:t>
                      </a:r>
                    </a:p>
                  </a:txBody>
                  <a:tcPr anchor="ctr"/>
                </a:tc>
                <a:extLst>
                  <a:ext uri="{0D108BD9-81ED-4DB2-BD59-A6C34878D82A}">
                    <a16:rowId xmlns:a16="http://schemas.microsoft.com/office/drawing/2014/main" val="10005"/>
                  </a:ext>
                </a:extLst>
              </a:tr>
            </a:tbl>
          </a:graphicData>
        </a:graphic>
      </p:graphicFrame>
      <p:sp>
        <p:nvSpPr>
          <p:cNvPr id="4" name="Footer Placeholder 3"/>
          <p:cNvSpPr>
            <a:spLocks noGrp="1"/>
          </p:cNvSpPr>
          <p:nvPr>
            <p:ph type="ftr" sz="quarter" idx="11"/>
          </p:nvPr>
        </p:nvSpPr>
        <p:spPr>
          <a:xfrm>
            <a:off x="457200" y="6356351"/>
            <a:ext cx="8229600" cy="349249"/>
          </a:xfrm>
        </p:spPr>
        <p:txBody>
          <a:bodyPr/>
          <a:lstStyle/>
          <a:p>
            <a:r>
              <a:rPr lang="en-US" dirty="0">
                <a:sym typeface="+mn-ea"/>
              </a:rPr>
              <a:t>DEPARTMENT OF COMPUTER SCIENCE AND ENGINEERING - BIG DATA ANALYTICS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96" y="381000"/>
            <a:ext cx="8229600" cy="715962"/>
          </a:xfrm>
        </p:spPr>
        <p:txBody>
          <a:bodyPr>
            <a:normAutofit fontScale="90000"/>
          </a:bodyPr>
          <a:lstStyle/>
          <a:p>
            <a:r>
              <a:rPr lang="en-US" dirty="0"/>
              <a:t>OBJECTIVES</a:t>
            </a:r>
          </a:p>
        </p:txBody>
      </p:sp>
      <p:sp>
        <p:nvSpPr>
          <p:cNvPr id="3" name="Content Placeholder 2"/>
          <p:cNvSpPr>
            <a:spLocks noGrp="1"/>
          </p:cNvSpPr>
          <p:nvPr>
            <p:ph idx="1"/>
          </p:nvPr>
        </p:nvSpPr>
        <p:spPr>
          <a:xfrm>
            <a:off x="533400" y="1568717"/>
            <a:ext cx="8229600" cy="5029200"/>
          </a:xfrm>
        </p:spPr>
        <p:txBody>
          <a:bodyPr>
            <a:noAutofit/>
          </a:bodyPr>
          <a:lstStyle/>
          <a:p>
            <a:pPr algn="just"/>
            <a:r>
              <a:rPr lang="en-US" altLang="en-US" sz="2000" dirty="0">
                <a:cs typeface="Times New Roman" panose="02020603050405020304" charset="0"/>
              </a:rPr>
              <a:t>Develop an automated system for early detection of skin diseases using advanced image processing techniques.</a:t>
            </a:r>
          </a:p>
          <a:p>
            <a:pPr algn="just"/>
            <a:r>
              <a:rPr lang="en-US" altLang="en-US" sz="2000" dirty="0">
                <a:cs typeface="Times New Roman" panose="02020603050405020304" charset="0"/>
              </a:rPr>
              <a:t>Improve diagnostic accuracy and consistency compared to traditional manual methods.</a:t>
            </a:r>
          </a:p>
          <a:p>
            <a:pPr algn="just"/>
            <a:r>
              <a:rPr lang="en-US" altLang="en-US" sz="2000" dirty="0">
                <a:cs typeface="Times New Roman" panose="02020603050405020304" charset="0"/>
              </a:rPr>
              <a:t>Enhance the accessibility of diagnostic tools, especially in remote and underserved regions.</a:t>
            </a:r>
          </a:p>
          <a:p>
            <a:pPr algn="just"/>
            <a:r>
              <a:rPr lang="en-US" altLang="en-US" sz="2000" dirty="0">
                <a:cs typeface="Times New Roman" panose="02020603050405020304" charset="0"/>
              </a:rPr>
              <a:t>Leverage machine learning algorithms like SVM for scalable, real-time classification of skin conditions.</a:t>
            </a:r>
          </a:p>
          <a:p>
            <a:pPr algn="just"/>
            <a:r>
              <a:rPr lang="en-US" altLang="en-US" sz="2000" dirty="0">
                <a:cs typeface="Times New Roman" panose="02020603050405020304" charset="0"/>
              </a:rPr>
              <a:t>Provide a cost-effective, reliable, and efficient solution to support dermatological care and reduce human error.</a:t>
            </a:r>
          </a:p>
        </p:txBody>
      </p:sp>
      <p:sp>
        <p:nvSpPr>
          <p:cNvPr id="4" name="Footer Placeholder 3"/>
          <p:cNvSpPr>
            <a:spLocks noGrp="1"/>
          </p:cNvSpPr>
          <p:nvPr>
            <p:ph type="ftr" sz="quarter" idx="11"/>
          </p:nvPr>
        </p:nvSpPr>
        <p:spPr>
          <a:xfrm>
            <a:off x="381000" y="6356351"/>
            <a:ext cx="8305800" cy="273049"/>
          </a:xfrm>
        </p:spPr>
        <p:txBody>
          <a:bodyPr/>
          <a:lstStyle/>
          <a:p>
            <a:r>
              <a:rPr lang="en-US" dirty="0">
                <a:sym typeface="+mn-ea"/>
              </a:rPr>
              <a:t>DEPARTMENT OF COMPUTER SCIENCE AND ENGINEERING - BIG DATA ANALYTICS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ym typeface="+mn-ea"/>
              </a:rPr>
              <a:t>Problem Statement</a:t>
            </a:r>
            <a:endParaRPr lang="en-US"/>
          </a:p>
        </p:txBody>
      </p:sp>
      <p:sp>
        <p:nvSpPr>
          <p:cNvPr id="3" name="Content Placeholder 2"/>
          <p:cNvSpPr>
            <a:spLocks noGrp="1"/>
          </p:cNvSpPr>
          <p:nvPr>
            <p:ph idx="1"/>
          </p:nvPr>
        </p:nvSpPr>
        <p:spPr/>
        <p:txBody>
          <a:bodyPr/>
          <a:lstStyle/>
          <a:p>
            <a:r>
              <a:rPr lang="en-US" altLang="en-US" sz="1800">
                <a:sym typeface="+mn-ea"/>
              </a:rPr>
              <a:t>The rising cases of skin diseases due to pollution and lifestyle changes highlight the need for an automated and reliable diagnostic system. Traditional manual methods are time-consuming, prone to human error, and not always accessible, especially in remote areas.</a:t>
            </a:r>
            <a:endParaRPr lang="en-US" altLang="en-US" sz="1800"/>
          </a:p>
          <a:p>
            <a:r>
              <a:rPr lang="en-US" altLang="en-US" sz="1800"/>
              <a:t>This project aims to use image processing and machine learning to develop an automated system that can quickly and accurately detect skin diseases. This will help doctors, reduce human errors, and make diagnosis more accessible to everyone.</a:t>
            </a:r>
          </a:p>
          <a:p>
            <a:endParaRPr lang="en-US" altLang="en-US" sz="1800"/>
          </a:p>
        </p:txBody>
      </p:sp>
      <p:sp>
        <p:nvSpPr>
          <p:cNvPr id="4" name="Footer Placeholder 3"/>
          <p:cNvSpPr>
            <a:spLocks noGrp="1"/>
          </p:cNvSpPr>
          <p:nvPr>
            <p:ph type="ftr" sz="quarter" idx="11"/>
          </p:nvPr>
        </p:nvSpPr>
        <p:spPr/>
        <p:txBody>
          <a:bodyPr/>
          <a:lstStyle/>
          <a:p>
            <a:r>
              <a:rPr lang="en-US" dirty="0"/>
              <a:t>DEPARTMENT OF COMPUTER SCIENCE AND ENGINEERING - BIG DATA ANALYTICS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715962"/>
          </a:xfrm>
        </p:spPr>
        <p:txBody>
          <a:bodyPr>
            <a:normAutofit fontScale="90000"/>
          </a:bodyPr>
          <a:lstStyle/>
          <a:p>
            <a:r>
              <a:rPr lang="en-US" dirty="0"/>
              <a:t>Architecture Diagram </a:t>
            </a:r>
          </a:p>
        </p:txBody>
      </p:sp>
      <p:sp>
        <p:nvSpPr>
          <p:cNvPr id="4" name="Footer Placeholder 3"/>
          <p:cNvSpPr>
            <a:spLocks noGrp="1"/>
          </p:cNvSpPr>
          <p:nvPr>
            <p:ph type="ftr" sz="quarter" idx="11"/>
          </p:nvPr>
        </p:nvSpPr>
        <p:spPr>
          <a:xfrm>
            <a:off x="685800" y="6356351"/>
            <a:ext cx="7620000" cy="273049"/>
          </a:xfrm>
        </p:spPr>
        <p:txBody>
          <a:bodyPr/>
          <a:lstStyle/>
          <a:p>
            <a:r>
              <a:rPr lang="en-US" dirty="0">
                <a:sym typeface="+mn-ea"/>
              </a:rPr>
              <a:t>DEPARTMENT OF COMPUTER SCIENCE AND ENGINEERING - BIG DATA ANALYTICS</a:t>
            </a:r>
            <a:endParaRPr lang="en-US" dirty="0"/>
          </a:p>
        </p:txBody>
      </p:sp>
      <p:pic>
        <p:nvPicPr>
          <p:cNvPr id="7" name="Content Placeholder 6">
            <a:extLst>
              <a:ext uri="{FF2B5EF4-FFF2-40B4-BE49-F238E27FC236}">
                <a16:creationId xmlns:a16="http://schemas.microsoft.com/office/drawing/2014/main" id="{8188EABA-285D-1A3B-BB6D-140C5C36DC4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0014" y="2514600"/>
            <a:ext cx="8916371" cy="2589764"/>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1730</Words>
  <Application>Microsoft Office PowerPoint</Application>
  <PresentationFormat>On-screen Show (4:3)</PresentationFormat>
  <Paragraphs>173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Google Sans</vt:lpstr>
      <vt:lpstr>Times New Roman</vt:lpstr>
      <vt:lpstr>Office Theme</vt:lpstr>
      <vt:lpstr>SRM INSTITUTE OF SCIENCE AND TECHNOLOGY Ramapuram, Chennai – 600 089 SCHOOL OF COMPUTER SCIENCE AND ENGINEERING DEPARTMENT OF COMPUTER SCIENCE AND ENGINEERING</vt:lpstr>
      <vt:lpstr>Agenda</vt:lpstr>
      <vt:lpstr>ABSTRACT</vt:lpstr>
      <vt:lpstr>SCOPE AND MOTIVATION</vt:lpstr>
      <vt:lpstr>Introduction</vt:lpstr>
      <vt:lpstr>LITERATURE SURVEY</vt:lpstr>
      <vt:lpstr>OBJECTIVES</vt:lpstr>
      <vt:lpstr>Problem Statement</vt:lpstr>
      <vt:lpstr>Architecture Diagram </vt:lpstr>
      <vt:lpstr>Novel Idea</vt:lpstr>
      <vt:lpstr>Modules</vt:lpstr>
      <vt:lpstr>Software &amp; Hardware Requirements</vt:lpstr>
      <vt:lpstr>Outcome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DELL</dc:creator>
  <cp:lastModifiedBy>Abhishek VB</cp:lastModifiedBy>
  <cp:revision>24</cp:revision>
  <dcterms:created xsi:type="dcterms:W3CDTF">2023-07-26T03:49:00Z</dcterms:created>
  <dcterms:modified xsi:type="dcterms:W3CDTF">2025-02-20T16:40:59Z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1B9820A22A0C4E5E813E130A04B40C4A_13</vt:lpwstr>
  </property>
  <property fmtid="{D5CDD505-2E9C-101B-9397-08002B2CF9AE}" pid="3" name="KSOProductBuildVer">
    <vt:lpwstr>1033-12.2.0.19805</vt:lpwstr>
  </property>
</Properties>
</file>