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5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0.xml.rels" ContentType="application/vnd.openxmlformats-package.relationships+xml"/>
  <Override PartName="/ppt/notesSlides/notesSlide4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94A5E6B-C537-4757-8A85-36FA89103F5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-- select database</a:t>
            </a:r>
            <a:endParaRPr/>
          </a:p>
          <a:p>
            <a:r>
              <a:rPr lang="en-US" sz="2000">
                <a:latin typeface="Arial"/>
              </a:rPr>
              <a:t>use training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-- create table</a:t>
            </a:r>
            <a:endParaRPr/>
          </a:p>
          <a:p>
            <a:r>
              <a:rPr lang="en-US" sz="2000">
                <a:latin typeface="Arial"/>
              </a:rPr>
              <a:t>CREATE TABLE transactions(id varchar(20),chain varchar(20), dept varchar(20),category varchar(20), company varchar(20), </a:t>
            </a:r>
            <a:endParaRPr/>
          </a:p>
          <a:p>
            <a:r>
              <a:rPr lang="en-US" sz="2000">
                <a:latin typeface="Arial"/>
              </a:rPr>
              <a:t>brand varchar(20), date1 varchar(10), productsize int, productmeasure varchar(10), purchasequantity int, purchaseamount FLOAT);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-- load data</a:t>
            </a:r>
            <a:endParaRPr/>
          </a:p>
          <a:p>
            <a:r>
              <a:rPr lang="en-US" sz="2000">
                <a:latin typeface="Arial"/>
              </a:rPr>
              <a:t>LOAD DATA INFILE '/home/cloudera/Desktop/transactions.csv' INTO TABLE transactions</a:t>
            </a:r>
            <a:endParaRPr/>
          </a:p>
          <a:p>
            <a:r>
              <a:rPr lang="en-US" sz="2000">
                <a:latin typeface="Arial"/>
              </a:rPr>
              <a:t>FIELDS TERMINATED BY ',' ENCLOSED BY '"'</a:t>
            </a:r>
            <a:endParaRPr/>
          </a:p>
          <a:p>
            <a:r>
              <a:rPr lang="en-US" sz="2000">
                <a:latin typeface="Arial"/>
              </a:rPr>
              <a:t>LINES TERMINATED BY '\r\n';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AC6872-43DB-450C-B535-6C1CA828FAB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-- sqoop data from mysql to hive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sqoop import --connect jdbc:mysql://localhost/training \</a:t>
            </a:r>
            <a:endParaRPr/>
          </a:p>
          <a:p>
            <a:r>
              <a:rPr lang="en-US" sz="2000">
                <a:latin typeface="Arial"/>
              </a:rPr>
              <a:t>   </a:t>
            </a:r>
            <a:r>
              <a:rPr lang="en-US" sz="2000">
                <a:latin typeface="Arial"/>
              </a:rPr>
              <a:t>--username training -P \</a:t>
            </a:r>
            <a:endParaRPr/>
          </a:p>
          <a:p>
            <a:r>
              <a:rPr lang="en-US" sz="2000">
                <a:latin typeface="Arial"/>
              </a:rPr>
              <a:t>   </a:t>
            </a:r>
            <a:r>
              <a:rPr lang="en-US" sz="2000">
                <a:latin typeface="Arial"/>
              </a:rPr>
              <a:t>--table transactions \</a:t>
            </a:r>
            <a:endParaRPr/>
          </a:p>
          <a:p>
            <a:r>
              <a:rPr lang="en-US" sz="2000">
                <a:latin typeface="Arial"/>
              </a:rPr>
              <a:t>   </a:t>
            </a:r>
            <a:r>
              <a:rPr lang="en-US" sz="2000">
                <a:latin typeface="Arial"/>
              </a:rPr>
              <a:t>--hive-import \</a:t>
            </a:r>
            <a:endParaRPr/>
          </a:p>
          <a:p>
            <a:r>
              <a:rPr lang="en-US" sz="2000">
                <a:latin typeface="Arial"/>
              </a:rPr>
              <a:t>   </a:t>
            </a:r>
            <a:r>
              <a:rPr lang="en-US" sz="2000">
                <a:latin typeface="Arial"/>
              </a:rPr>
              <a:t>--hive-table transactions_staging -m 1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160E4C9-D61D-474F-8C31-379C76E107F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-- Partitioning and bucketing</a:t>
            </a:r>
            <a:endParaRPr/>
          </a:p>
          <a:p>
            <a:r>
              <a:rPr lang="en-US" sz="2000">
                <a:latin typeface="Arial"/>
              </a:rPr>
              <a:t>set hive.enforce.bucketing = true;</a:t>
            </a:r>
            <a:endParaRPr/>
          </a:p>
          <a:p>
            <a:r>
              <a:rPr lang="en-US" sz="2000">
                <a:latin typeface="Arial"/>
              </a:rPr>
              <a:t>SET hive.exec.dynamic.partition = true;</a:t>
            </a:r>
            <a:endParaRPr/>
          </a:p>
          <a:p>
            <a:r>
              <a:rPr lang="en-US" sz="2000">
                <a:latin typeface="Arial"/>
              </a:rPr>
              <a:t>SET hive.exec.dynamic.partition.mode = nonstrict;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6848114-4CB6-483F-866A-1F516257C28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-- production table</a:t>
            </a:r>
            <a:endParaRPr/>
          </a:p>
          <a:p>
            <a:r>
              <a:rPr lang="en-US" sz="2000">
                <a:latin typeface="Arial"/>
              </a:rPr>
              <a:t>CREATE TABLE transactions_production</a:t>
            </a:r>
            <a:endParaRPr/>
          </a:p>
          <a:p>
            <a:r>
              <a:rPr lang="en-US" sz="2000">
                <a:latin typeface="Arial"/>
              </a:rPr>
              <a:t>( id string,</a:t>
            </a:r>
            <a:endParaRPr/>
          </a:p>
          <a:p>
            <a:r>
              <a:rPr lang="en-US" sz="2000">
                <a:latin typeface="Arial"/>
              </a:rPr>
              <a:t>dept string,</a:t>
            </a:r>
            <a:endParaRPr/>
          </a:p>
          <a:p>
            <a:r>
              <a:rPr lang="en-US" sz="2000">
                <a:latin typeface="Arial"/>
              </a:rPr>
              <a:t>category string,</a:t>
            </a:r>
            <a:endParaRPr/>
          </a:p>
          <a:p>
            <a:r>
              <a:rPr lang="en-US" sz="2000">
                <a:latin typeface="Arial"/>
              </a:rPr>
              <a:t>company string,</a:t>
            </a:r>
            <a:endParaRPr/>
          </a:p>
          <a:p>
            <a:r>
              <a:rPr lang="en-US" sz="2000">
                <a:latin typeface="Arial"/>
              </a:rPr>
              <a:t>brand string,</a:t>
            </a:r>
            <a:endParaRPr/>
          </a:p>
          <a:p>
            <a:r>
              <a:rPr lang="en-US" sz="2000">
                <a:latin typeface="Arial"/>
              </a:rPr>
              <a:t>date1 string,</a:t>
            </a:r>
            <a:endParaRPr/>
          </a:p>
          <a:p>
            <a:r>
              <a:rPr lang="en-US" sz="2000">
                <a:latin typeface="Arial"/>
              </a:rPr>
              <a:t>productsize int,</a:t>
            </a:r>
            <a:endParaRPr/>
          </a:p>
          <a:p>
            <a:r>
              <a:rPr lang="en-US" sz="2000">
                <a:latin typeface="Arial"/>
              </a:rPr>
              <a:t>productmeasure string,</a:t>
            </a:r>
            <a:endParaRPr/>
          </a:p>
          <a:p>
            <a:r>
              <a:rPr lang="en-US" sz="2000">
                <a:latin typeface="Arial"/>
              </a:rPr>
              <a:t>purchasequantity int,</a:t>
            </a:r>
            <a:endParaRPr/>
          </a:p>
          <a:p>
            <a:r>
              <a:rPr lang="en-US" sz="2000">
                <a:latin typeface="Arial"/>
              </a:rPr>
              <a:t>purchaseamount double)</a:t>
            </a:r>
            <a:endParaRPr/>
          </a:p>
          <a:p>
            <a:r>
              <a:rPr lang="en-US" sz="2000">
                <a:latin typeface="Arial"/>
              </a:rPr>
              <a:t>PARTITIONED BY (chain   string) CLUSTERED BY(id) INTO 5 BUCKETS</a:t>
            </a:r>
            <a:endParaRPr/>
          </a:p>
          <a:p>
            <a:r>
              <a:rPr lang="en-US" sz="2000">
                <a:latin typeface="Arial"/>
              </a:rPr>
              <a:t>ROW FORMAT DELIMITED FIELDS TERMINATED BY ','</a:t>
            </a:r>
            <a:endParaRPr/>
          </a:p>
          <a:p>
            <a:r>
              <a:rPr lang="en-US" sz="2000">
                <a:latin typeface="Arial"/>
              </a:rPr>
              <a:t>STORED AS TEXTFILE;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INSERT OVERWRITE TABLE transactions_production PARTITION (chain) </a:t>
            </a:r>
            <a:endParaRPr/>
          </a:p>
          <a:p>
            <a:r>
              <a:rPr lang="en-US" sz="2000">
                <a:latin typeface="Arial"/>
              </a:rPr>
              <a:t>select id,dept, category, company,brand,date1,productsize,productmeasure,</a:t>
            </a:r>
            <a:endParaRPr/>
          </a:p>
          <a:p>
            <a:r>
              <a:rPr lang="en-US" sz="2000">
                <a:latin typeface="Arial"/>
              </a:rPr>
              <a:t>purchasequantity,purchaseamount,chain from transactions_staging;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670E821-394E-4834-A856-83DA9C9F1D4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select id, sum(purchaseamount) as custSpendings from transactions_production</a:t>
            </a:r>
            <a:endParaRPr/>
          </a:p>
          <a:p>
            <a:r>
              <a:rPr lang="en-US" sz="2000">
                <a:latin typeface="Arial"/>
              </a:rPr>
              <a:t>group by id</a:t>
            </a:r>
            <a:endParaRPr/>
          </a:p>
          <a:p>
            <a:r>
              <a:rPr lang="en-US" sz="2000">
                <a:latin typeface="Arial"/>
              </a:rPr>
              <a:t>sort by custSpendings DESC</a:t>
            </a:r>
            <a:endParaRPr/>
          </a:p>
          <a:p>
            <a:r>
              <a:rPr lang="en-US" sz="2000">
                <a:latin typeface="Arial"/>
              </a:rPr>
              <a:t>limit 10;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8E6295-4DB1-4B7F-AA83-69877A25657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select chain, sum(purchaseamount), sum(purchasequantity) from transactions_production</a:t>
            </a:r>
            <a:endParaRPr/>
          </a:p>
          <a:p>
            <a:r>
              <a:rPr lang="en-US" sz="2000">
                <a:latin typeface="Arial"/>
              </a:rPr>
              <a:t>group by chain;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71CA94E-7F76-4D6B-9C7D-C7A087C2F5F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-- top 10 brands</a:t>
            </a:r>
            <a:endParaRPr/>
          </a:p>
          <a:p>
            <a:r>
              <a:rPr lang="en-US" sz="2000">
                <a:latin typeface="Arial"/>
              </a:rPr>
              <a:t>select brand, sum(purchaseamount) as custSpendings from transactions_production</a:t>
            </a:r>
            <a:endParaRPr/>
          </a:p>
          <a:p>
            <a:r>
              <a:rPr lang="en-US" sz="2000">
                <a:latin typeface="Arial"/>
              </a:rPr>
              <a:t>group by brand</a:t>
            </a:r>
            <a:endParaRPr/>
          </a:p>
          <a:p>
            <a:r>
              <a:rPr lang="en-US" sz="2000">
                <a:latin typeface="Arial"/>
              </a:rPr>
              <a:t>sort by custSpendings DESC</a:t>
            </a:r>
            <a:endParaRPr/>
          </a:p>
          <a:p>
            <a:r>
              <a:rPr lang="en-US" sz="2000">
                <a:latin typeface="Arial"/>
              </a:rPr>
              <a:t>limit 10;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DB53F4-B9E9-44AD-A0B8-6DC6EC93AB0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-- top 10 companies</a:t>
            </a:r>
            <a:endParaRPr/>
          </a:p>
          <a:p>
            <a:r>
              <a:rPr lang="en-US" sz="2000">
                <a:latin typeface="Arial"/>
              </a:rPr>
              <a:t>select company, sum(purchaseamount) as custSpendings from transactions_production</a:t>
            </a:r>
            <a:endParaRPr/>
          </a:p>
          <a:p>
            <a:r>
              <a:rPr lang="en-US" sz="2000">
                <a:latin typeface="Arial"/>
              </a:rPr>
              <a:t>group by company</a:t>
            </a:r>
            <a:endParaRPr/>
          </a:p>
          <a:p>
            <a:r>
              <a:rPr lang="en-US" sz="2000">
                <a:latin typeface="Arial"/>
              </a:rPr>
              <a:t>sort by custSpendings DESC</a:t>
            </a:r>
            <a:endParaRPr/>
          </a:p>
          <a:p>
            <a:r>
              <a:rPr lang="en-US" sz="2000">
                <a:latin typeface="Arial"/>
              </a:rPr>
              <a:t>limit 10;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4D6BAE-145A-476E-AADC-CAAF816C200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-- Chain Year Monthly Sales</a:t>
            </a:r>
            <a:endParaRPr/>
          </a:p>
          <a:p>
            <a:r>
              <a:rPr lang="en-US" sz="2000">
                <a:latin typeface="Arial"/>
              </a:rPr>
              <a:t>select chain, split(date1,'/')[2] as year1, split(date1,'/')[0] as month1, </a:t>
            </a:r>
            <a:endParaRPr/>
          </a:p>
          <a:p>
            <a:r>
              <a:rPr lang="en-US" sz="2000">
                <a:latin typeface="Arial"/>
              </a:rPr>
              <a:t>sum(purchaseamount) as totalsales from transactions_production</a:t>
            </a:r>
            <a:endParaRPr/>
          </a:p>
          <a:p>
            <a:r>
              <a:rPr lang="en-US" sz="2000">
                <a:latin typeface="Arial"/>
              </a:rPr>
              <a:t>group by chain,split(date1,'/')[0],split(date1,'/')[2];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FF9002-8F0D-4C6D-B421-2CFB2E8BD3B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-- Example create table top10companies</a:t>
            </a:r>
            <a:endParaRPr/>
          </a:p>
          <a:p>
            <a:r>
              <a:rPr lang="en-US" sz="2000">
                <a:latin typeface="Arial"/>
              </a:rPr>
              <a:t>CREATE TABLE top10companies </a:t>
            </a:r>
            <a:endParaRPr/>
          </a:p>
          <a:p>
            <a:r>
              <a:rPr lang="en-US" sz="2000">
                <a:latin typeface="Arial"/>
              </a:rPr>
              <a:t>AS</a:t>
            </a:r>
            <a:endParaRPr/>
          </a:p>
          <a:p>
            <a:r>
              <a:rPr lang="en-US" sz="2000">
                <a:latin typeface="Arial"/>
              </a:rPr>
              <a:t>select company, sum(purchaseamount) as custSpendings from transactions_production</a:t>
            </a:r>
            <a:endParaRPr/>
          </a:p>
          <a:p>
            <a:r>
              <a:rPr lang="en-US" sz="2000">
                <a:latin typeface="Arial"/>
              </a:rPr>
              <a:t>group by company</a:t>
            </a:r>
            <a:endParaRPr/>
          </a:p>
          <a:p>
            <a:r>
              <a:rPr lang="en-US" sz="2000">
                <a:latin typeface="Arial"/>
              </a:rPr>
              <a:t>sort by custSpendings DESC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78C427-93BA-4BEA-B436-3E6AA0A4E3F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Retail Data Analysis using Pig and Hive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Load data into MySQL</a:t>
            </a:r>
            <a:endParaRPr/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928880"/>
            <a:ext cx="8152200" cy="3709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Retail Data Analysis with Pig</a:t>
            </a:r>
            <a:endParaRPr/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676520"/>
            <a:ext cx="4408920" cy="397080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5410080" y="2362320"/>
            <a:ext cx="3199320" cy="228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9c4700"/>
                </a:solidFill>
                <a:latin typeface="Calibri"/>
              </a:rPr>
              <a:t>describe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9c4700"/>
                </a:solidFill>
                <a:latin typeface="Calibri"/>
              </a:rPr>
              <a:t>illustrate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9c4700"/>
                </a:solidFill>
                <a:latin typeface="Calibri"/>
              </a:rPr>
              <a:t>explain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9c4700"/>
                </a:solidFill>
                <a:latin typeface="Calibri"/>
              </a:rPr>
              <a:t>Use the above commands for better understanding of schema and data flow.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SQOOP data into HDFS</a:t>
            </a:r>
            <a:endParaRPr/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3200400"/>
            <a:ext cx="8333280" cy="2199240"/>
          </a:xfrm>
          <a:prstGeom prst="rect">
            <a:avLst/>
          </a:prstGeom>
          <a:ln w="9360">
            <a:noFill/>
          </a:ln>
        </p:spPr>
      </p:pic>
      <p:pic>
        <p:nvPicPr>
          <p:cNvPr id="11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905120"/>
            <a:ext cx="7390440" cy="903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Load data into pig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52280" y="1600200"/>
            <a:ext cx="8762040" cy="146052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transactions = LOAD 'TransactionsData/part-m-00000' USING PigStorage(',') as (id:chararray,chain:chararray,dept:chararray,category:chararray,company:chararray,brand:chararray,date:chararray, productsize:float, productmeasure:chararray, purchasequantity:int, purchaseamount:float);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Top 10 customers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71600" y="1281960"/>
            <a:ext cx="5713920" cy="9118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custGroup = GROUP transactions BY id; --grouping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838080" y="2362320"/>
            <a:ext cx="7542720" cy="91188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custSpendings = FOREACH custGroup GENERATE group, SUM(transactions.purchaseamount) as spendings; --sum operation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990720" y="3276720"/>
            <a:ext cx="7542720" cy="3639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custSpendingsSort = ORDER custSpendings BY spendings desc;</a:t>
            </a: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1974600" y="4038480"/>
            <a:ext cx="4947480" cy="363960"/>
          </a:xfrm>
          <a:prstGeom prst="rec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top10Cust = LIMIT custSpendingsSort 10;</a:t>
            </a:r>
            <a:endParaRPr/>
          </a:p>
        </p:txBody>
      </p:sp>
      <p:sp>
        <p:nvSpPr>
          <p:cNvPr id="125" name="CustomShape 6"/>
          <p:cNvSpPr/>
          <p:nvPr/>
        </p:nvSpPr>
        <p:spPr>
          <a:xfrm>
            <a:off x="3345840" y="4876920"/>
            <a:ext cx="2185920" cy="36396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DUMP top10Cust;</a:t>
            </a:r>
            <a:endParaRPr/>
          </a:p>
        </p:txBody>
      </p:sp>
      <p:sp>
        <p:nvSpPr>
          <p:cNvPr id="126" name="CustomShape 7"/>
          <p:cNvSpPr/>
          <p:nvPr/>
        </p:nvSpPr>
        <p:spPr>
          <a:xfrm>
            <a:off x="2187000" y="5638680"/>
            <a:ext cx="4299840" cy="36396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STORE top10Cust INTO ‘top10Cust’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 shot of output</a:t>
            </a:r>
            <a:endParaRPr/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5840" y="1384920"/>
            <a:ext cx="6675480" cy="4839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Chain wise sales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1523880" y="1600200"/>
            <a:ext cx="5713920" cy="36396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chainGroup = GROUP transactions BY chain;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1447920" y="2286000"/>
            <a:ext cx="5790240" cy="146052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chainSales = FOREACH chainGroup GENERATE group, SUM(transactions.purchasequantity) as totalQuantity, SUM(transactions.purchaseamount) as totalSales;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2667240" y="3746880"/>
            <a:ext cx="2635920" cy="700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dump chainSales;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1855800" y="4495680"/>
            <a:ext cx="4391280" cy="36396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STORE chainSales INTO 'chainSales‘;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Snapshot of output</a:t>
            </a:r>
            <a:endParaRPr/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7440" y="1733400"/>
            <a:ext cx="6485400" cy="3980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Each chain, top 10 customers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523880" y="1676520"/>
            <a:ext cx="6171120" cy="3027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chainGroupCust = GROUP transactions BY (chain,id);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533520" y="2133720"/>
            <a:ext cx="8228520" cy="5158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chainGroupCustSpedings1 = FOREACH chainGroupCust GENERATE group, SUM(transactions.purchaseamount) as spendings;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762120" y="2895480"/>
            <a:ext cx="7390440" cy="51588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chainGroupCustSpendings2= FOREACH chainGroupCustSpedings1 generate group.chain as chain,group.id as id, spendings;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762120" y="3581280"/>
            <a:ext cx="6780600" cy="515160"/>
          </a:xfrm>
          <a:prstGeom prst="rec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chainGroupCustSpendings3= GROUP chainGroupCustSpendings2 BY chain;</a:t>
            </a:r>
            <a:endParaRPr/>
          </a:p>
        </p:txBody>
      </p:sp>
      <p:sp>
        <p:nvSpPr>
          <p:cNvPr id="141" name="CustomShape 6"/>
          <p:cNvSpPr/>
          <p:nvPr/>
        </p:nvSpPr>
        <p:spPr>
          <a:xfrm>
            <a:off x="1219320" y="4191120"/>
            <a:ext cx="6628320" cy="136764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chainTop10Cust = FOREACH chainGroupCustSpendings3{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  chainGroupCustSpedingsSort = ORDER chainGroupCustSpendings2 BY spendings DESC;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top10Cust = LIMIT chainGroupCustSpedingsSort  10;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GENERATE top10Cust;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142" name="CustomShape 7"/>
          <p:cNvSpPr/>
          <p:nvPr/>
        </p:nvSpPr>
        <p:spPr>
          <a:xfrm>
            <a:off x="762120" y="5486400"/>
            <a:ext cx="7847640" cy="302760"/>
          </a:xfrm>
          <a:prstGeom prst="rec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chainTop10Cust = FOREACH chainTop10Cust GENERATE FLATTEN(top10Cust);</a:t>
            </a:r>
            <a:endParaRPr/>
          </a:p>
        </p:txBody>
      </p:sp>
      <p:sp>
        <p:nvSpPr>
          <p:cNvPr id="143" name="CustomShape 8"/>
          <p:cNvSpPr/>
          <p:nvPr/>
        </p:nvSpPr>
        <p:spPr>
          <a:xfrm>
            <a:off x="1772640" y="6019920"/>
            <a:ext cx="5558760" cy="36396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STORE chainTop10Cust INTO ‘chainTop10Cust ’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Snapshot of output</a:t>
            </a:r>
            <a:endParaRPr/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62000" y="1486080"/>
            <a:ext cx="5218560" cy="3885120"/>
          </a:xfrm>
          <a:prstGeom prst="rect">
            <a:avLst/>
          </a:prstGeom>
          <a:ln w="9360"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2514600" y="5791320"/>
            <a:ext cx="4570920" cy="63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This operation cannot be done using hive queries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Retail Transactions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Retail stores daily generate millions of transactions logs.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Analyzing these logs would generate beautiful insights and improve business.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Storing these logs on traditional databases would be costly and scalability will be a big challenge.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Each customer most bought brand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838080" y="1523880"/>
            <a:ext cx="6704640" cy="36396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CustBrandGroup = GROUP transactions BY (id,brand);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380880" y="2057400"/>
            <a:ext cx="8533440" cy="63828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CustBrandQuantity = FOREACH CustBrandGroup GENERATE group, SUM(transactions.purchasequantity) as sales;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762480" y="2835720"/>
            <a:ext cx="7009200" cy="638280"/>
          </a:xfrm>
          <a:prstGeom prst="rec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CustBrandQuantity = FOREACH CustBrandQuantity GENERATE group.brand as brand, group.id as id,  sales;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457200" y="3719880"/>
            <a:ext cx="8609400" cy="30276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CustBrandQuantityGroup = GROUP CustBrandQuantity BY brand;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678320" y="6488640"/>
            <a:ext cx="5854320" cy="36396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STORE custTop5Brands INTO 'custTopFiveBrands';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260280" y="4114800"/>
            <a:ext cx="8609400" cy="118692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custTop5Brands = FOREACH CustBrandQuantityGroup{CustBrandQuantityGroupSort = ORDER CustBrandQuantity BY sales DESC;top5Brand = LIMIT CustBrandQuantityGroupSort  5;GENERATE top5Brand;}</a:t>
            </a:r>
            <a:endParaRPr/>
          </a:p>
        </p:txBody>
      </p:sp>
      <p:sp>
        <p:nvSpPr>
          <p:cNvPr id="154" name="CustomShape 8"/>
          <p:cNvSpPr/>
          <p:nvPr/>
        </p:nvSpPr>
        <p:spPr>
          <a:xfrm>
            <a:off x="579600" y="5577840"/>
            <a:ext cx="8380800" cy="63756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custTop5Brands = FOREACH custTop5Brands GENERATE FLATTEN(top5Brand);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Snapshot of output</a:t>
            </a:r>
            <a:endParaRPr/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71560" y="1552680"/>
            <a:ext cx="5599800" cy="3751920"/>
          </a:xfrm>
          <a:prstGeom prst="rect">
            <a:avLst/>
          </a:prstGeom>
          <a:ln w="936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2514600" y="5791320"/>
            <a:ext cx="4570920" cy="63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This operation cannot be done using hive queries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Top 10 brands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2057400" y="1752480"/>
            <a:ext cx="4570920" cy="637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brandGroup = GROUP transactions BY brand; 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1066680" y="2438280"/>
            <a:ext cx="7237800" cy="6382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brandPurchase = FOREACH brandGroup GENERATE group, SUM(transactions.purchaseamount) as purchase; 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1143000" y="3276720"/>
            <a:ext cx="6552000" cy="63756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brandPurchaseSort = ORDER brandPurchase BY purchase desc;</a:t>
            </a: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1962360" y="4191120"/>
            <a:ext cx="5267520" cy="363960"/>
          </a:xfrm>
          <a:prstGeom prst="rec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top10Brands = LIMIT brandPurchaseSort 10;</a:t>
            </a:r>
            <a:endParaRPr/>
          </a:p>
        </p:txBody>
      </p:sp>
      <p:sp>
        <p:nvSpPr>
          <p:cNvPr id="163" name="CustomShape 6"/>
          <p:cNvSpPr/>
          <p:nvPr/>
        </p:nvSpPr>
        <p:spPr>
          <a:xfrm>
            <a:off x="1840680" y="5181480"/>
            <a:ext cx="4856040" cy="36396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STORE top10Brands INTO 'top10Brands';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Snapshot of output</a:t>
            </a:r>
            <a:endParaRPr/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371600"/>
            <a:ext cx="6748200" cy="4445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top 10 companies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447920" y="1676520"/>
            <a:ext cx="5637600" cy="637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companyGroup = GROUP transactions BY company;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533520" y="2362320"/>
            <a:ext cx="7999920" cy="6382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companyPurchase = FOREACH companyGroup GENERATE group, SUM(transactions.purchaseamount) as purchase; 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762120" y="3105720"/>
            <a:ext cx="7009200" cy="63756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companyPurchaseSort = ORDER companyPurchase BY purchase desc;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1066680" y="3809880"/>
            <a:ext cx="5637600" cy="637560"/>
          </a:xfrm>
          <a:prstGeom prst="rec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top10Companies = LIMIT companyPurchaseSort 10;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1261800" y="4495680"/>
            <a:ext cx="5807160" cy="36396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STORE top10Companies INTO 'top10Companies';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Snapshot of output</a:t>
            </a:r>
            <a:endParaRPr/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28960" y="1828800"/>
            <a:ext cx="5085360" cy="3199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Chain Year Monthly Sales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972000" y="6095880"/>
            <a:ext cx="7702920" cy="36396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STORE chainYearMonGroupSales INTO 'chainYearMonGroupSales';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685800" y="1600200"/>
            <a:ext cx="7923600" cy="63828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chainYearMonSales = FOREACH transactions GENERATE chain,STRSPLIT(date,'/',3),purchaseamount as sales;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533520" y="2590920"/>
            <a:ext cx="7923600" cy="6382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chainYearMonSales = FOREACH chainYearMonSales GENERATE chain, $1.$0 as month, $1.$2 as year, sales;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533520" y="3505320"/>
            <a:ext cx="7923600" cy="63756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chainYearMonSalesGroup = GROUP chainYearMonSales by (chain,year,month);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533520" y="4191120"/>
            <a:ext cx="8152200" cy="638280"/>
          </a:xfrm>
          <a:prstGeom prst="rec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chainYearMonGroupSales = FOREACH chainYearMonSalesGroup GENERATE group, SUM(chainYearMonSales.sales) as totalsales;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609480" y="5181480"/>
            <a:ext cx="7771320" cy="911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chainYearMonGroupSales = FOREACH chainYearMonGroupSales GENERATE group.chain as chain, group.year as year, group.month as month, totalsales;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Snapshot of output</a:t>
            </a:r>
            <a:endParaRPr/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00" y="1504800"/>
            <a:ext cx="5056560" cy="3846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Retail Data Analysis with Hive</a:t>
            </a:r>
            <a:endParaRPr/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2000160"/>
            <a:ext cx="3866040" cy="3866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Sqoop data into hive</a:t>
            </a:r>
            <a:endParaRPr/>
          </a:p>
        </p:txBody>
      </p:sp>
      <p:pic>
        <p:nvPicPr>
          <p:cNvPr id="18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905120"/>
            <a:ext cx="7710480" cy="2044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Volume of transactions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Stores like walmart are spread across different locations.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Daily millions of customers visit these stores and generate billions of logs.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billions of logs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contribute to huge volume of data.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Partioning and bucketing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Partitioning and bucketing in hive will let you do faster querying.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For dynamic partitioning, load the data in to staging table which is already done.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Now create a production table, and insert data.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Open hive and set below properties</a:t>
            </a:r>
            <a:endParaRPr/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36600" y="3014640"/>
            <a:ext cx="5601240" cy="10227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Create production table and load data</a:t>
            </a:r>
            <a:endParaRPr/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0320" y="1590840"/>
            <a:ext cx="7386840" cy="38944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Partitioning snapshot</a:t>
            </a:r>
            <a:endParaRPr/>
          </a:p>
        </p:txBody>
      </p:sp>
      <p:pic>
        <p:nvPicPr>
          <p:cNvPr id="19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828800"/>
            <a:ext cx="6485400" cy="4551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Bucketing snapshot in chain=14</a:t>
            </a:r>
            <a:endParaRPr/>
          </a:p>
        </p:txBody>
      </p:sp>
      <p:pic>
        <p:nvPicPr>
          <p:cNvPr id="19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23920" y="1924200"/>
            <a:ext cx="6895080" cy="3637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Top 10 customers</a:t>
            </a:r>
            <a:endParaRPr/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2057400"/>
            <a:ext cx="6552000" cy="2742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Snapshot of output</a:t>
            </a:r>
            <a:endParaRPr/>
          </a:p>
        </p:txBody>
      </p:sp>
      <p:pic>
        <p:nvPicPr>
          <p:cNvPr id="20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1865880"/>
            <a:ext cx="5576400" cy="3009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Chain wise sales</a:t>
            </a:r>
            <a:endParaRPr/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0560" y="2057400"/>
            <a:ext cx="7561800" cy="17182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Snapshot of output</a:t>
            </a:r>
            <a:endParaRPr/>
          </a:p>
        </p:txBody>
      </p:sp>
      <p:pic>
        <p:nvPicPr>
          <p:cNvPr id="20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1722960"/>
            <a:ext cx="6042240" cy="3381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Top 10 brands</a:t>
            </a:r>
            <a:endParaRPr/>
          </a:p>
        </p:txBody>
      </p:sp>
      <p:pic>
        <p:nvPicPr>
          <p:cNvPr id="20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0160" y="1828800"/>
            <a:ext cx="6942600" cy="21229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Velocity of transactions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peak hours, 1000’s of transactions will happen in any given second.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1000’s of trasactions/sec across all stores contribute to high velocity.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Snapshot of output</a:t>
            </a:r>
            <a:endParaRPr/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1752480"/>
            <a:ext cx="4593960" cy="3570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Top 10 companies</a:t>
            </a:r>
            <a:endParaRPr/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2000" y="2133720"/>
            <a:ext cx="7018920" cy="18370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Snapshot of output</a:t>
            </a:r>
            <a:endParaRPr/>
          </a:p>
        </p:txBody>
      </p:sp>
      <p:pic>
        <p:nvPicPr>
          <p:cNvPr id="21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0640" y="1676520"/>
            <a:ext cx="5561640" cy="33516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Chain Year Monthly Sales</a:t>
            </a:r>
            <a:endParaRPr/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4080" y="1905120"/>
            <a:ext cx="6495120" cy="19278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Snapshot of output</a:t>
            </a:r>
            <a:endParaRPr/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72240" y="1399680"/>
            <a:ext cx="4093920" cy="4542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Storing results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store results</a:t>
            </a:r>
            <a:endParaRPr/>
          </a:p>
        </p:txBody>
      </p:sp>
      <p:pic>
        <p:nvPicPr>
          <p:cNvPr id="21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080" y="2286000"/>
            <a:ext cx="4075560" cy="1199160"/>
          </a:xfrm>
          <a:prstGeom prst="rect">
            <a:avLst/>
          </a:prstGeom>
          <a:ln w="9360">
            <a:noFill/>
          </a:ln>
        </p:spPr>
      </p:pic>
      <p:pic>
        <p:nvPicPr>
          <p:cNvPr id="22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4114800"/>
            <a:ext cx="7142760" cy="1132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Variety of transactions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most widely known varities of data generated by transactions: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Json Format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Xml Format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Csv Format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Its Bigggg Data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Having Huge Volume, High velocity and variety will make this data Big Data.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Challenges: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Storage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Scalability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Processing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Sharing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Goal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Process these logs over night as a batch to understand: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Demand of a given product.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Trend and seasonality of sales.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Understand performance of chain.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Loyal Customer identification.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Solution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304920" y="2362320"/>
            <a:ext cx="1218240" cy="159912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Transactions Data in RDBMS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676520"/>
            <a:ext cx="1319760" cy="456120"/>
          </a:xfrm>
          <a:prstGeom prst="rect">
            <a:avLst/>
          </a:prstGeom>
          <a:ln w="76320">
            <a:solidFill>
              <a:srgbClr val="eaeaea"/>
            </a:solidFill>
            <a:miter/>
          </a:ln>
        </p:spPr>
      </p:pic>
      <p:pic>
        <p:nvPicPr>
          <p:cNvPr id="9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4114800"/>
            <a:ext cx="1428480" cy="761040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  <p:pic>
        <p:nvPicPr>
          <p:cNvPr id="94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920" y="1447920"/>
            <a:ext cx="913320" cy="829800"/>
          </a:xfrm>
          <a:prstGeom prst="rect">
            <a:avLst/>
          </a:prstGeom>
          <a:ln w="9360">
            <a:noFill/>
          </a:ln>
        </p:spPr>
      </p:pic>
      <p:pic>
        <p:nvPicPr>
          <p:cNvPr id="95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3962520"/>
            <a:ext cx="1199160" cy="116100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181480" y="2362320"/>
            <a:ext cx="484560" cy="199080"/>
          </a:xfrm>
          <a:prstGeom prst="rect">
            <a:avLst/>
          </a:prstGeom>
          <a:ln w="9360">
            <a:noFill/>
          </a:ln>
        </p:spPr>
      </p:pic>
      <p:pic>
        <p:nvPicPr>
          <p:cNvPr id="97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952880" y="3657600"/>
            <a:ext cx="599040" cy="170280"/>
          </a:xfrm>
          <a:prstGeom prst="rect">
            <a:avLst/>
          </a:prstGeom>
          <a:ln w="9360">
            <a:noFill/>
          </a:ln>
        </p:spPr>
      </p:pic>
      <p:sp>
        <p:nvSpPr>
          <p:cNvPr id="98" name="CustomShape 3"/>
          <p:cNvSpPr/>
          <p:nvPr/>
        </p:nvSpPr>
        <p:spPr>
          <a:xfrm flipV="1">
            <a:off x="1523880" y="1903320"/>
            <a:ext cx="761040" cy="125640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9" name="CustomShape 4"/>
          <p:cNvSpPr/>
          <p:nvPr/>
        </p:nvSpPr>
        <p:spPr>
          <a:xfrm flipV="1">
            <a:off x="3606840" y="1860840"/>
            <a:ext cx="1269000" cy="4068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00" name="CustomShape 5"/>
          <p:cNvSpPr/>
          <p:nvPr/>
        </p:nvSpPr>
        <p:spPr>
          <a:xfrm>
            <a:off x="3715560" y="4495680"/>
            <a:ext cx="1083960" cy="36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pic>
        <p:nvPicPr>
          <p:cNvPr id="101" name="Picture 4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543800" y="1447920"/>
            <a:ext cx="913320" cy="829800"/>
          </a:xfrm>
          <a:prstGeom prst="rect">
            <a:avLst/>
          </a:prstGeom>
          <a:ln w="9360">
            <a:noFill/>
          </a:ln>
        </p:spPr>
      </p:pic>
      <p:pic>
        <p:nvPicPr>
          <p:cNvPr id="102" name="Picture 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7238880" y="4191120"/>
            <a:ext cx="1428480" cy="761040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  <p:sp>
        <p:nvSpPr>
          <p:cNvPr id="103" name="CustomShape 6"/>
          <p:cNvSpPr/>
          <p:nvPr/>
        </p:nvSpPr>
        <p:spPr>
          <a:xfrm>
            <a:off x="5791320" y="1863360"/>
            <a:ext cx="1751400" cy="36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04" name="CustomShape 7"/>
          <p:cNvSpPr/>
          <p:nvPr/>
        </p:nvSpPr>
        <p:spPr>
          <a:xfrm>
            <a:off x="5867280" y="4572000"/>
            <a:ext cx="1237320" cy="2736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pic>
        <p:nvPicPr>
          <p:cNvPr id="105" name="Picture 8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6248520" y="1600200"/>
            <a:ext cx="494280" cy="180000"/>
          </a:xfrm>
          <a:prstGeom prst="rect">
            <a:avLst/>
          </a:prstGeom>
          <a:ln w="9360">
            <a:noFill/>
          </a:ln>
        </p:spPr>
      </p:pic>
      <p:pic>
        <p:nvPicPr>
          <p:cNvPr id="106" name="Picture 8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6324480" y="4267080"/>
            <a:ext cx="494280" cy="180000"/>
          </a:xfrm>
          <a:prstGeom prst="rect">
            <a:avLst/>
          </a:prstGeom>
          <a:ln w="9360">
            <a:noFill/>
          </a:ln>
        </p:spPr>
      </p:pic>
      <p:sp>
        <p:nvSpPr>
          <p:cNvPr id="107" name="CustomShape 8"/>
          <p:cNvSpPr/>
          <p:nvPr/>
        </p:nvSpPr>
        <p:spPr>
          <a:xfrm flipH="1" rot="5400000">
            <a:off x="1982520" y="3097800"/>
            <a:ext cx="1980000" cy="5328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Transactions dataset</a:t>
            </a:r>
            <a:endParaRPr/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981080"/>
            <a:ext cx="7656480" cy="3442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