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7" r:id="rId11"/>
    <p:sldId id="270" r:id="rId12"/>
    <p:sldId id="268" r:id="rId13"/>
    <p:sldId id="264" r:id="rId14"/>
  </p:sldIdLst>
  <p:sldSz cx="9144000" cy="5143500" type="screen16x9"/>
  <p:notesSz cx="6858000" cy="9144000"/>
  <p:embeddedFontLst>
    <p:embeddedFont>
      <p:font typeface="Quattrocento Sans" panose="020B060402020202020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4090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14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31e810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31e810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597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31e810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31e810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176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731e810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731e810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530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4f8007c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4f8007c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16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4f8007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4f8007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095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84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Dark)" type="title">
  <p:cSld name="TITLE">
    <p:bg>
      <p:bgPr>
        <a:solidFill>
          <a:srgbClr val="3EADA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Google Shape;14;p2" descr="style3singlecolormi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descr="strips_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w="9525" cap="flat" cmpd="sng">
            <a:solidFill>
              <a:srgbClr val="3EAD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sz="12000" b="1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w="9525" cap="flat" cmpd="sng">
            <a:solidFill>
              <a:srgbClr val="3EAD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Light)">
  <p:cSld name="CUSTOM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18" name="Google Shape;18;p3" descr="style3colormi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 idx="2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w="9525" cap="flat" cmpd="sng">
            <a:solidFill>
              <a:srgbClr val="3EADA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Google Shape;21;p3" descr="strips_col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w="9525" cap="flat" cmpd="sng">
            <a:solidFill>
              <a:srgbClr val="3EADA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rot="10800000" flipH="1">
            <a:off x="336500" y="848650"/>
            <a:ext cx="8412600" cy="43800"/>
          </a:xfrm>
          <a:prstGeom prst="straightConnector1">
            <a:avLst/>
          </a:prstGeom>
          <a:noFill/>
          <a:ln w="9525" cap="flat" cmpd="sng">
            <a:solidFill>
              <a:srgbClr val="3EADA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w="9525" cap="flat" cmpd="sng">
            <a:solidFill>
              <a:srgbClr val="3EAD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EADA7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rgbClr val="3EADA7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9" descr="strips_whit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rot="10800000" flipH="1">
            <a:off x="1638600" y="2691925"/>
            <a:ext cx="1302000" cy="14700"/>
          </a:xfrm>
          <a:prstGeom prst="straightConnector1">
            <a:avLst/>
          </a:prstGeom>
          <a:noFill/>
          <a:ln w="9525" cap="flat" cmpd="sng">
            <a:solidFill>
              <a:srgbClr val="3EADA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311700" y="462275"/>
            <a:ext cx="7705800" cy="12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</a:t>
            </a:r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 score with data mining algorithms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74182" y="2471905"/>
            <a:ext cx="3997125" cy="11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</a:rPr>
              <a:t>Abhishek Vyas	MT19086</a:t>
            </a:r>
            <a:endParaRPr sz="1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Random Forest </a:t>
            </a:r>
            <a:r>
              <a:rPr lang="en-IN" b="1" dirty="0" smtClean="0"/>
              <a:t>without and with </a:t>
            </a:r>
            <a:r>
              <a:rPr lang="en-IN" b="1" dirty="0"/>
              <a:t>LDA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825" y="934948"/>
            <a:ext cx="8542475" cy="4208552"/>
          </a:xfrm>
        </p:spPr>
        <p:txBody>
          <a:bodyPr/>
          <a:lstStyle/>
          <a:p>
            <a:r>
              <a:rPr lang="en-IN" b="1" dirty="0" smtClean="0"/>
              <a:t>WITH</a:t>
            </a:r>
            <a:endParaRPr lang="en-IN" b="1" dirty="0"/>
          </a:p>
          <a:p>
            <a:r>
              <a:rPr lang="en-IN" dirty="0"/>
              <a:t>Using LDA  we fit the </a:t>
            </a:r>
            <a:r>
              <a:rPr lang="en-IN" dirty="0" smtClean="0"/>
              <a:t>X-train </a:t>
            </a:r>
            <a:r>
              <a:rPr lang="en-IN" dirty="0"/>
              <a:t>and </a:t>
            </a:r>
            <a:r>
              <a:rPr lang="en-IN" dirty="0" smtClean="0"/>
              <a:t>X-test  </a:t>
            </a:r>
            <a:r>
              <a:rPr lang="en-IN" dirty="0" err="1"/>
              <a:t>ie</a:t>
            </a:r>
            <a:r>
              <a:rPr lang="en-IN" dirty="0"/>
              <a:t> the features of training and testing data and use </a:t>
            </a:r>
            <a:r>
              <a:rPr lang="en-IN" dirty="0" smtClean="0"/>
              <a:t>these </a:t>
            </a:r>
            <a:r>
              <a:rPr lang="en-IN" dirty="0"/>
              <a:t>features to </a:t>
            </a:r>
            <a:r>
              <a:rPr lang="en-IN" dirty="0" smtClean="0"/>
              <a:t>train </a:t>
            </a:r>
            <a:r>
              <a:rPr lang="en-IN" dirty="0"/>
              <a:t>our Random forest model and than find accuracy as before.</a:t>
            </a:r>
          </a:p>
          <a:p>
            <a:r>
              <a:rPr lang="en-IN" dirty="0" smtClean="0"/>
              <a:t>Accuracy=</a:t>
            </a:r>
            <a:r>
              <a:rPr lang="en-IN" dirty="0"/>
              <a:t>45.73%</a:t>
            </a:r>
          </a:p>
        </p:txBody>
      </p:sp>
    </p:spTree>
    <p:extLst>
      <p:ext uri="{BB962C8B-B14F-4D97-AF65-F5344CB8AC3E}">
        <p14:creationId xmlns:p14="http://schemas.microsoft.com/office/powerpoint/2010/main" val="6239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Classification using Support Vector Machine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use </a:t>
            </a:r>
            <a:r>
              <a:rPr lang="en-IN" dirty="0" err="1"/>
              <a:t>sklearn</a:t>
            </a:r>
            <a:r>
              <a:rPr lang="en-IN" dirty="0"/>
              <a:t> library to use </a:t>
            </a:r>
            <a:r>
              <a:rPr lang="en-IN" dirty="0" err="1"/>
              <a:t>svm</a:t>
            </a:r>
            <a:r>
              <a:rPr lang="en-IN" dirty="0"/>
              <a:t> classifier.</a:t>
            </a:r>
          </a:p>
          <a:p>
            <a:r>
              <a:rPr lang="en-IN" dirty="0"/>
              <a:t>We train the </a:t>
            </a:r>
            <a:r>
              <a:rPr lang="en-IN" dirty="0" err="1"/>
              <a:t>svm</a:t>
            </a:r>
            <a:r>
              <a:rPr lang="en-IN" dirty="0"/>
              <a:t> modal using our training data</a:t>
            </a:r>
          </a:p>
          <a:p>
            <a:r>
              <a:rPr lang="en-IN" dirty="0"/>
              <a:t>And predicted the values using that modal on test data. And than find Accuracy using real and predicted value of IMDB Class.</a:t>
            </a:r>
          </a:p>
          <a:p>
            <a:r>
              <a:rPr lang="en-IN" dirty="0"/>
              <a:t>We get Accuracy  =37.56%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28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83578"/>
            <a:ext cx="8520600" cy="4259921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After </a:t>
            </a:r>
            <a:r>
              <a:rPr lang="en-IN" dirty="0"/>
              <a:t>applying the five  models, we conclude that Decision Tree Classifier model</a:t>
            </a:r>
            <a:r>
              <a:rPr lang="en-IN" b="1" dirty="0"/>
              <a:t>  </a:t>
            </a:r>
            <a:r>
              <a:rPr lang="en-IN" dirty="0"/>
              <a:t> give the highest accuracy .It predict IMDB Score class more accurately as compare to other classifier. </a:t>
            </a:r>
          </a:p>
          <a:p>
            <a:r>
              <a:rPr lang="en-IN" dirty="0"/>
              <a:t>Our overall accuracy move in range of 35 to 48 it is quite low to use modal in real life.</a:t>
            </a:r>
          </a:p>
          <a:p>
            <a:r>
              <a:rPr lang="en-IN" dirty="0"/>
              <a:t>In my inference the reason of low accuracy is less amount of data. In starting we have 5043 rows of data to train which remain to around 3500 after various pre-processing steps .</a:t>
            </a:r>
          </a:p>
          <a:p>
            <a:r>
              <a:rPr lang="en-IN" dirty="0"/>
              <a:t>Large data set will be helpful for finding the accuracy.</a:t>
            </a:r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605748"/>
              </p:ext>
            </p:extLst>
          </p:nvPr>
        </p:nvGraphicFramePr>
        <p:xfrm>
          <a:off x="2613061" y="0"/>
          <a:ext cx="6096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031"/>
                <a:gridCol w="282196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Decision Tree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48.5%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KNN 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40.5%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Support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37.56%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Random Forest without LDA /  with</a:t>
                      </a:r>
                      <a:r>
                        <a:rPr lang="en-IN" sz="1400" b="1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LDA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42.09   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 45.73%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13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311700" y="462275"/>
            <a:ext cx="7705800" cy="12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	Thank You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38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Introduction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955497"/>
            <a:ext cx="8520600" cy="3762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</a:rPr>
              <a:t>Success of a movie is not only entertains audience, but also a source of huge profit for film companies and 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</a:rPr>
              <a:t>box </a:t>
            </a: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</a:rPr>
              <a:t>ofﬁce 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</a:rPr>
              <a:t>success absolutely essential for the survival of </a:t>
            </a: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</a:rPr>
              <a:t>the industry.</a:t>
            </a:r>
          </a:p>
          <a:p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</a:rPr>
              <a:t>Knowing 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</a:rPr>
              <a:t>which movies are likely to succeed and </a:t>
            </a: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</a:rPr>
              <a:t>which are 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</a:rPr>
              <a:t>likely to fail before the release could beneﬁt the </a:t>
            </a: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</a:rPr>
              <a:t>production houses.</a:t>
            </a:r>
            <a:endParaRPr lang="en-IN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</a:rPr>
              <a:t>Here we are trying to analyse what kind of movies are more successful and what are factors that may affect the success of movies. </a:t>
            </a:r>
          </a:p>
          <a:p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</a:rPr>
              <a:t>We classify the movies into different classes of IMDB score (success criteria ) which 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</a:rPr>
              <a:t>depends on various factors (attributes</a:t>
            </a: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</a:p>
          <a:p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</a:rPr>
              <a:t>lso analyse affect of different factors ( attributes ) on IMDB score.</a:t>
            </a:r>
            <a:endParaRPr lang="en-IN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888400"/>
            <a:ext cx="8520600" cy="42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In this project, we use dataset from </a:t>
            </a:r>
            <a:r>
              <a:rPr lang="en-IN" dirty="0" err="1" smtClean="0">
                <a:solidFill>
                  <a:schemeClr val="tx1"/>
                </a:solidFill>
              </a:rPr>
              <a:t>Kaggle</a:t>
            </a:r>
            <a:r>
              <a:rPr lang="en-IN" dirty="0" smtClean="0">
                <a:solidFill>
                  <a:schemeClr val="tx1"/>
                </a:solidFill>
              </a:rPr>
              <a:t> website which contains </a:t>
            </a:r>
            <a:r>
              <a:rPr lang="en-IN" b="1" dirty="0" smtClean="0">
                <a:solidFill>
                  <a:schemeClr val="tx1"/>
                </a:solidFill>
              </a:rPr>
              <a:t>28 attributes</a:t>
            </a:r>
            <a:r>
              <a:rPr lang="en-IN" dirty="0" smtClean="0">
                <a:solidFill>
                  <a:schemeClr val="tx1"/>
                </a:solidFill>
              </a:rPr>
              <a:t> for 5043 movies.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Some of the attributes have </a:t>
            </a:r>
            <a:r>
              <a:rPr lang="en-IN" b="1" dirty="0" smtClean="0">
                <a:solidFill>
                  <a:schemeClr val="tx1"/>
                </a:solidFill>
              </a:rPr>
              <a:t>numeric value </a:t>
            </a:r>
            <a:r>
              <a:rPr lang="en-IN" dirty="0" smtClean="0">
                <a:solidFill>
                  <a:schemeClr val="tx1"/>
                </a:solidFill>
              </a:rPr>
              <a:t>(as </a:t>
            </a:r>
            <a:r>
              <a:rPr lang="en-IN" i="1" dirty="0" smtClean="0">
                <a:solidFill>
                  <a:schemeClr val="tx1"/>
                </a:solidFill>
              </a:rPr>
              <a:t>director-name, acotor-1-name,country </a:t>
            </a:r>
            <a:r>
              <a:rPr lang="en-IN" dirty="0" smtClean="0">
                <a:solidFill>
                  <a:schemeClr val="tx1"/>
                </a:solidFill>
              </a:rPr>
              <a:t>…. ) while some have </a:t>
            </a:r>
            <a:r>
              <a:rPr lang="en-IN" b="1" dirty="0" smtClean="0">
                <a:solidFill>
                  <a:schemeClr val="tx1"/>
                </a:solidFill>
              </a:rPr>
              <a:t>non-numeric values </a:t>
            </a:r>
            <a:r>
              <a:rPr lang="en-IN" dirty="0" smtClean="0">
                <a:solidFill>
                  <a:schemeClr val="tx1"/>
                </a:solidFill>
              </a:rPr>
              <a:t>(as </a:t>
            </a:r>
            <a:r>
              <a:rPr lang="en-IN" i="1" dirty="0" err="1" smtClean="0">
                <a:solidFill>
                  <a:schemeClr val="tx1"/>
                </a:solidFill>
              </a:rPr>
              <a:t>imdb</a:t>
            </a:r>
            <a:r>
              <a:rPr lang="en-IN" i="1" dirty="0" smtClean="0">
                <a:solidFill>
                  <a:schemeClr val="tx1"/>
                </a:solidFill>
              </a:rPr>
              <a:t>-score, </a:t>
            </a:r>
            <a:r>
              <a:rPr lang="en-IN" i="1" dirty="0" err="1" smtClean="0">
                <a:solidFill>
                  <a:schemeClr val="tx1"/>
                </a:solidFill>
              </a:rPr>
              <a:t>num</a:t>
            </a:r>
            <a:r>
              <a:rPr lang="en-IN" i="1" dirty="0" smtClean="0">
                <a:solidFill>
                  <a:schemeClr val="tx1"/>
                </a:solidFill>
              </a:rPr>
              <a:t>-voted-user, </a:t>
            </a:r>
            <a:r>
              <a:rPr lang="en-IN" i="1" dirty="0" err="1" smtClean="0">
                <a:solidFill>
                  <a:schemeClr val="tx1"/>
                </a:solidFill>
              </a:rPr>
              <a:t>num</a:t>
            </a:r>
            <a:r>
              <a:rPr lang="en-IN" i="1" dirty="0" smtClean="0">
                <a:solidFill>
                  <a:schemeClr val="tx1"/>
                </a:solidFill>
              </a:rPr>
              <a:t>-critic-for-reviews </a:t>
            </a:r>
            <a:r>
              <a:rPr lang="en-IN" dirty="0" smtClean="0">
                <a:solidFill>
                  <a:schemeClr val="tx1"/>
                </a:solidFill>
              </a:rPr>
              <a:t>…..),so </a:t>
            </a:r>
            <a:r>
              <a:rPr lang="en-IN" dirty="0">
                <a:solidFill>
                  <a:schemeClr val="tx1"/>
                </a:solidFill>
              </a:rPr>
              <a:t>we have to use different pre-processing steps according to their type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</a:rPr>
              <a:t>DataSet</a:t>
            </a:r>
            <a:r>
              <a:rPr lang="en-IN" dirty="0" smtClean="0">
                <a:solidFill>
                  <a:schemeClr val="tx1"/>
                </a:solidFill>
              </a:rPr>
              <a:t> have few </a:t>
            </a:r>
            <a:r>
              <a:rPr lang="en-IN" b="1" dirty="0" smtClean="0">
                <a:solidFill>
                  <a:schemeClr val="tx1"/>
                </a:solidFill>
              </a:rPr>
              <a:t>duplicate rows </a:t>
            </a:r>
            <a:r>
              <a:rPr lang="en-IN" dirty="0" smtClean="0">
                <a:solidFill>
                  <a:schemeClr val="tx1"/>
                </a:solidFill>
              </a:rPr>
              <a:t>in our data that need to be handle.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Few attributes have </a:t>
            </a:r>
            <a:r>
              <a:rPr lang="en-IN" b="1" dirty="0" smtClean="0">
                <a:solidFill>
                  <a:schemeClr val="tx1"/>
                </a:solidFill>
              </a:rPr>
              <a:t>high percentage of null values </a:t>
            </a:r>
            <a:r>
              <a:rPr lang="en-IN" dirty="0" smtClean="0">
                <a:solidFill>
                  <a:schemeClr val="tx1"/>
                </a:solidFill>
              </a:rPr>
              <a:t>( as </a:t>
            </a:r>
            <a:r>
              <a:rPr lang="en-IN" i="1" dirty="0" smtClean="0">
                <a:solidFill>
                  <a:schemeClr val="tx1"/>
                </a:solidFill>
              </a:rPr>
              <a:t>gross</a:t>
            </a:r>
            <a:r>
              <a:rPr lang="en-IN" dirty="0" smtClean="0">
                <a:solidFill>
                  <a:schemeClr val="tx1"/>
                </a:solidFill>
              </a:rPr>
              <a:t> (31.21%), </a:t>
            </a:r>
            <a:r>
              <a:rPr lang="en-IN" i="1" dirty="0" smtClean="0">
                <a:solidFill>
                  <a:schemeClr val="tx1"/>
                </a:solidFill>
              </a:rPr>
              <a:t>budget</a:t>
            </a:r>
            <a:r>
              <a:rPr lang="en-IN" dirty="0" smtClean="0">
                <a:solidFill>
                  <a:schemeClr val="tx1"/>
                </a:solidFill>
              </a:rPr>
              <a:t>(17.39% ),</a:t>
            </a:r>
            <a:r>
              <a:rPr lang="en-IN" i="1" dirty="0" smtClean="0">
                <a:solidFill>
                  <a:schemeClr val="tx1"/>
                </a:solidFill>
              </a:rPr>
              <a:t>aspect-ratio</a:t>
            </a:r>
            <a:r>
              <a:rPr lang="en-IN" dirty="0" smtClean="0">
                <a:solidFill>
                  <a:schemeClr val="tx1"/>
                </a:solidFill>
              </a:rPr>
              <a:t>(11.67 %)….)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Some of the predictor (attributes ) are </a:t>
            </a:r>
            <a:r>
              <a:rPr lang="en-IN" b="1" dirty="0" smtClean="0">
                <a:solidFill>
                  <a:schemeClr val="tx1"/>
                </a:solidFill>
              </a:rPr>
              <a:t>nearly constant </a:t>
            </a:r>
            <a:r>
              <a:rPr lang="en-IN" dirty="0" smtClean="0">
                <a:solidFill>
                  <a:schemeClr val="tx1"/>
                </a:solidFill>
              </a:rPr>
              <a:t>as have only certain values which covers more than 90% of rows for that attributes. E.g. more than 95% of movies are </a:t>
            </a:r>
            <a:r>
              <a:rPr lang="en-IN" i="1" dirty="0" err="1" smtClean="0">
                <a:solidFill>
                  <a:schemeClr val="tx1"/>
                </a:solidFill>
              </a:rPr>
              <a:t>color</a:t>
            </a:r>
            <a:r>
              <a:rPr lang="en-IN" i="1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, similar trend is followed in </a:t>
            </a:r>
            <a:r>
              <a:rPr lang="en-IN" i="1" dirty="0" smtClean="0">
                <a:solidFill>
                  <a:schemeClr val="tx1"/>
                </a:solidFill>
              </a:rPr>
              <a:t>country</a:t>
            </a:r>
            <a:r>
              <a:rPr lang="en-IN" dirty="0" smtClean="0">
                <a:solidFill>
                  <a:schemeClr val="tx1"/>
                </a:solidFill>
              </a:rPr>
              <a:t> and </a:t>
            </a:r>
            <a:r>
              <a:rPr lang="en-IN" i="1" dirty="0" smtClean="0">
                <a:solidFill>
                  <a:schemeClr val="tx1"/>
                </a:solidFill>
              </a:rPr>
              <a:t>language.</a:t>
            </a:r>
            <a:endParaRPr lang="en-IN" dirty="0" smtClean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I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/>
              <a:t>Data </a:t>
            </a:r>
            <a:r>
              <a:rPr lang="en-IN" dirty="0"/>
              <a:t>Exploration</a:t>
            </a:r>
            <a:br>
              <a:rPr lang="en-IN" dirty="0"/>
            </a:br>
            <a:r>
              <a:rPr lang="en-IN" dirty="0" smtClean="0"/>
              <a:t> </a:t>
            </a:r>
            <a:endParaRPr dirty="0"/>
          </a:p>
        </p:txBody>
      </p:sp>
      <p:sp>
        <p:nvSpPr>
          <p:cNvPr id="98" name="Google Shape;98;p18"/>
          <p:cNvSpPr txBox="1"/>
          <p:nvPr/>
        </p:nvSpPr>
        <p:spPr>
          <a:xfrm>
            <a:off x="126475" y="914399"/>
            <a:ext cx="8914783" cy="410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>
                <a:latin typeface="Proxima Nova" panose="020B0604020202020204" charset="0"/>
              </a:rPr>
              <a:t>Following steps as followed to pre-processing of  the data :-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Proxima Nova" panose="020B0604020202020204" charset="0"/>
              </a:rPr>
              <a:t>Remove </a:t>
            </a:r>
            <a:r>
              <a:rPr lang="en-IN" sz="1800" b="1" dirty="0" smtClean="0">
                <a:latin typeface="Proxima Nova" panose="020B0604020202020204" charset="0"/>
              </a:rPr>
              <a:t>duplicate rows</a:t>
            </a:r>
            <a:r>
              <a:rPr lang="en-IN" sz="1800" dirty="0" smtClean="0">
                <a:latin typeface="Proxima Nova" panose="020B0604020202020204" charset="0"/>
              </a:rPr>
              <a:t>:- earlier 5043 rows , after deletion 4998 rows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Proxima Nova" panose="020B0604020202020204" charset="0"/>
              </a:rPr>
              <a:t>Check if any row have </a:t>
            </a:r>
            <a:r>
              <a:rPr lang="en-IN" sz="1800" b="1" dirty="0" smtClean="0">
                <a:latin typeface="Proxima Nova" panose="020B0604020202020204" charset="0"/>
              </a:rPr>
              <a:t>Null value in all attributes </a:t>
            </a:r>
            <a:r>
              <a:rPr lang="en-IN" sz="1800" dirty="0" smtClean="0">
                <a:latin typeface="Proxima Nova" panose="020B0604020202020204" charset="0"/>
              </a:rPr>
              <a:t>:- No such row found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Proxima Nova" panose="020B0604020202020204" charset="0"/>
              </a:rPr>
              <a:t>Find </a:t>
            </a:r>
            <a:r>
              <a:rPr lang="en-IN" sz="1800" b="1" dirty="0" smtClean="0">
                <a:latin typeface="Proxima Nova" panose="020B0604020202020204" charset="0"/>
              </a:rPr>
              <a:t>percentage of null values in each attribute</a:t>
            </a:r>
            <a:r>
              <a:rPr lang="en-IN" sz="1800" dirty="0" smtClean="0">
                <a:latin typeface="Proxima Nova" panose="020B0604020202020204" charset="0"/>
              </a:rPr>
              <a:t>  :- different steps are taken for different type of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 smtClean="0">
                <a:latin typeface="Proxima Nova" panose="020B0604020202020204" charset="0"/>
              </a:rPr>
              <a:t>Type1 (</a:t>
            </a:r>
            <a:r>
              <a:rPr lang="en-IN" sz="1800" dirty="0" smtClean="0">
                <a:latin typeface="Proxima Nova" panose="020B0604020202020204" charset="0"/>
              </a:rPr>
              <a:t>attributes with </a:t>
            </a:r>
            <a:r>
              <a:rPr lang="en-IN" sz="1800" i="1" u="sng" dirty="0" smtClean="0">
                <a:latin typeface="Proxima Nova" panose="020B0604020202020204" charset="0"/>
              </a:rPr>
              <a:t>high% of null values</a:t>
            </a:r>
            <a:r>
              <a:rPr lang="en-IN" sz="1800" dirty="0" smtClean="0">
                <a:latin typeface="Proxima Nova" panose="020B0604020202020204" charset="0"/>
              </a:rPr>
              <a:t> as </a:t>
            </a:r>
            <a:r>
              <a:rPr lang="en-IN" sz="1800" i="1" dirty="0">
                <a:latin typeface="Proxima Nova" panose="020B0604020202020204" charset="0"/>
              </a:rPr>
              <a:t>gross</a:t>
            </a:r>
            <a:r>
              <a:rPr lang="en-IN" sz="1800" dirty="0">
                <a:latin typeface="Proxima Nova" panose="020B0604020202020204" charset="0"/>
              </a:rPr>
              <a:t> </a:t>
            </a:r>
            <a:r>
              <a:rPr lang="en-IN" sz="1800" dirty="0" smtClean="0">
                <a:latin typeface="Proxima Nova" panose="020B0604020202020204" charset="0"/>
              </a:rPr>
              <a:t>31.214286, </a:t>
            </a:r>
            <a:r>
              <a:rPr lang="en-IN" sz="1800" i="1" dirty="0" smtClean="0">
                <a:latin typeface="Proxima Nova" panose="020B0604020202020204" charset="0"/>
              </a:rPr>
              <a:t>budget</a:t>
            </a:r>
            <a:r>
              <a:rPr lang="en-IN" sz="1800" dirty="0" smtClean="0">
                <a:latin typeface="Proxima Nova" panose="020B0604020202020204" charset="0"/>
              </a:rPr>
              <a:t> </a:t>
            </a:r>
            <a:r>
              <a:rPr lang="en-IN" sz="1800" dirty="0">
                <a:latin typeface="Proxima Nova" panose="020B0604020202020204" charset="0"/>
              </a:rPr>
              <a:t>17.392857 </a:t>
            </a:r>
            <a:r>
              <a:rPr lang="en-IN" sz="1800" i="1" dirty="0" err="1">
                <a:latin typeface="Proxima Nova" panose="020B0604020202020204" charset="0"/>
              </a:rPr>
              <a:t>aspect_ratio</a:t>
            </a:r>
            <a:r>
              <a:rPr lang="en-IN" sz="1800" dirty="0">
                <a:latin typeface="Proxima Nova" panose="020B0604020202020204" charset="0"/>
              </a:rPr>
              <a:t> </a:t>
            </a:r>
            <a:r>
              <a:rPr lang="en-IN" sz="1800" dirty="0" smtClean="0">
                <a:latin typeface="Proxima Nova" panose="020B0604020202020204" charset="0"/>
              </a:rPr>
              <a:t>11.678571, </a:t>
            </a:r>
            <a:r>
              <a:rPr lang="en-IN" sz="1800" i="1" dirty="0" err="1">
                <a:latin typeface="Proxima Nova" panose="020B0604020202020204" charset="0"/>
              </a:rPr>
              <a:t>content_rating</a:t>
            </a:r>
            <a:r>
              <a:rPr lang="en-IN" sz="1800" dirty="0">
                <a:latin typeface="Proxima Nova" panose="020B0604020202020204" charset="0"/>
              </a:rPr>
              <a:t> 10.750000</a:t>
            </a:r>
            <a:r>
              <a:rPr lang="en-IN" sz="1800" b="1" dirty="0" smtClean="0">
                <a:latin typeface="Proxima Nova" panose="020B0604020202020204" charset="0"/>
              </a:rPr>
              <a:t>) :- </a:t>
            </a:r>
            <a:r>
              <a:rPr lang="en-IN" sz="1800" dirty="0" smtClean="0">
                <a:latin typeface="Proxima Nova" panose="020B0604020202020204" charset="0"/>
              </a:rPr>
              <a:t> remove all rows having null values in given attributes (only around</a:t>
            </a:r>
            <a:r>
              <a:rPr lang="en-IN" sz="1800" dirty="0">
                <a:latin typeface="Proxima Nova" panose="020B0604020202020204" charset="0"/>
              </a:rPr>
              <a:t> 24% </a:t>
            </a:r>
            <a:r>
              <a:rPr lang="en-IN" sz="1800" dirty="0" smtClean="0">
                <a:latin typeface="Proxima Nova" panose="020B0604020202020204" charset="0"/>
              </a:rPr>
              <a:t>so now we have </a:t>
            </a:r>
            <a:r>
              <a:rPr lang="en-IN" sz="1800" b="1" u="sng" dirty="0" smtClean="0">
                <a:latin typeface="Proxima Nova" panose="020B0604020202020204" charset="0"/>
              </a:rPr>
              <a:t>deleted all such rows</a:t>
            </a:r>
            <a:r>
              <a:rPr lang="en-IN" sz="1800" dirty="0" smtClean="0">
                <a:latin typeface="Proxima Nova" panose="020B060402020202020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 smtClean="0">
                <a:latin typeface="Proxima Nova" panose="020B0604020202020204" charset="0"/>
              </a:rPr>
              <a:t>Type2 ( </a:t>
            </a:r>
            <a:r>
              <a:rPr lang="en-IN" sz="1800" dirty="0" smtClean="0">
                <a:latin typeface="Proxima Nova" panose="020B0604020202020204" charset="0"/>
              </a:rPr>
              <a:t>numeric attributes</a:t>
            </a:r>
            <a:r>
              <a:rPr lang="en-IN" sz="1800" b="1" dirty="0" smtClean="0">
                <a:latin typeface="Proxima Nova" panose="020B0604020202020204" charset="0"/>
              </a:rPr>
              <a:t>):- 1.</a:t>
            </a:r>
            <a:r>
              <a:rPr lang="en-IN" sz="1800" dirty="0">
                <a:latin typeface="Proxima Nova" panose="020B0604020202020204" charset="0"/>
              </a:rPr>
              <a:t> </a:t>
            </a:r>
            <a:r>
              <a:rPr lang="en-IN" sz="1800" dirty="0" smtClean="0">
                <a:latin typeface="Proxima Nova" panose="020B0604020202020204" charset="0"/>
              </a:rPr>
              <a:t>Replace all zeroes with NA/Null.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Proxima Nova" panose="020B0604020202020204" charset="0"/>
              </a:rPr>
              <a:t> </a:t>
            </a:r>
            <a:r>
              <a:rPr lang="en-IN" sz="1800" b="1" dirty="0" smtClean="0">
                <a:latin typeface="Proxima Nova" panose="020B0604020202020204" charset="0"/>
              </a:rPr>
              <a:t>                                                2. </a:t>
            </a:r>
            <a:r>
              <a:rPr lang="en-IN" sz="1800" dirty="0" smtClean="0">
                <a:latin typeface="Proxima Nova" panose="020B0604020202020204" charset="0"/>
              </a:rPr>
              <a:t>Replace </a:t>
            </a:r>
            <a:r>
              <a:rPr lang="en-IN" sz="1800" b="1" u="sng" dirty="0" smtClean="0">
                <a:latin typeface="Proxima Nova" panose="020B0604020202020204" charset="0"/>
              </a:rPr>
              <a:t>NA with mean value </a:t>
            </a:r>
            <a:r>
              <a:rPr lang="en-IN" sz="1800" dirty="0" smtClean="0">
                <a:latin typeface="Proxima Nova" panose="020B0604020202020204" charset="0"/>
              </a:rPr>
              <a:t>of column values.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Proxima Nova" panose="020B0604020202020204" charset="0"/>
              </a:rPr>
              <a:t>Type2 ( </a:t>
            </a:r>
            <a:r>
              <a:rPr lang="en-IN" sz="1800" dirty="0" smtClean="0">
                <a:latin typeface="Proxima Nova" panose="020B0604020202020204" charset="0"/>
              </a:rPr>
              <a:t>non-numeric </a:t>
            </a:r>
            <a:r>
              <a:rPr lang="en-IN" sz="1800" dirty="0">
                <a:latin typeface="Proxima Nova" panose="020B0604020202020204" charset="0"/>
              </a:rPr>
              <a:t>attributes</a:t>
            </a:r>
            <a:r>
              <a:rPr lang="en-IN" sz="1800" b="1" dirty="0" smtClean="0">
                <a:latin typeface="Proxima Nova" panose="020B0604020202020204" charset="0"/>
              </a:rPr>
              <a:t>):- </a:t>
            </a:r>
            <a:r>
              <a:rPr lang="en-IN" sz="1800" dirty="0" smtClean="0">
                <a:latin typeface="Proxima Nova" panose="020B0604020202020204" charset="0"/>
              </a:rPr>
              <a:t>Replace all Null values </a:t>
            </a:r>
            <a:r>
              <a:rPr lang="en-IN" sz="1800" b="1" u="sng" dirty="0" smtClean="0">
                <a:latin typeface="Proxima Nova" panose="020B0604020202020204" charset="0"/>
              </a:rPr>
              <a:t>with most frequent value </a:t>
            </a:r>
            <a:r>
              <a:rPr lang="en-IN" sz="1800" dirty="0" smtClean="0">
                <a:latin typeface="Proxima Nova" panose="020B0604020202020204" charset="0"/>
              </a:rPr>
              <a:t>in given column. 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Proxima Nova" panose="020B0604020202020204" charset="0"/>
              </a:rPr>
              <a:t>Make various graphs using </a:t>
            </a:r>
            <a:r>
              <a:rPr lang="en-IN" sz="1800" dirty="0" err="1" smtClean="0">
                <a:latin typeface="Proxima Nova" panose="020B0604020202020204" charset="0"/>
              </a:rPr>
              <a:t>matplot</a:t>
            </a:r>
            <a:r>
              <a:rPr lang="en-IN" sz="1800" dirty="0" smtClean="0">
                <a:latin typeface="Proxima Nova" panose="020B0604020202020204" charset="0"/>
              </a:rPr>
              <a:t> and </a:t>
            </a:r>
            <a:r>
              <a:rPr lang="en-IN" sz="1800" dirty="0">
                <a:latin typeface="Proxima Nova" panose="020B0604020202020204" charset="0"/>
              </a:rPr>
              <a:t>with </a:t>
            </a:r>
            <a:r>
              <a:rPr lang="en-IN" sz="1800" dirty="0" smtClean="0">
                <a:latin typeface="Proxima Nova" panose="020B0604020202020204" charset="0"/>
              </a:rPr>
              <a:t>tableau and try to find trend in Dataset 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IN" sz="1800" b="1" dirty="0">
              <a:latin typeface="Proxima Nova" panose="020B0604020202020204" charset="0"/>
            </a:endParaRPr>
          </a:p>
          <a:p>
            <a:pPr lvl="0"/>
            <a:r>
              <a:rPr lang="en-IN" sz="1800" b="1" dirty="0" smtClean="0">
                <a:latin typeface="Proxima Nova" panose="020B060402020202020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Data </a:t>
            </a:r>
            <a:r>
              <a:rPr lang="en-IN" dirty="0" smtClean="0"/>
              <a:t>Exploration Continue…..</a:t>
            </a:r>
            <a:endParaRPr dirty="0"/>
          </a:p>
        </p:txBody>
      </p:sp>
      <p:sp>
        <p:nvSpPr>
          <p:cNvPr id="104" name="Google Shape;104;p19"/>
          <p:cNvSpPr txBox="1"/>
          <p:nvPr/>
        </p:nvSpPr>
        <p:spPr>
          <a:xfrm>
            <a:off x="0" y="924673"/>
            <a:ext cx="9144000" cy="413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N" sz="1800" b="1" dirty="0" smtClean="0">
                <a:solidFill>
                  <a:schemeClr val="dk1"/>
                </a:solidFill>
                <a:latin typeface="Proxima Nova" panose="020B0604020202020204" charset="0"/>
              </a:rPr>
              <a:t>Use Graphs to Visualise The trend in data :-</a:t>
            </a:r>
            <a:r>
              <a:rPr lang="en-IN" sz="1800" dirty="0" smtClean="0">
                <a:solidFill>
                  <a:schemeClr val="dk1"/>
                </a:solidFill>
                <a:latin typeface="Proxima Nova" panose="020B0604020202020204" charset="0"/>
              </a:rPr>
              <a:t>few graphs are as follows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IN" sz="1800" dirty="0" smtClean="0">
              <a:solidFill>
                <a:schemeClr val="dk1"/>
              </a:solidFill>
              <a:latin typeface="Proxima Nova" panose="020B060402020202020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N" sz="1800" b="1" dirty="0" smtClean="0">
                <a:solidFill>
                  <a:schemeClr val="dk1"/>
                </a:solidFill>
                <a:latin typeface="Proxima Nova" panose="020B0604020202020204" charset="0"/>
              </a:rPr>
              <a:t> </a:t>
            </a:r>
            <a:endParaRPr sz="1800" b="1" dirty="0">
              <a:solidFill>
                <a:schemeClr val="dk1"/>
              </a:solidFill>
              <a:latin typeface="Proxima Nova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" y="1273997"/>
            <a:ext cx="3063437" cy="1869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745" y="1273997"/>
            <a:ext cx="3080510" cy="2046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324" y="1273997"/>
            <a:ext cx="2827826" cy="21430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0" y="3143892"/>
            <a:ext cx="2931535" cy="1910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827" y="3320536"/>
            <a:ext cx="2640458" cy="1734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13" y="3326664"/>
            <a:ext cx="2775622" cy="1869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Data Exploration Continue…..</a:t>
            </a:r>
            <a:endParaRPr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92467" y="742174"/>
            <a:ext cx="8969340" cy="440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b="1" i="1" u="sng" dirty="0" smtClean="0"/>
              <a:t>Conclusion of Exploration</a:t>
            </a:r>
            <a:r>
              <a:rPr lang="en-IN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Few attributes are </a:t>
            </a:r>
            <a:r>
              <a:rPr lang="en-IN" b="1" dirty="0" smtClean="0"/>
              <a:t>nearly constant </a:t>
            </a:r>
            <a:r>
              <a:rPr lang="en-IN" dirty="0" smtClean="0"/>
              <a:t>as:- </a:t>
            </a:r>
            <a:r>
              <a:rPr lang="en-IN" dirty="0" err="1" smtClean="0"/>
              <a:t>color</a:t>
            </a:r>
            <a:r>
              <a:rPr lang="en-IN" dirty="0" smtClean="0"/>
              <a:t>, language, country (certain value repeat)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IMDB dependence on attributes </a:t>
            </a:r>
            <a:r>
              <a:rPr lang="en-IN" dirty="0" smtClean="0"/>
              <a:t>and select and delete attributes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Add attributes </a:t>
            </a:r>
            <a:r>
              <a:rPr lang="en-IN" dirty="0" smtClean="0"/>
              <a:t>Profit and Profit </a:t>
            </a:r>
            <a:r>
              <a:rPr lang="en-IN" dirty="0"/>
              <a:t>percentage :- </a:t>
            </a:r>
            <a:r>
              <a:rPr lang="en-IN" dirty="0" smtClean="0"/>
              <a:t>Profit increase with IMDB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Make new attributes </a:t>
            </a:r>
            <a:r>
              <a:rPr lang="en-IN" dirty="0" smtClean="0"/>
              <a:t>by splitting genre attribute and find relation of all genre with IMDB score:- all genre have nearly same IMDB  score in range (6 to 8)</a:t>
            </a:r>
            <a:r>
              <a:rPr lang="en-IN" i="1" dirty="0" smtClean="0"/>
              <a:t> :-</a:t>
            </a:r>
            <a:r>
              <a:rPr lang="en-IN" dirty="0" smtClean="0"/>
              <a:t>delete </a:t>
            </a:r>
            <a:r>
              <a:rPr lang="en-IN" dirty="0" err="1" smtClean="0"/>
              <a:t>attr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Few attributes have </a:t>
            </a:r>
            <a:r>
              <a:rPr lang="en-IN" b="1" dirty="0" smtClean="0"/>
              <a:t>large number of unique values </a:t>
            </a:r>
            <a:r>
              <a:rPr lang="en-IN" dirty="0" smtClean="0"/>
              <a:t>as </a:t>
            </a:r>
            <a:r>
              <a:rPr lang="en-IN" i="1" dirty="0" smtClean="0"/>
              <a:t>movie titles :-</a:t>
            </a:r>
            <a:r>
              <a:rPr lang="en-IN" dirty="0" smtClean="0"/>
              <a:t>delete such </a:t>
            </a:r>
            <a:r>
              <a:rPr lang="en-IN" dirty="0" err="1" smtClean="0"/>
              <a:t>attr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Make </a:t>
            </a:r>
            <a:r>
              <a:rPr lang="en-IN" b="1" dirty="0" smtClean="0"/>
              <a:t>correlation Heat map</a:t>
            </a:r>
            <a:r>
              <a:rPr lang="en-IN" dirty="0" smtClean="0"/>
              <a:t> and found few attributes are highly correlated as cast-total-</a:t>
            </a:r>
            <a:r>
              <a:rPr lang="en-IN" dirty="0" err="1" smtClean="0"/>
              <a:t>facebook</a:t>
            </a:r>
            <a:r>
              <a:rPr lang="en-IN" dirty="0" smtClean="0"/>
              <a:t>-like and actor-1-facebook-like, make new attributes to handle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Make </a:t>
            </a:r>
            <a:r>
              <a:rPr lang="en-IN" b="1" dirty="0" smtClean="0"/>
              <a:t>class </a:t>
            </a:r>
            <a:r>
              <a:rPr lang="en-IN" b="1" dirty="0" err="1" smtClean="0"/>
              <a:t>imdb</a:t>
            </a:r>
            <a:r>
              <a:rPr lang="en-IN" b="1" dirty="0" smtClean="0"/>
              <a:t>-score </a:t>
            </a:r>
            <a:r>
              <a:rPr lang="en-IN" dirty="0" smtClean="0"/>
              <a:t>attributes as “</a:t>
            </a:r>
            <a:r>
              <a:rPr lang="en-IN" dirty="0" smtClean="0"/>
              <a:t>A”([</a:t>
            </a:r>
            <a:r>
              <a:rPr lang="en-IN" dirty="0" smtClean="0"/>
              <a:t>8,10], </a:t>
            </a:r>
            <a:r>
              <a:rPr lang="en-IN" dirty="0" smtClean="0"/>
              <a:t>“B”[</a:t>
            </a:r>
            <a:r>
              <a:rPr lang="en-IN" dirty="0" smtClean="0"/>
              <a:t>7-8), </a:t>
            </a:r>
            <a:r>
              <a:rPr lang="en-IN" dirty="0" smtClean="0"/>
              <a:t>“C”[</a:t>
            </a:r>
            <a:r>
              <a:rPr lang="en-IN" dirty="0" smtClean="0"/>
              <a:t>6-7), </a:t>
            </a:r>
            <a:r>
              <a:rPr lang="en-IN" dirty="0" smtClean="0"/>
              <a:t>“D”[</a:t>
            </a:r>
            <a:r>
              <a:rPr lang="en-IN" dirty="0" smtClean="0"/>
              <a:t>5-6), </a:t>
            </a:r>
            <a:r>
              <a:rPr lang="en-IN" dirty="0" smtClean="0"/>
              <a:t>“E”[</a:t>
            </a:r>
            <a:r>
              <a:rPr lang="en-IN" dirty="0" smtClean="0"/>
              <a:t>0-5)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Delete and select attributes </a:t>
            </a:r>
            <a:r>
              <a:rPr lang="en-IN" dirty="0" smtClean="0"/>
              <a:t>on basis of above analysis and finalise attributes for classification and label encode data before 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Split data </a:t>
            </a:r>
            <a:r>
              <a:rPr lang="en-IN" dirty="0" smtClean="0"/>
              <a:t>into Training  and testing data in ration 7:3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Decision Tree Classifier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19" y="863030"/>
            <a:ext cx="9072081" cy="42804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Check </a:t>
            </a:r>
            <a:r>
              <a:rPr lang="en-IN" b="1" dirty="0" smtClean="0"/>
              <a:t>mean-cross validation accuracy </a:t>
            </a:r>
            <a:r>
              <a:rPr lang="en-IN" dirty="0" smtClean="0"/>
              <a:t>at k=5, </a:t>
            </a:r>
            <a:r>
              <a:rPr lang="en-IN" dirty="0" err="1" smtClean="0"/>
              <a:t>gini</a:t>
            </a:r>
            <a:r>
              <a:rPr lang="en-IN" dirty="0" smtClean="0"/>
              <a:t>-criteria at different depth	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Max accuracy at depth=8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Accuracy =</a:t>
            </a:r>
            <a:r>
              <a:rPr lang="en-IN" dirty="0" smtClean="0"/>
              <a:t>49%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Accuracy on test data using </a:t>
            </a:r>
            <a:r>
              <a:rPr lang="en-IN" dirty="0" err="1" smtClean="0"/>
              <a:t>gini</a:t>
            </a:r>
            <a:r>
              <a:rPr lang="en-IN" dirty="0" smtClean="0"/>
              <a:t>-criteria at different depth</a:t>
            </a:r>
            <a:r>
              <a:rPr lang="en-IN" dirty="0"/>
              <a:t>	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Max accuracy at </a:t>
            </a:r>
            <a:r>
              <a:rPr lang="en-IN" dirty="0" smtClean="0"/>
              <a:t>depth=6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Accuracy </a:t>
            </a:r>
            <a:r>
              <a:rPr lang="en-IN" dirty="0" smtClean="0"/>
              <a:t>=</a:t>
            </a:r>
            <a:r>
              <a:rPr lang="en-IN" dirty="0"/>
              <a:t> 48.5%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59" y="3111446"/>
            <a:ext cx="4366950" cy="20320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59" y="1217488"/>
            <a:ext cx="4366950" cy="166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K-NN Classifier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475"/>
            <a:ext cx="9144000" cy="390241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Use </a:t>
            </a:r>
            <a:r>
              <a:rPr lang="en-IN" dirty="0" err="1" smtClean="0"/>
              <a:t>sklearn</a:t>
            </a:r>
            <a:r>
              <a:rPr lang="en-IN" dirty="0" smtClean="0"/>
              <a:t> library to implement K-NN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As we pass only value of n-neighbour as </a:t>
            </a:r>
            <a:r>
              <a:rPr lang="en-IN" dirty="0" err="1" smtClean="0"/>
              <a:t>parameter,it</a:t>
            </a:r>
            <a:r>
              <a:rPr lang="en-IN" dirty="0" smtClean="0"/>
              <a:t> takes default value of other parameters as p which is Power </a:t>
            </a:r>
            <a:r>
              <a:rPr lang="en-IN" dirty="0"/>
              <a:t>parameter for the </a:t>
            </a:r>
            <a:r>
              <a:rPr lang="en-IN" dirty="0" err="1"/>
              <a:t>Minkowski</a:t>
            </a:r>
            <a:r>
              <a:rPr lang="en-IN" dirty="0"/>
              <a:t> </a:t>
            </a:r>
            <a:r>
              <a:rPr lang="en-IN" dirty="0" err="1" smtClean="0"/>
              <a:t>metric.It</a:t>
            </a:r>
            <a:r>
              <a:rPr lang="en-IN" dirty="0" smtClean="0"/>
              <a:t> </a:t>
            </a:r>
            <a:r>
              <a:rPr lang="en-IN" dirty="0"/>
              <a:t> </a:t>
            </a:r>
            <a:r>
              <a:rPr lang="en-IN" dirty="0" smtClean="0"/>
              <a:t>is equivalent Euclidean-distance</a:t>
            </a:r>
            <a:r>
              <a:rPr lang="en-IN" dirty="0"/>
              <a:t> </a:t>
            </a:r>
            <a:r>
              <a:rPr lang="en-IN" dirty="0" smtClean="0"/>
              <a:t>for p=2.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We don’t‘ know best value of k so find accuracy for range 1 to 100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dirty="0" smtClean="0"/>
              <a:t>        Highest Accuracy at k=82</a:t>
            </a:r>
          </a:p>
          <a:p>
            <a:pPr marL="3797300" lvl="8" indent="0">
              <a:buNone/>
            </a:pPr>
            <a:r>
              <a:rPr lang="en-IN" dirty="0" smtClean="0"/>
              <a:t>	Accuracy=40.05</a:t>
            </a:r>
            <a:r>
              <a:rPr lang="en-IN" dirty="0"/>
              <a:t>%</a:t>
            </a:r>
          </a:p>
        </p:txBody>
      </p:sp>
      <p:pic>
        <p:nvPicPr>
          <p:cNvPr id="4" name="Picture 3" descr="C:\Users\ABHISHEK\Desktop\IIITD\DMG\Project_dmg\final_kn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5" y="2815119"/>
            <a:ext cx="3747919" cy="2127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70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Random Forest </a:t>
            </a:r>
            <a:r>
              <a:rPr lang="en-IN" b="1" dirty="0" smtClean="0"/>
              <a:t>with and without LDA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 smtClean="0"/>
              <a:t>Random </a:t>
            </a:r>
            <a:r>
              <a:rPr lang="en-IN" b="1" dirty="0"/>
              <a:t>forest classifier</a:t>
            </a:r>
            <a:r>
              <a:rPr lang="en-IN" dirty="0"/>
              <a:t> creates a set of </a:t>
            </a:r>
            <a:r>
              <a:rPr lang="en-IN" b="1" dirty="0"/>
              <a:t>decision</a:t>
            </a:r>
            <a:r>
              <a:rPr lang="en-IN" dirty="0"/>
              <a:t> trees from randomly selected subset of training set. It then aggregates the votes from different </a:t>
            </a:r>
            <a:r>
              <a:rPr lang="en-IN" b="1" dirty="0"/>
              <a:t>decision</a:t>
            </a:r>
            <a:r>
              <a:rPr lang="en-IN" dirty="0"/>
              <a:t> trees to decide the final class of the test </a:t>
            </a:r>
            <a:r>
              <a:rPr lang="en-IN" dirty="0" smtClean="0"/>
              <a:t>object</a:t>
            </a:r>
            <a:endParaRPr lang="en-IN" dirty="0"/>
          </a:p>
          <a:p>
            <a:r>
              <a:rPr lang="en-IN" b="1" dirty="0"/>
              <a:t>WITHOUT </a:t>
            </a:r>
            <a:r>
              <a:rPr lang="en-IN" b="1" dirty="0" smtClean="0"/>
              <a:t>LDA(</a:t>
            </a:r>
            <a:r>
              <a:rPr lang="en-IN" b="1" dirty="0"/>
              <a:t>Linear discriminant </a:t>
            </a:r>
            <a:r>
              <a:rPr lang="en-IN" b="1" dirty="0" smtClean="0"/>
              <a:t>analysis)</a:t>
            </a:r>
            <a:endParaRPr lang="en-IN" b="1" dirty="0"/>
          </a:p>
          <a:p>
            <a:r>
              <a:rPr lang="en-IN" dirty="0"/>
              <a:t>From </a:t>
            </a:r>
            <a:r>
              <a:rPr lang="en-IN" dirty="0" err="1"/>
              <a:t>sklearn.ensemble</a:t>
            </a:r>
            <a:r>
              <a:rPr lang="en-IN" dirty="0"/>
              <a:t> we use </a:t>
            </a:r>
            <a:r>
              <a:rPr lang="en-IN" dirty="0" err="1"/>
              <a:t>Randomforest</a:t>
            </a:r>
            <a:r>
              <a:rPr lang="en-IN" dirty="0"/>
              <a:t> classifier </a:t>
            </a:r>
          </a:p>
          <a:p>
            <a:r>
              <a:rPr lang="en-IN" dirty="0"/>
              <a:t>use parameter as max-depth=2 and random-state = 0.</a:t>
            </a:r>
          </a:p>
          <a:p>
            <a:r>
              <a:rPr lang="en-IN" dirty="0" err="1"/>
              <a:t>Accuacy</a:t>
            </a:r>
            <a:r>
              <a:rPr lang="en-IN" dirty="0"/>
              <a:t>=42.09 %</a:t>
            </a:r>
          </a:p>
          <a:p>
            <a:r>
              <a:rPr lang="en-IN" b="1" dirty="0"/>
              <a:t>LDA</a:t>
            </a:r>
            <a:r>
              <a:rPr lang="en-IN" dirty="0"/>
              <a:t>=&gt;LDA tries to reduce dimensions of the feature set while retaining the          information that discriminates output classes. LDA tries to find a decision </a:t>
            </a:r>
            <a:r>
              <a:rPr lang="en-IN" dirty="0" err="1"/>
              <a:t>boundry</a:t>
            </a:r>
            <a:r>
              <a:rPr lang="en-IN" dirty="0"/>
              <a:t> around each cluster of a class.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675333"/>
      </p:ext>
    </p:extLst>
  </p:cSld>
  <p:clrMapOvr>
    <a:masterClrMapping/>
  </p:clrMapOvr>
</p:sld>
</file>

<file path=ppt/theme/theme1.xml><?xml version="1.0" encoding="utf-8"?>
<a:theme xmlns:a="http://schemas.openxmlformats.org/drawingml/2006/main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832</Words>
  <Application>Microsoft Office PowerPoint</Application>
  <PresentationFormat>On-screen Show (16:9)</PresentationFormat>
  <Paragraphs>99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Quattrocento Sans</vt:lpstr>
      <vt:lpstr>Proxima Nova</vt:lpstr>
      <vt:lpstr>Droid Sans</vt:lpstr>
      <vt:lpstr>Times New Roman</vt:lpstr>
      <vt:lpstr>Wingdings</vt:lpstr>
      <vt:lpstr>IIIT-Delhi</vt:lpstr>
      <vt:lpstr>Analyse IMDB score with data mining algorithms</vt:lpstr>
      <vt:lpstr>Introduction</vt:lpstr>
      <vt:lpstr>DataSet Description</vt:lpstr>
      <vt:lpstr>Data Exploration  </vt:lpstr>
      <vt:lpstr>Data Exploration Continue…..</vt:lpstr>
      <vt:lpstr>Data Exploration Continue…..</vt:lpstr>
      <vt:lpstr>Decision Tree Classifier</vt:lpstr>
      <vt:lpstr>K-NN Classifier</vt:lpstr>
      <vt:lpstr>Random Forest with and without LDA</vt:lpstr>
      <vt:lpstr>Random Forest without and with LDA</vt:lpstr>
      <vt:lpstr>Classification using Support Vector Machine</vt:lpstr>
      <vt:lpstr>Conclusion</vt:lpstr>
      <vt:lpstr>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 Classification</dc:title>
  <dc:creator>abhishek vyas</dc:creator>
  <cp:lastModifiedBy>abhishek vyas</cp:lastModifiedBy>
  <cp:revision>47</cp:revision>
  <dcterms:modified xsi:type="dcterms:W3CDTF">2019-11-30T08:56:23Z</dcterms:modified>
</cp:coreProperties>
</file>