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4B70B55-BAFD-470A-B18F-60BF4DCA09EA}">
  <a:tblStyle styleId="{64B70B55-BAFD-470A-B18F-60BF4DCA09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QuattrocentoSans-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italic.fntdata"/><Relationship Id="rId25" Type="http://schemas.openxmlformats.org/officeDocument/2006/relationships/font" Target="fonts/QuattrocentoSans-bold.fntdata"/><Relationship Id="rId27"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a60b3d1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60b3d1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a60b3d1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60b3d1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60b3d1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60b3d1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60b3d1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60b3d1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60b3d10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60b3d10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31e810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31e810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31e81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31e81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31e810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31e810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4f8007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4f8007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4f8007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4f8007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31e810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31e810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75d50c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75d50c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a60b3d1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60b3d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462275"/>
            <a:ext cx="7705800" cy="12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Toxic Comment Classification</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80" name="Google Shape;80;p15"/>
          <p:cNvSpPr txBox="1"/>
          <p:nvPr/>
        </p:nvSpPr>
        <p:spPr>
          <a:xfrm>
            <a:off x="574875" y="2533550"/>
            <a:ext cx="3448800" cy="1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Amrit Mohan 		MT18022</a:t>
            </a:r>
            <a:endParaRPr sz="1600">
              <a:solidFill>
                <a:schemeClr val="lt1"/>
              </a:solidFill>
            </a:endParaRPr>
          </a:p>
          <a:p>
            <a:pPr indent="0" lvl="0" marL="0" rtl="0" algn="l">
              <a:spcBef>
                <a:spcPts val="0"/>
              </a:spcBef>
              <a:spcAft>
                <a:spcPts val="0"/>
              </a:spcAft>
              <a:buNone/>
            </a:pPr>
            <a:r>
              <a:rPr lang="en" sz="1600">
                <a:solidFill>
                  <a:schemeClr val="lt1"/>
                </a:solidFill>
              </a:rPr>
              <a:t>Abhishek Vyas		MT19086</a:t>
            </a:r>
            <a:endParaRPr sz="1600">
              <a:solidFill>
                <a:schemeClr val="lt1"/>
              </a:solidFill>
            </a:endParaRPr>
          </a:p>
          <a:p>
            <a:pPr indent="0" lvl="0" marL="0" rtl="0" algn="l">
              <a:spcBef>
                <a:spcPts val="0"/>
              </a:spcBef>
              <a:spcAft>
                <a:spcPts val="0"/>
              </a:spcAft>
              <a:buNone/>
            </a:pPr>
            <a:r>
              <a:rPr lang="en" sz="1600">
                <a:solidFill>
                  <a:schemeClr val="lt1"/>
                </a:solidFill>
              </a:rPr>
              <a:t>Chirag Chawla    	MT19089</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solidFill>
                  <a:schemeClr val="dk1"/>
                </a:solidFill>
              </a:rPr>
              <a:t>First before the classification, we have converted the multi-class labelled data into single-labelled class having only one class label defining the various classes for each instance.</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Then we apply SVM Model from sklearn library with ‘gamma’ as parameter parameter passed to it.</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The SVM Model with gamma parameter, is relatively converges faster than Linear Kernel parameter, but it might misclassify some of the instances.</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We got the accuracy : 0.899 with this SVM model.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We have train.csv and test.csv as given data.</a:t>
            </a:r>
            <a:endParaRPr/>
          </a:p>
          <a:p>
            <a:pPr indent="-342900" lvl="0" marL="457200" rtl="0" algn="just">
              <a:spcBef>
                <a:spcPts val="0"/>
              </a:spcBef>
              <a:spcAft>
                <a:spcPts val="0"/>
              </a:spcAft>
              <a:buSzPts val="1800"/>
              <a:buChar char="●"/>
            </a:pPr>
            <a:r>
              <a:rPr lang="en"/>
              <a:t>We will load train file and test files as pandas dataframe, and add new attribute to train dataframe represents Non-Toxic i.e if a particular instance is not Toxic i.e doesn't belongs to any toxic class, the Non-toxic attribute value will be 1 for that instance, otherwise.</a:t>
            </a:r>
            <a:endParaRPr/>
          </a:p>
          <a:p>
            <a:pPr indent="-342900" lvl="0" marL="457200" rtl="0" algn="just">
              <a:spcBef>
                <a:spcPts val="0"/>
              </a:spcBef>
              <a:spcAft>
                <a:spcPts val="0"/>
              </a:spcAft>
              <a:buSzPts val="1800"/>
              <a:buChar char="●"/>
            </a:pPr>
            <a:r>
              <a:rPr lang="en"/>
              <a:t>Then check for any None values in test and train dataframe.</a:t>
            </a:r>
            <a:endParaRPr/>
          </a:p>
          <a:p>
            <a:pPr indent="-342900" lvl="0" marL="457200" rtl="0" algn="just">
              <a:spcBef>
                <a:spcPts val="0"/>
              </a:spcBef>
              <a:spcAft>
                <a:spcPts val="0"/>
              </a:spcAft>
              <a:buSzPts val="1800"/>
              <a:buChar char="●"/>
            </a:pPr>
            <a:r>
              <a:rPr lang="en"/>
              <a:t>Then we will Apply TfidfVectorizer methods to find doc vectors of comment_text feature of train(as trainvector) and test data(as testvector).</a:t>
            </a:r>
            <a:endParaRPr/>
          </a:p>
          <a:p>
            <a:pPr indent="-342900" lvl="0" marL="457200" rtl="0" algn="just">
              <a:spcBef>
                <a:spcPts val="0"/>
              </a:spcBef>
              <a:spcAft>
                <a:spcPts val="0"/>
              </a:spcAft>
              <a:buSzPts val="1800"/>
              <a:buChar char="●"/>
            </a:pPr>
            <a:r>
              <a:rPr lang="en"/>
              <a:t>Then We apply LogisticRegression method on trainvectors to find the probabilities of belonging to a particular class for each instance on testvectors.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Neural Network</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Convolution Neural Network is similar to neural network</a:t>
            </a:r>
            <a:endParaRPr/>
          </a:p>
          <a:p>
            <a:pPr indent="-342900" lvl="0" marL="457200" rtl="0" algn="just">
              <a:spcBef>
                <a:spcPts val="0"/>
              </a:spcBef>
              <a:spcAft>
                <a:spcPts val="0"/>
              </a:spcAft>
              <a:buSzPts val="1800"/>
              <a:buChar char="●"/>
            </a:pPr>
            <a:r>
              <a:rPr lang="en"/>
              <a:t>Each neuron is implemented with some learnable </a:t>
            </a:r>
            <a:r>
              <a:rPr lang="en"/>
              <a:t>weight and bias</a:t>
            </a:r>
            <a:endParaRPr/>
          </a:p>
          <a:p>
            <a:pPr indent="-342900" lvl="0" marL="457200" rtl="0" algn="just">
              <a:lnSpc>
                <a:spcPct val="150000"/>
              </a:lnSpc>
              <a:spcBef>
                <a:spcPts val="0"/>
              </a:spcBef>
              <a:spcAft>
                <a:spcPts val="0"/>
              </a:spcAft>
              <a:buSzPts val="1800"/>
              <a:buChar char="●"/>
            </a:pPr>
            <a:r>
              <a:rPr lang="en"/>
              <a:t>Layers used in our implementation are input layer, Convolution layer, Max_pooling layer, Global_Max_pooling, Relu activation function, Sigmoid activation function and finally output layer</a:t>
            </a:r>
            <a:endParaRPr/>
          </a:p>
          <a:p>
            <a:pPr indent="-342900" lvl="0" marL="457200" rtl="0" algn="just">
              <a:spcBef>
                <a:spcPts val="0"/>
              </a:spcBef>
              <a:spcAft>
                <a:spcPts val="0"/>
              </a:spcAft>
              <a:buSzPts val="1800"/>
              <a:buChar char="●"/>
            </a:pPr>
            <a:r>
              <a:rPr lang="en"/>
              <a:t>Trained for 5 epochs and 32 batch size</a:t>
            </a:r>
            <a:endParaRPr/>
          </a:p>
          <a:p>
            <a:pPr indent="-342900" lvl="0" marL="457200" rtl="0" algn="just">
              <a:spcBef>
                <a:spcPts val="0"/>
              </a:spcBef>
              <a:spcAft>
                <a:spcPts val="0"/>
              </a:spcAft>
              <a:buSzPts val="1800"/>
              <a:buChar char="●"/>
            </a:pPr>
            <a:r>
              <a:rPr lang="en"/>
              <a:t>Giving an accuracy of 96% because the data is multi-labeled.</a:t>
            </a:r>
            <a:endParaRPr/>
          </a:p>
          <a:p>
            <a:pPr indent="-342900" lvl="0" marL="457200" rtl="0" algn="just">
              <a:spcBef>
                <a:spcPts val="0"/>
              </a:spcBef>
              <a:spcAft>
                <a:spcPts val="0"/>
              </a:spcAft>
              <a:buSzPts val="1800"/>
              <a:buChar char="●"/>
            </a:pPr>
            <a:r>
              <a:rPr lang="en"/>
              <a:t>Also providing the probability of each comment belonging to a particular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Inferences</a:t>
            </a:r>
            <a:endParaRPr/>
          </a:p>
        </p:txBody>
      </p:sp>
      <p:graphicFrame>
        <p:nvGraphicFramePr>
          <p:cNvPr id="152" name="Google Shape;152;p27"/>
          <p:cNvGraphicFramePr/>
          <p:nvPr/>
        </p:nvGraphicFramePr>
        <p:xfrm>
          <a:off x="952500" y="1238250"/>
          <a:ext cx="3000000" cy="3000000"/>
        </p:xfrm>
        <a:graphic>
          <a:graphicData uri="http://schemas.openxmlformats.org/drawingml/2006/table">
            <a:tbl>
              <a:tblPr>
                <a:noFill/>
                <a:tableStyleId>{64B70B55-BAFD-470A-B18F-60BF4DCA09EA}</a:tableStyleId>
              </a:tblPr>
              <a:tblGrid>
                <a:gridCol w="3619500"/>
                <a:gridCol w="3619500"/>
              </a:tblGrid>
              <a:tr h="381000">
                <a:tc>
                  <a:txBody>
                    <a:bodyPr/>
                    <a:lstStyle/>
                    <a:p>
                      <a:pPr indent="0" lvl="0" marL="0" rtl="0" algn="ctr">
                        <a:spcBef>
                          <a:spcPts val="0"/>
                        </a:spcBef>
                        <a:spcAft>
                          <a:spcPts val="0"/>
                        </a:spcAft>
                        <a:buNone/>
                      </a:pPr>
                      <a:r>
                        <a:rPr b="1" lang="en" sz="1800"/>
                        <a:t>Model Applied</a:t>
                      </a:r>
                      <a:endParaRPr b="1" sz="1800"/>
                    </a:p>
                  </a:txBody>
                  <a:tcPr marT="91425" marB="91425" marR="91425" marL="91425" anchor="b"/>
                </a:tc>
                <a:tc>
                  <a:txBody>
                    <a:bodyPr/>
                    <a:lstStyle/>
                    <a:p>
                      <a:pPr indent="0" lvl="0" marL="0" rtl="0" algn="ctr">
                        <a:spcBef>
                          <a:spcPts val="0"/>
                        </a:spcBef>
                        <a:spcAft>
                          <a:spcPts val="0"/>
                        </a:spcAft>
                        <a:buClr>
                          <a:schemeClr val="dk1"/>
                        </a:buClr>
                        <a:buSzPts val="1100"/>
                        <a:buFont typeface="Arial"/>
                        <a:buNone/>
                      </a:pPr>
                      <a:r>
                        <a:rPr b="1" lang="en" sz="1800">
                          <a:solidFill>
                            <a:schemeClr val="dk1"/>
                          </a:solidFill>
                        </a:rPr>
                        <a:t>Accuracy</a:t>
                      </a:r>
                      <a:endParaRPr/>
                    </a:p>
                  </a:txBody>
                  <a:tcPr marT="91425" marB="91425" marR="91425" marL="91425"/>
                </a:tc>
              </a:tr>
              <a:tr h="381000">
                <a:tc>
                  <a:txBody>
                    <a:bodyPr/>
                    <a:lstStyle/>
                    <a:p>
                      <a:pPr indent="0" lvl="0" marL="0" rtl="0" algn="l">
                        <a:spcBef>
                          <a:spcPts val="0"/>
                        </a:spcBef>
                        <a:spcAft>
                          <a:spcPts val="0"/>
                        </a:spcAft>
                        <a:buNone/>
                      </a:pPr>
                      <a:r>
                        <a:rPr lang="en"/>
                        <a:t>N-gram based Language Model</a:t>
                      </a:r>
                      <a:endParaRPr/>
                    </a:p>
                  </a:txBody>
                  <a:tcPr marT="91425" marB="91425" marR="91425" marL="91425"/>
                </a:tc>
                <a:tc>
                  <a:txBody>
                    <a:bodyPr/>
                    <a:lstStyle/>
                    <a:p>
                      <a:pPr indent="0" lvl="0" marL="0" rtl="0" algn="r">
                        <a:spcBef>
                          <a:spcPts val="0"/>
                        </a:spcBef>
                        <a:spcAft>
                          <a:spcPts val="0"/>
                        </a:spcAft>
                        <a:buNone/>
                      </a:pPr>
                      <a:r>
                        <a:rPr lang="en"/>
                        <a:t>Uni- 15.63%, Bi-95.32%, Tri-97.53%</a:t>
                      </a:r>
                      <a:endParaRPr/>
                    </a:p>
                  </a:txBody>
                  <a:tcPr marT="91425" marB="91425" marR="91425" marL="91425"/>
                </a:tc>
              </a:tr>
              <a:tr h="381000">
                <a:tc>
                  <a:txBody>
                    <a:bodyPr/>
                    <a:lstStyle/>
                    <a:p>
                      <a:pPr indent="0" lvl="0" marL="0" rtl="0" algn="l">
                        <a:spcBef>
                          <a:spcPts val="0"/>
                        </a:spcBef>
                        <a:spcAft>
                          <a:spcPts val="0"/>
                        </a:spcAft>
                        <a:buNone/>
                      </a:pPr>
                      <a:r>
                        <a:rPr lang="en"/>
                        <a:t>Tf-idf Based cosine similarity</a:t>
                      </a:r>
                      <a:endParaRPr/>
                    </a:p>
                  </a:txBody>
                  <a:tcPr marT="91425" marB="91425" marR="91425" marL="91425"/>
                </a:tc>
                <a:tc>
                  <a:txBody>
                    <a:bodyPr/>
                    <a:lstStyle/>
                    <a:p>
                      <a:pPr indent="0" lvl="0" marL="0" rtl="0" algn="r">
                        <a:spcBef>
                          <a:spcPts val="0"/>
                        </a:spcBef>
                        <a:spcAft>
                          <a:spcPts val="0"/>
                        </a:spcAft>
                        <a:buNone/>
                      </a:pPr>
                      <a:r>
                        <a:rPr lang="en"/>
                        <a:t>96%</a:t>
                      </a:r>
                      <a:endParaRPr/>
                    </a:p>
                  </a:txBody>
                  <a:tcPr marT="91425" marB="91425" marR="91425" marL="91425"/>
                </a:tc>
              </a:tr>
              <a:tr h="381000">
                <a:tc>
                  <a:txBody>
                    <a:bodyPr/>
                    <a:lstStyle/>
                    <a:p>
                      <a:pPr indent="0" lvl="0" marL="0" rtl="0" algn="l">
                        <a:spcBef>
                          <a:spcPts val="0"/>
                        </a:spcBef>
                        <a:spcAft>
                          <a:spcPts val="0"/>
                        </a:spcAft>
                        <a:buNone/>
                      </a:pPr>
                      <a:r>
                        <a:rPr lang="en"/>
                        <a:t>Support Vector Machine</a:t>
                      </a:r>
                      <a:endParaRPr/>
                    </a:p>
                  </a:txBody>
                  <a:tcPr marT="91425" marB="91425" marR="91425" marL="91425"/>
                </a:tc>
                <a:tc>
                  <a:txBody>
                    <a:bodyPr/>
                    <a:lstStyle/>
                    <a:p>
                      <a:pPr indent="0" lvl="0" marL="0" rtl="0" algn="r">
                        <a:spcBef>
                          <a:spcPts val="0"/>
                        </a:spcBef>
                        <a:spcAft>
                          <a:spcPts val="0"/>
                        </a:spcAft>
                        <a:buClr>
                          <a:schemeClr val="dk1"/>
                        </a:buClr>
                        <a:buSzPts val="1100"/>
                        <a:buFont typeface="Arial"/>
                        <a:buNone/>
                      </a:pPr>
                      <a:r>
                        <a:rPr lang="en">
                          <a:solidFill>
                            <a:schemeClr val="dk1"/>
                          </a:solidFill>
                        </a:rPr>
                        <a:t>88.99%</a:t>
                      </a:r>
                      <a:endParaRPr/>
                    </a:p>
                  </a:txBody>
                  <a:tcPr marT="91425" marB="91425" marR="91425" marL="91425"/>
                </a:tc>
              </a:tr>
              <a:tr h="381000">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r">
                        <a:spcBef>
                          <a:spcPts val="0"/>
                        </a:spcBef>
                        <a:spcAft>
                          <a:spcPts val="0"/>
                        </a:spcAft>
                        <a:buNone/>
                      </a:pPr>
                      <a:r>
                        <a:rPr lang="en"/>
                        <a:t>88.2%</a:t>
                      </a:r>
                      <a:endParaRPr/>
                    </a:p>
                  </a:txBody>
                  <a:tcPr marT="91425" marB="91425" marR="91425" marL="91425" anchor="b"/>
                </a:tc>
              </a:tr>
              <a:tr h="381000">
                <a:tc>
                  <a:txBody>
                    <a:bodyPr/>
                    <a:lstStyle/>
                    <a:p>
                      <a:pPr indent="0" lvl="0" marL="0" rtl="0" algn="l">
                        <a:spcBef>
                          <a:spcPts val="0"/>
                        </a:spcBef>
                        <a:spcAft>
                          <a:spcPts val="0"/>
                        </a:spcAft>
                        <a:buNone/>
                      </a:pPr>
                      <a:r>
                        <a:rPr lang="en"/>
                        <a:t>Convolution Neural Network</a:t>
                      </a:r>
                      <a:endParaRPr/>
                    </a:p>
                  </a:txBody>
                  <a:tcPr marT="91425" marB="91425" marR="91425" marL="91425"/>
                </a:tc>
                <a:tc>
                  <a:txBody>
                    <a:bodyPr/>
                    <a:lstStyle/>
                    <a:p>
                      <a:pPr indent="0" lvl="0" marL="0" rtl="0" algn="r">
                        <a:spcBef>
                          <a:spcPts val="0"/>
                        </a:spcBef>
                        <a:spcAft>
                          <a:spcPts val="0"/>
                        </a:spcAft>
                        <a:buNone/>
                      </a:pPr>
                      <a:r>
                        <a:rPr lang="en"/>
                        <a:t>97%</a:t>
                      </a:r>
                      <a:endParaRPr/>
                    </a:p>
                  </a:txBody>
                  <a:tcPr marT="91425" marB="91425" marR="91425" marL="91425"/>
                </a:tc>
              </a:tr>
              <a:tr h="381000">
                <a:tc>
                  <a:txBody>
                    <a:bodyPr/>
                    <a:lstStyle/>
                    <a:p>
                      <a:pPr indent="0" lvl="0" marL="0" rtl="0" algn="l">
                        <a:spcBef>
                          <a:spcPts val="0"/>
                        </a:spcBef>
                        <a:spcAft>
                          <a:spcPts val="0"/>
                        </a:spcAft>
                        <a:buNone/>
                      </a:pPr>
                      <a:r>
                        <a:rPr lang="en"/>
                        <a:t>Naive-Bayes</a:t>
                      </a:r>
                      <a:endParaRPr/>
                    </a:p>
                  </a:txBody>
                  <a:tcPr marT="91425" marB="91425" marR="91425" marL="91425"/>
                </a:tc>
                <a:tc>
                  <a:txBody>
                    <a:bodyPr/>
                    <a:lstStyle/>
                    <a:p>
                      <a:pPr indent="0" lvl="0" marL="0" rtl="0" algn="r">
                        <a:spcBef>
                          <a:spcPts val="0"/>
                        </a:spcBef>
                        <a:spcAft>
                          <a:spcPts val="0"/>
                        </a:spcAft>
                        <a:buNone/>
                      </a:pPr>
                      <a:r>
                        <a:rPr lang="en"/>
                        <a:t>47.9734%</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As per the accuracy values all the model shows a recommendable accuracy but that is because of the type of data given. </a:t>
            </a:r>
            <a:endParaRPr/>
          </a:p>
          <a:p>
            <a:pPr indent="0" lvl="0" marL="0" rtl="0" algn="just">
              <a:spcBef>
                <a:spcPts val="1600"/>
              </a:spcBef>
              <a:spcAft>
                <a:spcPts val="0"/>
              </a:spcAft>
              <a:buNone/>
            </a:pPr>
            <a:r>
              <a:rPr lang="en"/>
              <a:t>As we generate some new features and applied the support vector machine , decision tree classifier on that data. SVM shows the high accuracy as compared to decision tree.</a:t>
            </a:r>
            <a:endParaRPr/>
          </a:p>
          <a:p>
            <a:pPr indent="0" lvl="0" marL="0" rtl="0" algn="just">
              <a:spcBef>
                <a:spcPts val="1600"/>
              </a:spcBef>
              <a:spcAft>
                <a:spcPts val="1600"/>
              </a:spcAft>
              <a:buNone/>
            </a:pPr>
            <a:r>
              <a:rPr lang="en"/>
              <a:t>Logistic Regression, convolution neural network provides the probability of each comment being in a particular class. Which was the motive to infer that how toxic a comment is. So, we can consider that probability as a toxicity metric.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86" name="Google Shape;86;p16"/>
          <p:cNvSpPr txBox="1"/>
          <p:nvPr>
            <p:ph idx="1" type="body"/>
          </p:nvPr>
        </p:nvSpPr>
        <p:spPr>
          <a:xfrm>
            <a:off x="311700" y="1301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highlight>
                  <a:srgbClr val="FFFFFF"/>
                </a:highlight>
              </a:rPr>
              <a:t>The threat of abuse and harassment online means that many people stop expressing themselves and give up on seeking different opinions.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Platforms struggle to effectively facilitate conversations, leading many communities to limit or completely shut down user comments.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Motive is to build a multi-headed model that’s capable of detecting different types of of toxicity like threats, obscenity, insults, and identity-based hate.</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Wil be using a dataset of comments from Wikipedia’s talk page edits</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92" name="Google Shape;92;p17"/>
          <p:cNvSpPr txBox="1"/>
          <p:nvPr>
            <p:ph idx="1" type="body"/>
          </p:nvPr>
        </p:nvSpPr>
        <p:spPr>
          <a:xfrm>
            <a:off x="311700" y="888400"/>
            <a:ext cx="8520600" cy="368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highlight>
                  <a:srgbClr val="FFFFFF"/>
                </a:highlight>
              </a:rPr>
              <a:t>We are provided with a large number of Wikipedia comments which have been labeled by human raters for toxic behavior</a:t>
            </a:r>
            <a:r>
              <a:rPr lang="en"/>
              <a:t> .</a:t>
            </a:r>
            <a:endParaRPr/>
          </a:p>
          <a:p>
            <a:pPr indent="-342900" lvl="0" marL="457200" rtl="0" algn="l">
              <a:spcBef>
                <a:spcPts val="0"/>
              </a:spcBef>
              <a:spcAft>
                <a:spcPts val="0"/>
              </a:spcAft>
              <a:buSzPts val="1800"/>
              <a:buChar char="○"/>
            </a:pPr>
            <a:r>
              <a:rPr lang="en"/>
              <a:t>Type of toxicity is :</a:t>
            </a:r>
            <a:endParaRPr/>
          </a:p>
          <a:p>
            <a:pPr indent="-330200" lvl="1" marL="914400" rtl="0" algn="l">
              <a:spcBef>
                <a:spcPts val="0"/>
              </a:spcBef>
              <a:spcAft>
                <a:spcPts val="0"/>
              </a:spcAft>
              <a:buSzPts val="1600"/>
              <a:buChar char="○"/>
            </a:pPr>
            <a:r>
              <a:rPr lang="en" sz="1600"/>
              <a:t>Toxic</a:t>
            </a:r>
            <a:endParaRPr sz="1600"/>
          </a:p>
          <a:p>
            <a:pPr indent="-330200" lvl="1" marL="914400" rtl="0" algn="l">
              <a:spcBef>
                <a:spcPts val="0"/>
              </a:spcBef>
              <a:spcAft>
                <a:spcPts val="0"/>
              </a:spcAft>
              <a:buSzPts val="1600"/>
              <a:buChar char="○"/>
            </a:pPr>
            <a:r>
              <a:rPr lang="en" sz="1600"/>
              <a:t>Sever Toxic</a:t>
            </a:r>
            <a:endParaRPr sz="1600"/>
          </a:p>
          <a:p>
            <a:pPr indent="-330200" lvl="1" marL="914400" rtl="0" algn="l">
              <a:spcBef>
                <a:spcPts val="0"/>
              </a:spcBef>
              <a:spcAft>
                <a:spcPts val="0"/>
              </a:spcAft>
              <a:buSzPts val="1600"/>
              <a:buChar char="○"/>
            </a:pPr>
            <a:r>
              <a:rPr lang="en" sz="1600"/>
              <a:t>Insult</a:t>
            </a:r>
            <a:endParaRPr sz="1600"/>
          </a:p>
          <a:p>
            <a:pPr indent="-330200" lvl="1" marL="914400" rtl="0" algn="l">
              <a:spcBef>
                <a:spcPts val="0"/>
              </a:spcBef>
              <a:spcAft>
                <a:spcPts val="0"/>
              </a:spcAft>
              <a:buSzPts val="1600"/>
              <a:buChar char="○"/>
            </a:pPr>
            <a:r>
              <a:rPr lang="en" sz="1600"/>
              <a:t>Obscene</a:t>
            </a:r>
            <a:endParaRPr sz="1600"/>
          </a:p>
          <a:p>
            <a:pPr indent="-330200" lvl="1" marL="914400" rtl="0" algn="l">
              <a:spcBef>
                <a:spcPts val="0"/>
              </a:spcBef>
              <a:spcAft>
                <a:spcPts val="0"/>
              </a:spcAft>
              <a:buSzPts val="1600"/>
              <a:buChar char="○"/>
            </a:pPr>
            <a:r>
              <a:rPr lang="en" sz="1600"/>
              <a:t>Identity Hate</a:t>
            </a:r>
            <a:endParaRPr sz="1600"/>
          </a:p>
          <a:p>
            <a:pPr indent="-330200" lvl="1" marL="914400" rtl="0" algn="l">
              <a:spcBef>
                <a:spcPts val="0"/>
              </a:spcBef>
              <a:spcAft>
                <a:spcPts val="0"/>
              </a:spcAft>
              <a:buSzPts val="1600"/>
              <a:buChar char="○"/>
            </a:pPr>
            <a:r>
              <a:rPr lang="en" sz="1600"/>
              <a:t>Treat</a:t>
            </a:r>
            <a:endParaRPr sz="1600"/>
          </a:p>
          <a:p>
            <a:pPr indent="-342900" lvl="0" marL="457200" rtl="0" algn="l">
              <a:spcBef>
                <a:spcPts val="0"/>
              </a:spcBef>
              <a:spcAft>
                <a:spcPts val="0"/>
              </a:spcAft>
              <a:buSzPts val="1800"/>
              <a:buChar char="○"/>
            </a:pPr>
            <a:r>
              <a:rPr lang="en"/>
              <a:t>Train.csv - It have multiple comments and for each comment the class </a:t>
            </a:r>
            <a:r>
              <a:rPr lang="en"/>
              <a:t>label</a:t>
            </a:r>
            <a:r>
              <a:rPr lang="en"/>
              <a:t> is 1 if that comment belongs to that particular class.</a:t>
            </a:r>
            <a:endParaRPr/>
          </a:p>
          <a:p>
            <a:pPr indent="-342900" lvl="0" marL="457200" rtl="0" algn="l">
              <a:spcBef>
                <a:spcPts val="0"/>
              </a:spcBef>
              <a:spcAft>
                <a:spcPts val="0"/>
              </a:spcAft>
              <a:buSzPts val="1800"/>
              <a:buChar char="○"/>
            </a:pPr>
            <a:r>
              <a:rPr lang="en"/>
              <a:t>Test.csv - It have multiple comments and for each comment the class label is 1 if that comment belongs to that particular class. If all columns are -1 that means comment is not labeled.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model</a:t>
            </a:r>
            <a:endParaRPr/>
          </a:p>
        </p:txBody>
      </p:sp>
      <p:sp>
        <p:nvSpPr>
          <p:cNvPr id="98" name="Google Shape;98;p18"/>
          <p:cNvSpPr txBox="1"/>
          <p:nvPr/>
        </p:nvSpPr>
        <p:spPr>
          <a:xfrm>
            <a:off x="126475" y="1011050"/>
            <a:ext cx="9144000" cy="3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Step 1:  Preprocess all the comments like stopword removal, </a:t>
            </a:r>
            <a:r>
              <a:rPr lang="en" sz="1800">
                <a:latin typeface="Proxima Nova"/>
                <a:ea typeface="Proxima Nova"/>
                <a:cs typeface="Proxima Nova"/>
                <a:sym typeface="Proxima Nova"/>
              </a:rPr>
              <a:t>lemmatization etc.</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Step 2:  </a:t>
            </a:r>
            <a:r>
              <a:rPr lang="en" sz="1800">
                <a:solidFill>
                  <a:schemeClr val="dk1"/>
                </a:solidFill>
                <a:latin typeface="Proxima Nova"/>
                <a:ea typeface="Proxima Nova"/>
                <a:cs typeface="Proxima Nova"/>
                <a:sym typeface="Proxima Nova"/>
              </a:rPr>
              <a:t>FInd out the all possible unigram, bigram, trigram for each class</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Step 3: </a:t>
            </a:r>
            <a:r>
              <a:rPr lang="en" sz="1800">
                <a:solidFill>
                  <a:schemeClr val="dk1"/>
                </a:solidFill>
                <a:latin typeface="Proxima Nova"/>
                <a:ea typeface="Proxima Nova"/>
                <a:cs typeface="Proxima Nova"/>
                <a:sym typeface="Proxima Nova"/>
              </a:rPr>
              <a:t> Make a dictionaries for frequency and probability of each n-gram according to it’s class. Used add-1 smoothing for calculating probabilities</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Step 4:  </a:t>
            </a:r>
            <a:r>
              <a:rPr lang="en" sz="1800">
                <a:solidFill>
                  <a:schemeClr val="dk1"/>
                </a:solidFill>
                <a:latin typeface="Proxima Nova"/>
                <a:ea typeface="Proxima Nova"/>
                <a:cs typeface="Proxima Nova"/>
                <a:sym typeface="Proxima Nova"/>
              </a:rPr>
              <a:t>Find the probability of each comment of test data for each class and each n-gram model</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Step 5:  </a:t>
            </a:r>
            <a:r>
              <a:rPr lang="en" sz="1800">
                <a:solidFill>
                  <a:schemeClr val="dk1"/>
                </a:solidFill>
                <a:latin typeface="Proxima Nova"/>
                <a:ea typeface="Proxima Nova"/>
                <a:cs typeface="Proxima Nova"/>
                <a:sym typeface="Proxima Nova"/>
              </a:rPr>
              <a:t>Assign the class to comment having highest probability.</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Step 6:  </a:t>
            </a:r>
            <a:r>
              <a:rPr lang="en" sz="1800">
                <a:solidFill>
                  <a:schemeClr val="dk1"/>
                </a:solidFill>
                <a:latin typeface="Proxima Nova"/>
                <a:ea typeface="Proxima Nova"/>
                <a:cs typeface="Proxima Nova"/>
                <a:sym typeface="Proxima Nova"/>
              </a:rPr>
              <a:t>Find metric like accuracy for computed and original labels</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a:t>
            </a:r>
            <a:endParaRPr/>
          </a:p>
        </p:txBody>
      </p:sp>
      <p:sp>
        <p:nvSpPr>
          <p:cNvPr id="104" name="Google Shape;104;p19"/>
          <p:cNvSpPr txBox="1"/>
          <p:nvPr/>
        </p:nvSpPr>
        <p:spPr>
          <a:xfrm>
            <a:off x="585975" y="1224025"/>
            <a:ext cx="7969200" cy="3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1:  Preprocess all the comments like stopword removal, lemmatization etc.</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2:  FInd out the all possible Words in particular class and it’s probability</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3:  Used add-1 smoothing for calculating probabilities</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4:  Find the probability of each comment of test data for each class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5:  Assign the class to comment having highest probability.</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Step 6:  Find metric like accuracy for computed and original labels. Accuracy is : 41.9713%</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t>
            </a:r>
            <a:endParaRPr/>
          </a:p>
        </p:txBody>
      </p:sp>
      <p:sp>
        <p:nvSpPr>
          <p:cNvPr id="110" name="Google Shape;110;p20"/>
          <p:cNvSpPr txBox="1"/>
          <p:nvPr>
            <p:ph idx="1" type="body"/>
          </p:nvPr>
        </p:nvSpPr>
        <p:spPr>
          <a:xfrm>
            <a:off x="311700" y="976625"/>
            <a:ext cx="8520600" cy="39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provided data only have comments. So for better classification we are adding some features for each comment which are as follows :</a:t>
            </a:r>
            <a:endParaRPr/>
          </a:p>
          <a:p>
            <a:pPr indent="-342900" lvl="0" marL="457200" rtl="0" algn="l">
              <a:spcBef>
                <a:spcPts val="1600"/>
              </a:spcBef>
              <a:spcAft>
                <a:spcPts val="0"/>
              </a:spcAft>
              <a:buSzPts val="1800"/>
              <a:buChar char="●"/>
            </a:pPr>
            <a:r>
              <a:rPr lang="en"/>
              <a:t>Number of words : Toxic comments have less number of words </a:t>
            </a:r>
            <a:endParaRPr/>
          </a:p>
          <a:p>
            <a:pPr indent="-342900" lvl="0" marL="457200" rtl="0" algn="l">
              <a:spcBef>
                <a:spcPts val="0"/>
              </a:spcBef>
              <a:spcAft>
                <a:spcPts val="0"/>
              </a:spcAft>
              <a:buSzPts val="1800"/>
              <a:buChar char="●"/>
            </a:pPr>
            <a:r>
              <a:rPr lang="en"/>
              <a:t>Length of each comment :Mostly  toxic comments are smaller in length</a:t>
            </a:r>
            <a:endParaRPr/>
          </a:p>
          <a:p>
            <a:pPr indent="-342900" lvl="0" marL="457200" rtl="0" algn="l">
              <a:spcBef>
                <a:spcPts val="0"/>
              </a:spcBef>
              <a:spcAft>
                <a:spcPts val="0"/>
              </a:spcAft>
              <a:buSzPts val="1800"/>
              <a:buChar char="●"/>
            </a:pPr>
            <a:r>
              <a:rPr lang="en"/>
              <a:t>Number of Unique Words : Toxic comments might include repeated words</a:t>
            </a:r>
            <a:endParaRPr/>
          </a:p>
          <a:p>
            <a:pPr indent="-342900" lvl="0" marL="457200" rtl="0" algn="l">
              <a:spcBef>
                <a:spcPts val="0"/>
              </a:spcBef>
              <a:spcAft>
                <a:spcPts val="0"/>
              </a:spcAft>
              <a:buSzPts val="1800"/>
              <a:buChar char="●"/>
            </a:pPr>
            <a:r>
              <a:rPr lang="en"/>
              <a:t>Number of punctuations : Toxic comments might have less number of punctuations</a:t>
            </a:r>
            <a:endParaRPr/>
          </a:p>
          <a:p>
            <a:pPr indent="-342900" lvl="0" marL="457200" rtl="0" algn="l">
              <a:spcBef>
                <a:spcPts val="0"/>
              </a:spcBef>
              <a:spcAft>
                <a:spcPts val="0"/>
              </a:spcAft>
              <a:buSzPts val="1800"/>
              <a:buChar char="●"/>
            </a:pPr>
            <a:r>
              <a:rPr lang="en"/>
              <a:t>Number of symbols : Toxic comments mostly includes large number of special symbols like *,@,# etc.</a:t>
            </a:r>
            <a:endParaRPr/>
          </a:p>
          <a:p>
            <a:pPr indent="-342900" lvl="0" marL="457200" rtl="0" algn="l">
              <a:spcBef>
                <a:spcPts val="0"/>
              </a:spcBef>
              <a:spcAft>
                <a:spcPts val="0"/>
              </a:spcAft>
              <a:buSzPts val="1800"/>
              <a:buChar char="●"/>
            </a:pPr>
            <a:r>
              <a:rPr lang="en"/>
              <a:t>Number of Stopwords : Mostly toxic comments have less number of stopwords</a:t>
            </a:r>
            <a:endParaRPr/>
          </a:p>
          <a:p>
            <a:pPr indent="-342900" lvl="0" marL="457200" rtl="0" algn="l">
              <a:spcBef>
                <a:spcPts val="0"/>
              </a:spcBef>
              <a:spcAft>
                <a:spcPts val="0"/>
              </a:spcAft>
              <a:buSzPts val="1800"/>
              <a:buChar char="●"/>
            </a:pPr>
            <a:r>
              <a:rPr lang="en"/>
              <a:t>Proportion of capital letter/small letter : Mostly toxic comments have high proportion of only one type i.e., either capital of small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of Multi-labeled Data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our data is multi-labeled which causes problems as we can classify each comment in one class at a time. For solving this problem we generated our own class labels which have a combination of original class for example, toxic:insult:obscene is class having comments which originally belongs to all three classes</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r>
              <a:rPr lang="en"/>
              <a:t> Tree Classifier</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solidFill>
                  <a:schemeClr val="dk1"/>
                </a:solidFill>
              </a:rPr>
              <a:t>First before the classification, we have converted the multi-class labelled data into single-labelled class having only one class label defining the various classes for each instance.</a:t>
            </a:r>
            <a:endParaRPr>
              <a:solidFill>
                <a:schemeClr val="dk1"/>
              </a:solidFill>
            </a:endParaRPr>
          </a:p>
          <a:p>
            <a:pPr indent="-342900" lvl="0" marL="457200" rtl="0" algn="just">
              <a:lnSpc>
                <a:spcPct val="100000"/>
              </a:lnSpc>
              <a:spcBef>
                <a:spcPts val="0"/>
              </a:spcBef>
              <a:spcAft>
                <a:spcPts val="0"/>
              </a:spcAft>
              <a:buSzPts val="1800"/>
              <a:buChar char="●"/>
            </a:pPr>
            <a:r>
              <a:rPr lang="en">
                <a:solidFill>
                  <a:schemeClr val="dk1"/>
                </a:solidFill>
              </a:rPr>
              <a:t>we are applying the sklearn Decision tree </a:t>
            </a:r>
            <a:r>
              <a:rPr lang="en">
                <a:solidFill>
                  <a:schemeClr val="dk1"/>
                </a:solidFill>
              </a:rPr>
              <a:t>classifier</a:t>
            </a:r>
            <a:r>
              <a:rPr lang="en">
                <a:solidFill>
                  <a:schemeClr val="dk1"/>
                </a:solidFill>
              </a:rPr>
              <a:t> in order to classify the data and using the gini index as measure of impurity in Decision Tree.</a:t>
            </a:r>
            <a:endParaRPr>
              <a:solidFill>
                <a:schemeClr val="dk1"/>
              </a:solidFill>
            </a:endParaRPr>
          </a:p>
          <a:p>
            <a:pPr indent="-342900" lvl="0" marL="457200" rtl="0" algn="just">
              <a:lnSpc>
                <a:spcPct val="100000"/>
              </a:lnSpc>
              <a:spcBef>
                <a:spcPts val="0"/>
              </a:spcBef>
              <a:spcAft>
                <a:spcPts val="0"/>
              </a:spcAft>
              <a:buSzPts val="1800"/>
              <a:buChar char="●"/>
            </a:pPr>
            <a:r>
              <a:rPr lang="en">
                <a:solidFill>
                  <a:schemeClr val="dk1"/>
                </a:solidFill>
              </a:rPr>
              <a:t>We are predicting the class labels on various depths of decision tree ([1:25]).</a:t>
            </a:r>
            <a:endParaRPr>
              <a:solidFill>
                <a:schemeClr val="dk1"/>
              </a:solidFill>
            </a:endParaRPr>
          </a:p>
          <a:p>
            <a:pPr indent="-342900" lvl="0" marL="457200" rtl="0" algn="just">
              <a:lnSpc>
                <a:spcPct val="100000"/>
              </a:lnSpc>
              <a:spcBef>
                <a:spcPts val="0"/>
              </a:spcBef>
              <a:spcAft>
                <a:spcPts val="0"/>
              </a:spcAft>
              <a:buSzPts val="1800"/>
              <a:buChar char="●"/>
            </a:pPr>
            <a:r>
              <a:rPr lang="en">
                <a:solidFill>
                  <a:schemeClr val="dk1"/>
                </a:solidFill>
              </a:rPr>
              <a:t>For each Depth, we are splitting our encoded dataset  into  train  and  test  part,  train  part  is used to train the decision classifier model and the trained model is applied on the test part to predict the class labels.The splitting is done multiple times, for each split we calculate the accuracy then mean of all accuracies of each split for a particular depth.</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We get high accuracy i.e 0.88 at depth 9.</a:t>
            </a:r>
            <a:endParaRPr>
              <a:solidFill>
                <a:schemeClr val="dk1"/>
              </a:solidFill>
            </a:endParaRPr>
          </a:p>
          <a:p>
            <a:pPr indent="0" lvl="0" marL="457200" rtl="0" algn="just">
              <a:spcBef>
                <a:spcPts val="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based Cosine Similarity</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We are given the all possible toxicity class of each comment.</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Our motive is to make tf-idf vector of each type of toxicity class.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Then for a given sentence we find the cosine similarity of tf-idf vector of sentence to tf-idf vector of each toxicity  class vector.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And class having highest cosine similarity for given sentence is class of that sentence.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Accuracy:-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