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Proxima Nova"/>
      <p:regular r:id="rId20"/>
      <p:bold r:id="rId21"/>
      <p:italic r:id="rId22"/>
      <p:boldItalic r:id="rId23"/>
    </p:embeddedFon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QuattrocentoSans-regular.fntdata"/><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italic.fntdata"/><Relationship Id="rId25" Type="http://schemas.openxmlformats.org/officeDocument/2006/relationships/font" Target="fonts/QuattrocentoSans-bold.fntdata"/><Relationship Id="rId27" Type="http://schemas.openxmlformats.org/officeDocument/2006/relationships/font" Target="fonts/Quattrocento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23a75ede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23a75ede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23a75ed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23a75ed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a75ede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a75ede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3a75ede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3a75ede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a75ede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a75ede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3a75ed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3a75ede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23a75ede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23a75ede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23a75ede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23a75ede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23a75ed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23a75ed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3a75ede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3a75ede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23a75ede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23a75ede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23a75ed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23a75ed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23a75ede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23a75ede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23a75ede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23a75ede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385775"/>
            <a:ext cx="7705800" cy="137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000"/>
          </a:p>
          <a:p>
            <a:pPr indent="0" lvl="0" marL="0" rtl="0" algn="l">
              <a:spcBef>
                <a:spcPts val="0"/>
              </a:spcBef>
              <a:spcAft>
                <a:spcPts val="0"/>
              </a:spcAft>
              <a:buClr>
                <a:schemeClr val="dk1"/>
              </a:buClr>
              <a:buSzPts val="1100"/>
              <a:buFont typeface="Arial"/>
              <a:buNone/>
            </a:pPr>
            <a:r>
              <a:rPr lang="en"/>
              <a:t>Prediction of lung cancer patient survival via machine learning</a:t>
            </a:r>
            <a:endParaRPr/>
          </a:p>
        </p:txBody>
      </p:sp>
      <p:sp>
        <p:nvSpPr>
          <p:cNvPr id="79" name="Google Shape;79;p15"/>
          <p:cNvSpPr txBox="1"/>
          <p:nvPr>
            <p:ph idx="1" type="subTitle"/>
          </p:nvPr>
        </p:nvSpPr>
        <p:spPr>
          <a:xfrm>
            <a:off x="311700" y="1838650"/>
            <a:ext cx="6476700" cy="111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Abhishek Vyas : MT19086</a:t>
            </a:r>
            <a:endParaRPr/>
          </a:p>
          <a:p>
            <a:pPr indent="0" lvl="0" marL="0" rtl="0" algn="l">
              <a:spcBef>
                <a:spcPts val="0"/>
              </a:spcBef>
              <a:spcAft>
                <a:spcPts val="0"/>
              </a:spcAft>
              <a:buNone/>
            </a:pPr>
            <a:r>
              <a:rPr lang="en"/>
              <a:t>Chirag Chawla : MT19089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(Contd.)</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Gradient Boosting : Boosting is an ensemble modeling technique which attempts to build a strong classifier from the number of weak classifiers. It is done building a model by using weak models in series. </a:t>
            </a:r>
            <a:endParaRPr/>
          </a:p>
          <a:p>
            <a:pPr indent="0" lvl="0" marL="0" rtl="0" algn="l">
              <a:spcBef>
                <a:spcPts val="1600"/>
              </a:spcBef>
              <a:spcAft>
                <a:spcPts val="1600"/>
              </a:spcAft>
              <a:buNone/>
            </a:pPr>
            <a:r>
              <a:rPr lang="en"/>
              <a:t>Ensemble Technique : Ensemble technique is basically is technique which tries to fit multiple individual models on training dataset, and then it predict the outcome for test samples which uses the learning of all these models combined to predict a particular test sample.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5"/>
          <p:cNvPicPr preferRelativeResize="0"/>
          <p:nvPr/>
        </p:nvPicPr>
        <p:blipFill>
          <a:blip r:embed="rId3">
            <a:alphaModFix/>
          </a:blip>
          <a:stretch>
            <a:fillRect/>
          </a:stretch>
        </p:blipFill>
        <p:spPr>
          <a:xfrm>
            <a:off x="311701" y="1152476"/>
            <a:ext cx="8520599" cy="25968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(Contd.)</a:t>
            </a:r>
            <a:endParaRPr/>
          </a:p>
        </p:txBody>
      </p:sp>
      <p:sp>
        <p:nvSpPr>
          <p:cNvPr id="153" name="Google Shape;153;p2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311700" y="1152475"/>
            <a:ext cx="4596050" cy="3596650"/>
          </a:xfrm>
          <a:prstGeom prst="rect">
            <a:avLst/>
          </a:prstGeom>
          <a:noFill/>
          <a:ln>
            <a:noFill/>
          </a:ln>
        </p:spPr>
      </p:pic>
      <p:sp>
        <p:nvSpPr>
          <p:cNvPr id="155" name="Google Shape;155;p26"/>
          <p:cNvSpPr txBox="1"/>
          <p:nvPr/>
        </p:nvSpPr>
        <p:spPr>
          <a:xfrm>
            <a:off x="5068525" y="1152475"/>
            <a:ext cx="3741900" cy="3000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RMSE and standard deviation of  residuals are approximately same ranging from 14-20.</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Mean Absolute Error is ranging from 10-14.</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Standard Deviation is ranging from 4-14 for various machine learning algorithms.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predicted to actual survival times :</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27"/>
          <p:cNvPicPr preferRelativeResize="0"/>
          <p:nvPr/>
        </p:nvPicPr>
        <p:blipFill>
          <a:blip r:embed="rId3">
            <a:alphaModFix/>
          </a:blip>
          <a:stretch>
            <a:fillRect/>
          </a:stretch>
        </p:blipFill>
        <p:spPr>
          <a:xfrm>
            <a:off x="311709" y="1152475"/>
            <a:ext cx="4375566" cy="2221376"/>
          </a:xfrm>
          <a:prstGeom prst="rect">
            <a:avLst/>
          </a:prstGeom>
          <a:noFill/>
          <a:ln>
            <a:noFill/>
          </a:ln>
        </p:spPr>
      </p:pic>
      <p:pic>
        <p:nvPicPr>
          <p:cNvPr id="163" name="Google Shape;163;p27"/>
          <p:cNvPicPr preferRelativeResize="0"/>
          <p:nvPr/>
        </p:nvPicPr>
        <p:blipFill>
          <a:blip r:embed="rId4">
            <a:alphaModFix/>
          </a:blip>
          <a:stretch>
            <a:fillRect/>
          </a:stretch>
        </p:blipFill>
        <p:spPr>
          <a:xfrm>
            <a:off x="4864900" y="2500225"/>
            <a:ext cx="3967400" cy="2068650"/>
          </a:xfrm>
          <a:prstGeom prst="rect">
            <a:avLst/>
          </a:prstGeom>
          <a:noFill/>
          <a:ln>
            <a:noFill/>
          </a:ln>
        </p:spPr>
      </p:pic>
      <p:sp>
        <p:nvSpPr>
          <p:cNvPr id="164" name="Google Shape;164;p27"/>
          <p:cNvSpPr txBox="1"/>
          <p:nvPr/>
        </p:nvSpPr>
        <p:spPr>
          <a:xfrm>
            <a:off x="1283288" y="3373850"/>
            <a:ext cx="243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Linear Regression</a:t>
            </a:r>
            <a:endParaRPr sz="1800">
              <a:solidFill>
                <a:schemeClr val="dk2"/>
              </a:solidFill>
              <a:latin typeface="Proxima Nova"/>
              <a:ea typeface="Proxima Nova"/>
              <a:cs typeface="Proxima Nova"/>
              <a:sym typeface="Proxima Nova"/>
            </a:endParaRPr>
          </a:p>
        </p:txBody>
      </p:sp>
      <p:sp>
        <p:nvSpPr>
          <p:cNvPr id="165" name="Google Shape;165;p27"/>
          <p:cNvSpPr txBox="1"/>
          <p:nvPr/>
        </p:nvSpPr>
        <p:spPr>
          <a:xfrm>
            <a:off x="5632388" y="1976813"/>
            <a:ext cx="243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Random Forest</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predicted to actual survival times :</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28"/>
          <p:cNvPicPr preferRelativeResize="0"/>
          <p:nvPr/>
        </p:nvPicPr>
        <p:blipFill>
          <a:blip r:embed="rId3">
            <a:alphaModFix/>
          </a:blip>
          <a:stretch>
            <a:fillRect/>
          </a:stretch>
        </p:blipFill>
        <p:spPr>
          <a:xfrm>
            <a:off x="311700" y="1152475"/>
            <a:ext cx="4253726" cy="2212225"/>
          </a:xfrm>
          <a:prstGeom prst="rect">
            <a:avLst/>
          </a:prstGeom>
          <a:noFill/>
          <a:ln>
            <a:noFill/>
          </a:ln>
        </p:spPr>
      </p:pic>
      <p:pic>
        <p:nvPicPr>
          <p:cNvPr id="173" name="Google Shape;173;p28"/>
          <p:cNvPicPr preferRelativeResize="0"/>
          <p:nvPr/>
        </p:nvPicPr>
        <p:blipFill>
          <a:blip r:embed="rId4">
            <a:alphaModFix/>
          </a:blip>
          <a:stretch>
            <a:fillRect/>
          </a:stretch>
        </p:blipFill>
        <p:spPr>
          <a:xfrm>
            <a:off x="4631175" y="2400300"/>
            <a:ext cx="4179249" cy="2168574"/>
          </a:xfrm>
          <a:prstGeom prst="rect">
            <a:avLst/>
          </a:prstGeom>
          <a:noFill/>
          <a:ln>
            <a:noFill/>
          </a:ln>
        </p:spPr>
      </p:pic>
      <p:sp>
        <p:nvSpPr>
          <p:cNvPr id="174" name="Google Shape;174;p28"/>
          <p:cNvSpPr txBox="1"/>
          <p:nvPr/>
        </p:nvSpPr>
        <p:spPr>
          <a:xfrm>
            <a:off x="1283288" y="3373850"/>
            <a:ext cx="243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Gradient Boosting</a:t>
            </a:r>
            <a:endParaRPr sz="1800">
              <a:solidFill>
                <a:schemeClr val="dk2"/>
              </a:solidFill>
              <a:latin typeface="Proxima Nova"/>
              <a:ea typeface="Proxima Nova"/>
              <a:cs typeface="Proxima Nova"/>
              <a:sym typeface="Proxima Nova"/>
            </a:endParaRPr>
          </a:p>
        </p:txBody>
      </p:sp>
      <p:sp>
        <p:nvSpPr>
          <p:cNvPr id="175" name="Google Shape;175;p28"/>
          <p:cNvSpPr txBox="1"/>
          <p:nvPr/>
        </p:nvSpPr>
        <p:spPr>
          <a:xfrm>
            <a:off x="5504588" y="1827600"/>
            <a:ext cx="243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Ensemble Technique</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predicted to actual survival times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2" name="Google Shape;182;p29"/>
          <p:cNvPicPr preferRelativeResize="0"/>
          <p:nvPr/>
        </p:nvPicPr>
        <p:blipFill>
          <a:blip r:embed="rId3">
            <a:alphaModFix/>
          </a:blip>
          <a:stretch>
            <a:fillRect/>
          </a:stretch>
        </p:blipFill>
        <p:spPr>
          <a:xfrm>
            <a:off x="311700" y="1152475"/>
            <a:ext cx="4255899" cy="2212226"/>
          </a:xfrm>
          <a:prstGeom prst="rect">
            <a:avLst/>
          </a:prstGeom>
          <a:noFill/>
          <a:ln>
            <a:noFill/>
          </a:ln>
        </p:spPr>
      </p:pic>
      <p:pic>
        <p:nvPicPr>
          <p:cNvPr id="183" name="Google Shape;183;p29"/>
          <p:cNvPicPr preferRelativeResize="0"/>
          <p:nvPr/>
        </p:nvPicPr>
        <p:blipFill>
          <a:blip r:embed="rId4">
            <a:alphaModFix/>
          </a:blip>
          <a:stretch>
            <a:fillRect/>
          </a:stretch>
        </p:blipFill>
        <p:spPr>
          <a:xfrm>
            <a:off x="4567600" y="2388884"/>
            <a:ext cx="4242824" cy="2179990"/>
          </a:xfrm>
          <a:prstGeom prst="rect">
            <a:avLst/>
          </a:prstGeom>
          <a:noFill/>
          <a:ln>
            <a:noFill/>
          </a:ln>
        </p:spPr>
      </p:pic>
      <p:sp>
        <p:nvSpPr>
          <p:cNvPr id="184" name="Google Shape;184;p29"/>
          <p:cNvSpPr txBox="1"/>
          <p:nvPr/>
        </p:nvSpPr>
        <p:spPr>
          <a:xfrm>
            <a:off x="1283300" y="3373850"/>
            <a:ext cx="2432400" cy="69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Support Vector Regressor (SVR)</a:t>
            </a:r>
            <a:endParaRPr sz="1800">
              <a:solidFill>
                <a:schemeClr val="dk2"/>
              </a:solidFill>
              <a:latin typeface="Proxima Nova"/>
              <a:ea typeface="Proxima Nova"/>
              <a:cs typeface="Proxima Nova"/>
              <a:sym typeface="Proxima Nova"/>
            </a:endParaRPr>
          </a:p>
        </p:txBody>
      </p:sp>
      <p:sp>
        <p:nvSpPr>
          <p:cNvPr id="185" name="Google Shape;185;p29"/>
          <p:cNvSpPr txBox="1"/>
          <p:nvPr/>
        </p:nvSpPr>
        <p:spPr>
          <a:xfrm>
            <a:off x="5472800" y="1816175"/>
            <a:ext cx="2432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Proxima Nova"/>
                <a:ea typeface="Proxima Nova"/>
                <a:cs typeface="Proxima Nova"/>
                <a:sym typeface="Proxima Nova"/>
              </a:rPr>
              <a:t>Decision Tree</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Background</a:t>
            </a:r>
            <a:endParaRPr/>
          </a:p>
        </p:txBody>
      </p:sp>
      <p:sp>
        <p:nvSpPr>
          <p:cNvPr id="85" name="Google Shape;85;p16"/>
          <p:cNvSpPr txBox="1"/>
          <p:nvPr>
            <p:ph idx="1" type="body"/>
          </p:nvPr>
        </p:nvSpPr>
        <p:spPr>
          <a:xfrm>
            <a:off x="311700" y="1152475"/>
            <a:ext cx="8520600" cy="384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Machine Learning algorithms are used to extract the useful patterns from the dataset to predict the outcomes for new unseen data samples.</a:t>
            </a:r>
            <a:endParaRPr/>
          </a:p>
          <a:p>
            <a:pPr indent="-342900" lvl="0" marL="457200" rtl="0" algn="l">
              <a:spcBef>
                <a:spcPts val="0"/>
              </a:spcBef>
              <a:spcAft>
                <a:spcPts val="0"/>
              </a:spcAft>
              <a:buSzPts val="1800"/>
              <a:buChar char="●"/>
            </a:pPr>
            <a:r>
              <a:rPr lang="en"/>
              <a:t>Machine Learning algorithms are being used in approximately all the areas like finance, insurance, spam detection, fraud detection. It is also being used in biological domain to predict some of the useful </a:t>
            </a:r>
            <a:r>
              <a:rPr lang="en"/>
              <a:t>information</a:t>
            </a:r>
            <a:r>
              <a:rPr lang="en"/>
              <a:t> like whether the patient is having heart disease or not etc.</a:t>
            </a:r>
            <a:endParaRPr/>
          </a:p>
          <a:p>
            <a:pPr indent="-342900" lvl="0" marL="457200" rtl="0" algn="l">
              <a:spcBef>
                <a:spcPts val="0"/>
              </a:spcBef>
              <a:spcAft>
                <a:spcPts val="0"/>
              </a:spcAft>
              <a:buSzPts val="1800"/>
              <a:buChar char="●"/>
            </a:pPr>
            <a:r>
              <a:rPr lang="en"/>
              <a:t>In this Project, our task</a:t>
            </a:r>
            <a:r>
              <a:rPr lang="en"/>
              <a:t> is to predict the survival time of lung cancer patients.</a:t>
            </a:r>
            <a:endParaRPr/>
          </a:p>
          <a:p>
            <a:pPr indent="-342900" lvl="0" marL="457200" rtl="0" algn="l">
              <a:spcBef>
                <a:spcPts val="0"/>
              </a:spcBef>
              <a:spcAft>
                <a:spcPts val="0"/>
              </a:spcAft>
              <a:buSzPts val="1800"/>
              <a:buChar char="●"/>
            </a:pPr>
            <a:r>
              <a:rPr lang="en"/>
              <a:t>The goal of evaluating survivability is improving the health care and provide the information to the patients and clinicians, as the survival time is important in order to evaluate the patient prognosis.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1" name="Google Shape;9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extracted the dataset from SEER platform of lung cancer patients and who are being diagnosed between 2004 - 2009 (inclusive).</a:t>
            </a:r>
            <a:endParaRPr/>
          </a:p>
          <a:p>
            <a:pPr indent="0" lvl="0" marL="0" rtl="0" algn="l">
              <a:spcBef>
                <a:spcPts val="1600"/>
              </a:spcBef>
              <a:spcAft>
                <a:spcPts val="0"/>
              </a:spcAft>
              <a:buNone/>
            </a:pPr>
            <a:r>
              <a:rPr lang="en"/>
              <a:t>We have extracted total of 18 attributes which are shown below :</a:t>
            </a:r>
            <a:endParaRPr/>
          </a:p>
          <a:p>
            <a:pPr indent="0" lvl="0" marL="0" rtl="0" algn="l">
              <a:spcBef>
                <a:spcPts val="1600"/>
              </a:spcBef>
              <a:spcAft>
                <a:spcPts val="1600"/>
              </a:spcAft>
              <a:buNone/>
            </a:pPr>
            <a:r>
              <a:t/>
            </a:r>
            <a:endParaRPr/>
          </a:p>
        </p:txBody>
      </p:sp>
      <p:pic>
        <p:nvPicPr>
          <p:cNvPr id="92" name="Google Shape;92;p17"/>
          <p:cNvPicPr preferRelativeResize="0"/>
          <p:nvPr/>
        </p:nvPicPr>
        <p:blipFill rotWithShape="1">
          <a:blip r:embed="rId3">
            <a:alphaModFix/>
          </a:blip>
          <a:srcRect b="39068" l="0" r="0" t="0"/>
          <a:stretch/>
        </p:blipFill>
        <p:spPr>
          <a:xfrm>
            <a:off x="423850" y="2432450"/>
            <a:ext cx="4711360" cy="2136425"/>
          </a:xfrm>
          <a:prstGeom prst="rect">
            <a:avLst/>
          </a:prstGeom>
          <a:noFill/>
          <a:ln>
            <a:noFill/>
          </a:ln>
        </p:spPr>
      </p:pic>
      <p:pic>
        <p:nvPicPr>
          <p:cNvPr id="93" name="Google Shape;93;p17"/>
          <p:cNvPicPr preferRelativeResize="0"/>
          <p:nvPr/>
        </p:nvPicPr>
        <p:blipFill>
          <a:blip r:embed="rId4">
            <a:alphaModFix/>
          </a:blip>
          <a:stretch>
            <a:fillRect/>
          </a:stretch>
        </p:blipFill>
        <p:spPr>
          <a:xfrm>
            <a:off x="4432650" y="2432450"/>
            <a:ext cx="4711350" cy="13733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99" name="Google Shape;9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most of the attributes in our dataset is of type object, so machine learning algorithms can’t fit on these attributes. So we have used label encoder to encode these attributes from object type to int type.</a:t>
            </a:r>
            <a:endParaRPr/>
          </a:p>
          <a:p>
            <a:pPr indent="0" lvl="0" marL="0" rtl="0" algn="l">
              <a:spcBef>
                <a:spcPts val="1600"/>
              </a:spcBef>
              <a:spcAft>
                <a:spcPts val="0"/>
              </a:spcAft>
              <a:buNone/>
            </a:pPr>
            <a:r>
              <a:rPr lang="en"/>
              <a:t>Then we have deleted the duplicate records from dataset.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(Heatmap)</a:t>
            </a:r>
            <a:endParaRPr/>
          </a:p>
        </p:txBody>
      </p:sp>
      <p:sp>
        <p:nvSpPr>
          <p:cNvPr id="105" name="Google Shape;105;p19"/>
          <p:cNvSpPr txBox="1"/>
          <p:nvPr>
            <p:ph idx="1" type="body"/>
          </p:nvPr>
        </p:nvSpPr>
        <p:spPr>
          <a:xfrm>
            <a:off x="311700" y="1152475"/>
            <a:ext cx="8520600" cy="369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311700" y="1152475"/>
            <a:ext cx="5185425" cy="3697725"/>
          </a:xfrm>
          <a:prstGeom prst="rect">
            <a:avLst/>
          </a:prstGeom>
          <a:noFill/>
          <a:ln>
            <a:noFill/>
          </a:ln>
        </p:spPr>
      </p:pic>
      <p:sp>
        <p:nvSpPr>
          <p:cNvPr id="107" name="Google Shape;107;p19"/>
          <p:cNvSpPr txBox="1"/>
          <p:nvPr/>
        </p:nvSpPr>
        <p:spPr>
          <a:xfrm>
            <a:off x="5808000" y="1152475"/>
            <a:ext cx="3024300" cy="362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Heat map is created which represents the correlation of each attribute with every other attributes.</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As we can see, 3 columns ( T-value, N-value, M-value) doesn’t have any correlation with any other attributes.</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So these 3 columns are deleted.</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(Removing Outliers by Z-score &amp; IQR)</a:t>
            </a:r>
            <a:endParaRPr/>
          </a:p>
        </p:txBody>
      </p:sp>
      <p:sp>
        <p:nvSpPr>
          <p:cNvPr id="113" name="Google Shape;113;p20"/>
          <p:cNvSpPr txBox="1"/>
          <p:nvPr>
            <p:ph idx="1" type="body"/>
          </p:nvPr>
        </p:nvSpPr>
        <p:spPr>
          <a:xfrm>
            <a:off x="311700" y="1152475"/>
            <a:ext cx="8520600" cy="3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 - score : We can find out the number of standard deviation values away from mean. Here in our case we took the data which is in range between -3sd to +3sd.</a:t>
            </a:r>
            <a:endParaRPr/>
          </a:p>
          <a:p>
            <a:pPr indent="0" lvl="0" marL="0" rtl="0" algn="l">
              <a:spcBef>
                <a:spcPts val="1600"/>
              </a:spcBef>
              <a:spcAft>
                <a:spcPts val="1600"/>
              </a:spcAft>
              <a:buNone/>
            </a:pPr>
            <a:r>
              <a:rPr lang="en"/>
              <a:t>IQR (</a:t>
            </a:r>
            <a:r>
              <a:rPr lang="en"/>
              <a:t>Interquartile</a:t>
            </a:r>
            <a:r>
              <a:rPr lang="en"/>
              <a:t> Range) : We detect the outliers using IQR which tells us the variation in the dataset. Here any value which is beyond the range for Q1-1.5*IQR to Q3+1.5*IQR is treated as outlier where IQR = Q3 - Q1.</a:t>
            </a:r>
            <a:endParaRPr/>
          </a:p>
        </p:txBody>
      </p:sp>
      <p:pic>
        <p:nvPicPr>
          <p:cNvPr id="114" name="Google Shape;114;p20"/>
          <p:cNvPicPr preferRelativeResize="0"/>
          <p:nvPr/>
        </p:nvPicPr>
        <p:blipFill>
          <a:blip r:embed="rId3">
            <a:alphaModFix/>
          </a:blip>
          <a:stretch>
            <a:fillRect/>
          </a:stretch>
        </p:blipFill>
        <p:spPr>
          <a:xfrm>
            <a:off x="665320" y="3000200"/>
            <a:ext cx="2838700" cy="1843175"/>
          </a:xfrm>
          <a:prstGeom prst="rect">
            <a:avLst/>
          </a:prstGeom>
          <a:noFill/>
          <a:ln>
            <a:noFill/>
          </a:ln>
        </p:spPr>
      </p:pic>
      <p:pic>
        <p:nvPicPr>
          <p:cNvPr id="115" name="Google Shape;115;p20"/>
          <p:cNvPicPr preferRelativeResize="0"/>
          <p:nvPr/>
        </p:nvPicPr>
        <p:blipFill>
          <a:blip r:embed="rId4">
            <a:alphaModFix/>
          </a:blip>
          <a:stretch>
            <a:fillRect/>
          </a:stretch>
        </p:blipFill>
        <p:spPr>
          <a:xfrm>
            <a:off x="4108660" y="3076400"/>
            <a:ext cx="4423615" cy="184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Histogram Plots</a:t>
            </a:r>
            <a:endParaRPr/>
          </a:p>
        </p:txBody>
      </p:sp>
      <p:sp>
        <p:nvSpPr>
          <p:cNvPr id="121" name="Google Shape;12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2" name="Google Shape;122;p21"/>
          <p:cNvPicPr preferRelativeResize="0"/>
          <p:nvPr/>
        </p:nvPicPr>
        <p:blipFill>
          <a:blip r:embed="rId3">
            <a:alphaModFix/>
          </a:blip>
          <a:stretch>
            <a:fillRect/>
          </a:stretch>
        </p:blipFill>
        <p:spPr>
          <a:xfrm>
            <a:off x="311700" y="1152475"/>
            <a:ext cx="8400100" cy="3808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a:t>
            </a:r>
            <a:endParaRPr/>
          </a:p>
        </p:txBody>
      </p:sp>
      <p:sp>
        <p:nvSpPr>
          <p:cNvPr id="128" name="Google Shape;12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 Decision tree </a:t>
            </a:r>
            <a:r>
              <a:rPr lang="en"/>
              <a:t>algorithm</a:t>
            </a:r>
            <a:r>
              <a:rPr lang="en"/>
              <a:t> basically tries to construct the optimized decision tree from train dataset, using decision tree we can predict the value for test samples. We are using DecisionTreeRegressor from sklearn library with random_state = 0.</a:t>
            </a:r>
            <a:endParaRPr/>
          </a:p>
          <a:p>
            <a:pPr indent="0" lvl="0" marL="0" rtl="0" algn="l">
              <a:spcBef>
                <a:spcPts val="1600"/>
              </a:spcBef>
              <a:spcAft>
                <a:spcPts val="0"/>
              </a:spcAft>
              <a:buNone/>
            </a:pPr>
            <a:r>
              <a:rPr lang="en"/>
              <a:t>Random Forest : Random forest is an ensemble technique, which creates multiple individual decision trees on train dataset. And for test sample, it predicts the outcomes form all the decision trees and then based on the problem it aggregate. In case of classification, it does the voting. While in case of regression, it does the mean of all predicted outcomes.</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(Contd.) </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SVM : It stands for Support vector machine, it is non-probabilistic model which tries to construct a hyper plane from training dataset which can classify the test samples into class labels. SVM can be used as a regressor. We are using SVR with default parameters from sklearn library.</a:t>
            </a:r>
            <a:endParaRPr/>
          </a:p>
          <a:p>
            <a:pPr indent="0" lvl="0" marL="0" rtl="0" algn="l">
              <a:spcBef>
                <a:spcPts val="1600"/>
              </a:spcBef>
              <a:spcAft>
                <a:spcPts val="1600"/>
              </a:spcAft>
              <a:buNone/>
            </a:pPr>
            <a:r>
              <a:rPr lang="en"/>
              <a:t>Linear Regression : Linear regression is a widely used machine learning algorithm for regression problem. It tries to find the linear relation of the attributes with the predicted attribute whose value we have predict by learning the coefficients for each attribute along with the bias. We are using LinearRegression from sklearn library with default parameters.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