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4"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C17C3-BB75-4B99-9B57-90EF31726DBB}" v="4" dt="2024-06-30T09:40:24.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09"/>
  </p:normalViewPr>
  <p:slideViewPr>
    <p:cSldViewPr snapToGrid="0">
      <p:cViewPr varScale="1">
        <p:scale>
          <a:sx n="49" d="100"/>
          <a:sy n="49" d="100"/>
        </p:scale>
        <p:origin x="82" y="10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ndan S Vishwaroop" userId="128a63c7b2b4436f" providerId="LiveId" clId="{4C52B048-09BE-46CA-B1C1-876984689686}"/>
    <pc:docChg chg="custSel modSld">
      <pc:chgData name="Abhinandan S Vishwaroop" userId="128a63c7b2b4436f" providerId="LiveId" clId="{4C52B048-09BE-46CA-B1C1-876984689686}" dt="2024-07-01T03:52:52.371" v="985" actId="313"/>
      <pc:docMkLst>
        <pc:docMk/>
      </pc:docMkLst>
      <pc:sldChg chg="modSp mod">
        <pc:chgData name="Abhinandan S Vishwaroop" userId="128a63c7b2b4436f" providerId="LiveId" clId="{4C52B048-09BE-46CA-B1C1-876984689686}" dt="2024-07-01T03:52:52.371" v="985" actId="313"/>
        <pc:sldMkLst>
          <pc:docMk/>
          <pc:sldMk cId="2448271684" sldId="256"/>
        </pc:sldMkLst>
        <pc:spChg chg="mod">
          <ac:chgData name="Abhinandan S Vishwaroop" userId="128a63c7b2b4436f" providerId="LiveId" clId="{4C52B048-09BE-46CA-B1C1-876984689686}" dt="2024-07-01T03:52:52.371" v="985" actId="313"/>
          <ac:spMkLst>
            <pc:docMk/>
            <pc:sldMk cId="2448271684" sldId="256"/>
            <ac:spMk id="7" creationId="{2A2A84C1-7E0B-8EEB-A3B6-1FF5B539E40D}"/>
          </ac:spMkLst>
        </pc:spChg>
      </pc:sldChg>
      <pc:sldChg chg="modSp mod">
        <pc:chgData name="Abhinandan S Vishwaroop" userId="128a63c7b2b4436f" providerId="LiveId" clId="{4C52B048-09BE-46CA-B1C1-876984689686}" dt="2024-06-30T15:51:16.873" v="141" actId="2711"/>
        <pc:sldMkLst>
          <pc:docMk/>
          <pc:sldMk cId="2755130050" sldId="257"/>
        </pc:sldMkLst>
        <pc:spChg chg="mod">
          <ac:chgData name="Abhinandan S Vishwaroop" userId="128a63c7b2b4436f" providerId="LiveId" clId="{4C52B048-09BE-46CA-B1C1-876984689686}" dt="2024-06-30T15:51:16.873" v="141" actId="2711"/>
          <ac:spMkLst>
            <pc:docMk/>
            <pc:sldMk cId="2755130050" sldId="257"/>
            <ac:spMk id="5" creationId="{043E84EA-1268-70A0-4809-F6B461B3FF36}"/>
          </ac:spMkLst>
        </pc:spChg>
      </pc:sldChg>
      <pc:sldChg chg="addSp modSp mod">
        <pc:chgData name="Abhinandan S Vishwaroop" userId="128a63c7b2b4436f" providerId="LiveId" clId="{4C52B048-09BE-46CA-B1C1-876984689686}" dt="2024-07-01T03:31:51.021" v="537" actId="20577"/>
        <pc:sldMkLst>
          <pc:docMk/>
          <pc:sldMk cId="3457856722" sldId="258"/>
        </pc:sldMkLst>
        <pc:spChg chg="add">
          <ac:chgData name="Abhinandan S Vishwaroop" userId="128a63c7b2b4436f" providerId="LiveId" clId="{4C52B048-09BE-46CA-B1C1-876984689686}" dt="2024-07-01T03:28:17.380" v="142"/>
          <ac:spMkLst>
            <pc:docMk/>
            <pc:sldMk cId="3457856722" sldId="258"/>
            <ac:spMk id="2" creationId="{8CD78803-CEA6-A1C7-52EA-C3747060CA27}"/>
          </ac:spMkLst>
        </pc:spChg>
        <pc:spChg chg="add">
          <ac:chgData name="Abhinandan S Vishwaroop" userId="128a63c7b2b4436f" providerId="LiveId" clId="{4C52B048-09BE-46CA-B1C1-876984689686}" dt="2024-07-01T03:28:34.825" v="144"/>
          <ac:spMkLst>
            <pc:docMk/>
            <pc:sldMk cId="3457856722" sldId="258"/>
            <ac:spMk id="3" creationId="{23F139CA-C5A9-D8A7-AC45-79E6DDEEF586}"/>
          </ac:spMkLst>
        </pc:spChg>
        <pc:spChg chg="mod">
          <ac:chgData name="Abhinandan S Vishwaroop" userId="128a63c7b2b4436f" providerId="LiveId" clId="{4C52B048-09BE-46CA-B1C1-876984689686}" dt="2024-07-01T03:31:51.021" v="537" actId="20577"/>
          <ac:spMkLst>
            <pc:docMk/>
            <pc:sldMk cId="3457856722" sldId="258"/>
            <ac:spMk id="5" creationId="{043E84EA-1268-70A0-4809-F6B461B3FF36}"/>
          </ac:spMkLst>
        </pc:spChg>
      </pc:sldChg>
      <pc:sldChg chg="addSp delSp modSp mod">
        <pc:chgData name="Abhinandan S Vishwaroop" userId="128a63c7b2b4436f" providerId="LiveId" clId="{4C52B048-09BE-46CA-B1C1-876984689686}" dt="2024-07-01T03:34:57.678" v="564" actId="255"/>
        <pc:sldMkLst>
          <pc:docMk/>
          <pc:sldMk cId="2671213945" sldId="259"/>
        </pc:sldMkLst>
        <pc:spChg chg="add del mod">
          <ac:chgData name="Abhinandan S Vishwaroop" userId="128a63c7b2b4436f" providerId="LiveId" clId="{4C52B048-09BE-46CA-B1C1-876984689686}" dt="2024-07-01T03:34:57.678" v="564" actId="255"/>
          <ac:spMkLst>
            <pc:docMk/>
            <pc:sldMk cId="2671213945" sldId="259"/>
            <ac:spMk id="2" creationId="{99F3BA3D-7E9C-0576-22D4-35DB6E27F696}"/>
          </ac:spMkLst>
        </pc:spChg>
        <pc:spChg chg="add">
          <ac:chgData name="Abhinandan S Vishwaroop" userId="128a63c7b2b4436f" providerId="LiveId" clId="{4C52B048-09BE-46CA-B1C1-876984689686}" dt="2024-07-01T03:32:09.806" v="538"/>
          <ac:spMkLst>
            <pc:docMk/>
            <pc:sldMk cId="2671213945" sldId="259"/>
            <ac:spMk id="3" creationId="{01F6A7FD-9881-3C86-5437-86DADE22D45B}"/>
          </ac:spMkLst>
        </pc:spChg>
        <pc:spChg chg="add del mod">
          <ac:chgData name="Abhinandan S Vishwaroop" userId="128a63c7b2b4436f" providerId="LiveId" clId="{4C52B048-09BE-46CA-B1C1-876984689686}" dt="2024-07-01T03:34:22.335" v="563"/>
          <ac:spMkLst>
            <pc:docMk/>
            <pc:sldMk cId="2671213945" sldId="259"/>
            <ac:spMk id="5" creationId="{F35F6AF1-06B6-D20E-A470-D600624E3475}"/>
          </ac:spMkLst>
        </pc:spChg>
      </pc:sldChg>
      <pc:sldChg chg="modSp mod">
        <pc:chgData name="Abhinandan S Vishwaroop" userId="128a63c7b2b4436f" providerId="LiveId" clId="{4C52B048-09BE-46CA-B1C1-876984689686}" dt="2024-07-01T03:45:31.781" v="751" actId="113"/>
        <pc:sldMkLst>
          <pc:docMk/>
          <pc:sldMk cId="3438377618" sldId="260"/>
        </pc:sldMkLst>
        <pc:spChg chg="mod">
          <ac:chgData name="Abhinandan S Vishwaroop" userId="128a63c7b2b4436f" providerId="LiveId" clId="{4C52B048-09BE-46CA-B1C1-876984689686}" dt="2024-07-01T03:45:31.781" v="751" actId="113"/>
          <ac:spMkLst>
            <pc:docMk/>
            <pc:sldMk cId="3438377618" sldId="260"/>
            <ac:spMk id="2" creationId="{3220AEDC-D5EC-1B9F-2531-FFC8CDD01BC2}"/>
          </ac:spMkLst>
        </pc:spChg>
      </pc:sldChg>
      <pc:sldChg chg="modSp mod">
        <pc:chgData name="Abhinandan S Vishwaroop" userId="128a63c7b2b4436f" providerId="LiveId" clId="{4C52B048-09BE-46CA-B1C1-876984689686}" dt="2024-07-01T03:49:49.439" v="755" actId="113"/>
        <pc:sldMkLst>
          <pc:docMk/>
          <pc:sldMk cId="597279266" sldId="264"/>
        </pc:sldMkLst>
        <pc:spChg chg="mod">
          <ac:chgData name="Abhinandan S Vishwaroop" userId="128a63c7b2b4436f" providerId="LiveId" clId="{4C52B048-09BE-46CA-B1C1-876984689686}" dt="2024-07-01T03:49:49.439" v="755" actId="113"/>
          <ac:spMkLst>
            <pc:docMk/>
            <pc:sldMk cId="597279266" sldId="264"/>
            <ac:spMk id="2" creationId="{2D8D840E-EC56-279B-3D38-A0D9C4C65974}"/>
          </ac:spMkLst>
        </pc:spChg>
      </pc:sldChg>
      <pc:sldChg chg="modSp mod">
        <pc:chgData name="Abhinandan S Vishwaroop" userId="128a63c7b2b4436f" providerId="LiveId" clId="{4C52B048-09BE-46CA-B1C1-876984689686}" dt="2024-07-01T03:50:05.297" v="799" actId="20577"/>
        <pc:sldMkLst>
          <pc:docMk/>
          <pc:sldMk cId="452516007" sldId="267"/>
        </pc:sldMkLst>
        <pc:spChg chg="mod">
          <ac:chgData name="Abhinandan S Vishwaroop" userId="128a63c7b2b4436f" providerId="LiveId" clId="{4C52B048-09BE-46CA-B1C1-876984689686}" dt="2024-07-01T03:50:05.297" v="799" actId="20577"/>
          <ac:spMkLst>
            <pc:docMk/>
            <pc:sldMk cId="452516007" sldId="267"/>
            <ac:spMk id="11" creationId="{C0A98992-7D9F-A384-1D8D-1A105D95D0FF}"/>
          </ac:spMkLst>
        </pc:spChg>
      </pc:sldChg>
    </pc:docChg>
  </pc:docChgLst>
  <pc:docChgLst>
    <pc:chgData name="Jahnavi Akkireddy" userId="32b04fb2b3bd8ddf" providerId="LiveId" clId="{8FBC17C3-BB75-4B99-9B57-90EF31726DBB}"/>
    <pc:docChg chg="custSel modSld">
      <pc:chgData name="Jahnavi Akkireddy" userId="32b04fb2b3bd8ddf" providerId="LiveId" clId="{8FBC17C3-BB75-4B99-9B57-90EF31726DBB}" dt="2024-06-30T10:00:19.570" v="833" actId="20577"/>
      <pc:docMkLst>
        <pc:docMk/>
      </pc:docMkLst>
      <pc:sldChg chg="modSp mod">
        <pc:chgData name="Jahnavi Akkireddy" userId="32b04fb2b3bd8ddf" providerId="LiveId" clId="{8FBC17C3-BB75-4B99-9B57-90EF31726DBB}" dt="2024-06-30T09:57:11.458" v="793" actId="20577"/>
        <pc:sldMkLst>
          <pc:docMk/>
          <pc:sldMk cId="2448271684" sldId="256"/>
        </pc:sldMkLst>
        <pc:spChg chg="mod">
          <ac:chgData name="Jahnavi Akkireddy" userId="32b04fb2b3bd8ddf" providerId="LiveId" clId="{8FBC17C3-BB75-4B99-9B57-90EF31726DBB}" dt="2024-06-30T09:57:11.458" v="793" actId="20577"/>
          <ac:spMkLst>
            <pc:docMk/>
            <pc:sldMk cId="2448271684" sldId="256"/>
            <ac:spMk id="7" creationId="{2A2A84C1-7E0B-8EEB-A3B6-1FF5B539E40D}"/>
          </ac:spMkLst>
        </pc:spChg>
      </pc:sldChg>
      <pc:sldChg chg="modSp mod">
        <pc:chgData name="Jahnavi Akkireddy" userId="32b04fb2b3bd8ddf" providerId="LiveId" clId="{8FBC17C3-BB75-4B99-9B57-90EF31726DBB}" dt="2024-06-30T09:57:35.628" v="796" actId="1076"/>
        <pc:sldMkLst>
          <pc:docMk/>
          <pc:sldMk cId="2755130050" sldId="257"/>
        </pc:sldMkLst>
        <pc:spChg chg="mod">
          <ac:chgData name="Jahnavi Akkireddy" userId="32b04fb2b3bd8ddf" providerId="LiveId" clId="{8FBC17C3-BB75-4B99-9B57-90EF31726DBB}" dt="2024-06-30T09:57:35.628" v="796" actId="1076"/>
          <ac:spMkLst>
            <pc:docMk/>
            <pc:sldMk cId="2755130050" sldId="257"/>
            <ac:spMk id="4" creationId="{A4EA6EBB-DB22-DE69-5A82-8AE36FF68349}"/>
          </ac:spMkLst>
        </pc:spChg>
        <pc:spChg chg="mod">
          <ac:chgData name="Jahnavi Akkireddy" userId="32b04fb2b3bd8ddf" providerId="LiveId" clId="{8FBC17C3-BB75-4B99-9B57-90EF31726DBB}" dt="2024-06-30T09:57:28.342" v="794" actId="1076"/>
          <ac:spMkLst>
            <pc:docMk/>
            <pc:sldMk cId="2755130050" sldId="257"/>
            <ac:spMk id="5" creationId="{043E84EA-1268-70A0-4809-F6B461B3FF36}"/>
          </ac:spMkLst>
        </pc:spChg>
      </pc:sldChg>
      <pc:sldChg chg="modSp mod">
        <pc:chgData name="Jahnavi Akkireddy" userId="32b04fb2b3bd8ddf" providerId="LiveId" clId="{8FBC17C3-BB75-4B99-9B57-90EF31726DBB}" dt="2024-06-30T09:58:22.016" v="798" actId="1076"/>
        <pc:sldMkLst>
          <pc:docMk/>
          <pc:sldMk cId="3457856722" sldId="258"/>
        </pc:sldMkLst>
        <pc:spChg chg="mod">
          <ac:chgData name="Jahnavi Akkireddy" userId="32b04fb2b3bd8ddf" providerId="LiveId" clId="{8FBC17C3-BB75-4B99-9B57-90EF31726DBB}" dt="2024-06-30T09:58:18.718" v="797" actId="1076"/>
          <ac:spMkLst>
            <pc:docMk/>
            <pc:sldMk cId="3457856722" sldId="258"/>
            <ac:spMk id="4" creationId="{A4EA6EBB-DB22-DE69-5A82-8AE36FF68349}"/>
          </ac:spMkLst>
        </pc:spChg>
        <pc:spChg chg="mod">
          <ac:chgData name="Jahnavi Akkireddy" userId="32b04fb2b3bd8ddf" providerId="LiveId" clId="{8FBC17C3-BB75-4B99-9B57-90EF31726DBB}" dt="2024-06-30T09:58:22.016" v="798" actId="1076"/>
          <ac:spMkLst>
            <pc:docMk/>
            <pc:sldMk cId="3457856722" sldId="258"/>
            <ac:spMk id="5" creationId="{043E84EA-1268-70A0-4809-F6B461B3FF36}"/>
          </ac:spMkLst>
        </pc:spChg>
      </pc:sldChg>
      <pc:sldChg chg="modSp mod">
        <pc:chgData name="Jahnavi Akkireddy" userId="32b04fb2b3bd8ddf" providerId="LiveId" clId="{8FBC17C3-BB75-4B99-9B57-90EF31726DBB}" dt="2024-06-30T09:59:38.807" v="800" actId="1076"/>
        <pc:sldMkLst>
          <pc:docMk/>
          <pc:sldMk cId="2671213945" sldId="259"/>
        </pc:sldMkLst>
        <pc:spChg chg="mod">
          <ac:chgData name="Jahnavi Akkireddy" userId="32b04fb2b3bd8ddf" providerId="LiveId" clId="{8FBC17C3-BB75-4B99-9B57-90EF31726DBB}" dt="2024-06-30T09:59:37.016" v="799" actId="1076"/>
          <ac:spMkLst>
            <pc:docMk/>
            <pc:sldMk cId="2671213945" sldId="259"/>
            <ac:spMk id="2" creationId="{99F3BA3D-7E9C-0576-22D4-35DB6E27F696}"/>
          </ac:spMkLst>
        </pc:spChg>
        <pc:spChg chg="mod">
          <ac:chgData name="Jahnavi Akkireddy" userId="32b04fb2b3bd8ddf" providerId="LiveId" clId="{8FBC17C3-BB75-4B99-9B57-90EF31726DBB}" dt="2024-06-30T09:59:38.807" v="800" actId="1076"/>
          <ac:spMkLst>
            <pc:docMk/>
            <pc:sldMk cId="2671213945" sldId="259"/>
            <ac:spMk id="4" creationId="{A4EA6EBB-DB22-DE69-5A82-8AE36FF68349}"/>
          </ac:spMkLst>
        </pc:spChg>
      </pc:sldChg>
      <pc:sldChg chg="modSp mod">
        <pc:chgData name="Jahnavi Akkireddy" userId="32b04fb2b3bd8ddf" providerId="LiveId" clId="{8FBC17C3-BB75-4B99-9B57-90EF31726DBB}" dt="2024-06-30T09:59:48.783" v="803" actId="1076"/>
        <pc:sldMkLst>
          <pc:docMk/>
          <pc:sldMk cId="3438377618" sldId="260"/>
        </pc:sldMkLst>
        <pc:spChg chg="mod">
          <ac:chgData name="Jahnavi Akkireddy" userId="32b04fb2b3bd8ddf" providerId="LiveId" clId="{8FBC17C3-BB75-4B99-9B57-90EF31726DBB}" dt="2024-06-30T09:59:44.005" v="801" actId="1076"/>
          <ac:spMkLst>
            <pc:docMk/>
            <pc:sldMk cId="3438377618" sldId="260"/>
            <ac:spMk id="2" creationId="{3220AEDC-D5EC-1B9F-2531-FFC8CDD01BC2}"/>
          </ac:spMkLst>
        </pc:spChg>
        <pc:spChg chg="mod">
          <ac:chgData name="Jahnavi Akkireddy" userId="32b04fb2b3bd8ddf" providerId="LiveId" clId="{8FBC17C3-BB75-4B99-9B57-90EF31726DBB}" dt="2024-06-30T09:59:48.783" v="803" actId="1076"/>
          <ac:spMkLst>
            <pc:docMk/>
            <pc:sldMk cId="3438377618" sldId="260"/>
            <ac:spMk id="4" creationId="{A4EA6EBB-DB22-DE69-5A82-8AE36FF68349}"/>
          </ac:spMkLst>
        </pc:spChg>
      </pc:sldChg>
      <pc:sldChg chg="modSp mod">
        <pc:chgData name="Jahnavi Akkireddy" userId="32b04fb2b3bd8ddf" providerId="LiveId" clId="{8FBC17C3-BB75-4B99-9B57-90EF31726DBB}" dt="2024-06-30T09:59:55.396" v="805" actId="1076"/>
        <pc:sldMkLst>
          <pc:docMk/>
          <pc:sldMk cId="597279266" sldId="264"/>
        </pc:sldMkLst>
        <pc:spChg chg="mod">
          <ac:chgData name="Jahnavi Akkireddy" userId="32b04fb2b3bd8ddf" providerId="LiveId" clId="{8FBC17C3-BB75-4B99-9B57-90EF31726DBB}" dt="2024-06-30T09:59:53.244" v="804" actId="1076"/>
          <ac:spMkLst>
            <pc:docMk/>
            <pc:sldMk cId="597279266" sldId="264"/>
            <ac:spMk id="2" creationId="{2D8D840E-EC56-279B-3D38-A0D9C4C65974}"/>
          </ac:spMkLst>
        </pc:spChg>
        <pc:spChg chg="mod">
          <ac:chgData name="Jahnavi Akkireddy" userId="32b04fb2b3bd8ddf" providerId="LiveId" clId="{8FBC17C3-BB75-4B99-9B57-90EF31726DBB}" dt="2024-06-30T09:59:55.396" v="805" actId="1076"/>
          <ac:spMkLst>
            <pc:docMk/>
            <pc:sldMk cId="597279266" sldId="264"/>
            <ac:spMk id="4" creationId="{A4EA6EBB-DB22-DE69-5A82-8AE36FF68349}"/>
          </ac:spMkLst>
        </pc:spChg>
      </pc:sldChg>
      <pc:sldChg chg="modSp mod">
        <pc:chgData name="Jahnavi Akkireddy" userId="32b04fb2b3bd8ddf" providerId="LiveId" clId="{8FBC17C3-BB75-4B99-9B57-90EF31726DBB}" dt="2024-06-30T10:00:19.570" v="833" actId="20577"/>
        <pc:sldMkLst>
          <pc:docMk/>
          <pc:sldMk cId="452516007" sldId="267"/>
        </pc:sldMkLst>
        <pc:spChg chg="mod">
          <ac:chgData name="Jahnavi Akkireddy" userId="32b04fb2b3bd8ddf" providerId="LiveId" clId="{8FBC17C3-BB75-4B99-9B57-90EF31726DBB}" dt="2024-06-30T10:00:19.570" v="833" actId="20577"/>
          <ac:spMkLst>
            <pc:docMk/>
            <pc:sldMk cId="452516007" sldId="267"/>
            <ac:spMk id="11" creationId="{C0A98992-7D9F-A384-1D8D-1A105D95D0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08452-7503-419B-A3A7-6E677AD570C3}"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4C630-CF7E-4AA5-AC9F-E9973B067FCF}" type="slidenum">
              <a:rPr lang="en-IN" smtClean="0"/>
              <a:t>‹#›</a:t>
            </a:fld>
            <a:endParaRPr lang="en-IN"/>
          </a:p>
        </p:txBody>
      </p:sp>
    </p:spTree>
    <p:extLst>
      <p:ext uri="{BB962C8B-B14F-4D97-AF65-F5344CB8AC3E}">
        <p14:creationId xmlns:p14="http://schemas.microsoft.com/office/powerpoint/2010/main" val="209755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6/30/2024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6/30/2024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2879834" y="2853000"/>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3200" b="1" dirty="0">
                <a:latin typeface="Segoe UI" panose="020B0502040204020203" pitchFamily="34" charset="0"/>
                <a:cs typeface="Segoe UI" panose="020B0502040204020203" pitchFamily="34" charset="0"/>
              </a:rPr>
              <a:t>Sample presentation</a:t>
            </a:r>
            <a:br>
              <a:rPr lang="en" sz="3200" b="1" dirty="0">
                <a:latin typeface="Segoe UI" panose="020B0502040204020203" pitchFamily="34" charset="0"/>
                <a:cs typeface="Segoe UI" panose="020B0502040204020203" pitchFamily="34" charset="0"/>
              </a:rPr>
            </a:br>
            <a:r>
              <a:rPr lang="en" sz="3200" b="1" dirty="0">
                <a:latin typeface="Segoe UI" panose="020B0502040204020203" pitchFamily="34" charset="0"/>
                <a:cs typeface="Segoe UI" panose="020B0502040204020203" pitchFamily="34" charset="0"/>
              </a:rPr>
              <a:t>Bank 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578841" y="4694277"/>
            <a:ext cx="111909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Segoe UI" panose="020B0502040204020203" pitchFamily="34" charset="0"/>
                <a:cs typeface="Segoe UI" panose="020B0502040204020203" pitchFamily="34" charset="0"/>
              </a:rPr>
              <a:t>Your Team Name </a:t>
            </a:r>
            <a:r>
              <a:rPr lang="en-US" sz="2000" b="1">
                <a:latin typeface="Segoe UI" panose="020B0502040204020203" pitchFamily="34" charset="0"/>
                <a:cs typeface="Segoe UI" panose="020B0502040204020203" pitchFamily="34" charset="0"/>
              </a:rPr>
              <a:t>: CodeBond007</a:t>
            </a:r>
            <a:endParaRPr lang="en-US" sz="2000" b="1"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Your team bio : </a:t>
            </a:r>
            <a:r>
              <a:rPr lang="en-US" sz="2000" dirty="0">
                <a:latin typeface="Segoe UI" panose="020B0502040204020203" pitchFamily="34" charset="0"/>
                <a:cs typeface="Segoe UI" panose="020B0502040204020203" pitchFamily="34" charset="0"/>
              </a:rPr>
              <a:t>the </a:t>
            </a:r>
            <a:r>
              <a:rPr lang="en-US" sz="2000">
                <a:latin typeface="Segoe UI" panose="020B0502040204020203" pitchFamily="34" charset="0"/>
                <a:cs typeface="Segoe UI" panose="020B0502040204020203" pitchFamily="34" charset="0"/>
              </a:rPr>
              <a:t>competitors must be aware “I’m more than what they actually see”</a:t>
            </a:r>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Date : </a:t>
            </a:r>
            <a:r>
              <a:rPr lang="en-US" sz="2000" dirty="0">
                <a:latin typeface="Segoe UI" panose="020B0502040204020203" pitchFamily="34" charset="0"/>
                <a:cs typeface="Segoe UI" panose="020B0502040204020203" pitchFamily="34" charset="0"/>
              </a:rPr>
              <a:t>30/06/24</a:t>
            </a:r>
          </a:p>
        </p:txBody>
      </p:sp>
    </p:spTree>
    <p:extLst>
      <p:ext uri="{BB962C8B-B14F-4D97-AF65-F5344CB8AC3E}">
        <p14:creationId xmlns:p14="http://schemas.microsoft.com/office/powerpoint/2010/main" val="244827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53673" y="732889"/>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Statement?</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553673" y="1830807"/>
            <a:ext cx="11207692" cy="530822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solidFill>
                  <a:schemeClr val="tx1"/>
                </a:solidFill>
                <a:highlight>
                  <a:srgbClr val="FFFFFF"/>
                </a:highlight>
                <a:ea typeface="Lato"/>
                <a:cs typeface="Segoe UI" panose="020B0502040204020203" pitchFamily="34" charset="0"/>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r>
              <a:rPr lang="en" sz="1600">
                <a:highlight>
                  <a:srgbClr val="FFFFFF"/>
                </a:highlight>
                <a:ea typeface="Lato"/>
                <a:cs typeface="Segoe UI" panose="020B0502040204020203" pitchFamily="34" charset="0"/>
                <a:sym typeface="Lato"/>
              </a:rPr>
              <a:t> </a:t>
            </a:r>
            <a:endParaRPr lang="en-US" sz="1600">
              <a:highlight>
                <a:srgbClr val="FFFFFF"/>
              </a:highlight>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600">
                <a:highlight>
                  <a:srgbClr val="FFFFFF"/>
                </a:highlight>
                <a:ea typeface="Lato"/>
                <a:cs typeface="Segoe UI" panose="020B0502040204020203" pitchFamily="34" charset="0"/>
                <a:sym typeface="Lato"/>
              </a:rPr>
              <a:t>I have picked this problem statement to tackle some important challenges in banking operations. Our main goal is to make things more efficient using generative AI. By automating repetitive tasks and streamlining workflows, we can cut down on processing times and mistakes. This means the bank can save money and make customers happier.</a:t>
            </a:r>
          </a:p>
          <a:p>
            <a:pPr marL="0" marR="0" lvl="0" indent="0" algn="l" rtl="0">
              <a:lnSpc>
                <a:spcPct val="100000"/>
              </a:lnSpc>
              <a:spcBef>
                <a:spcPts val="0"/>
              </a:spcBef>
              <a:spcAft>
                <a:spcPts val="0"/>
              </a:spcAft>
              <a:buClr>
                <a:srgbClr val="000000"/>
              </a:buClr>
              <a:buSzPts val="1400"/>
              <a:buFont typeface="Arial"/>
              <a:buNone/>
            </a:pPr>
            <a:endParaRPr lang="en-US" sz="1600">
              <a:highlight>
                <a:srgbClr val="FFFFFF"/>
              </a:highlight>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600">
                <a:highlight>
                  <a:srgbClr val="FFFFFF"/>
                </a:highlight>
                <a:ea typeface="Lato"/>
                <a:cs typeface="Segoe UI" panose="020B0502040204020203" pitchFamily="34" charset="0"/>
                <a:sym typeface="Lato"/>
              </a:rPr>
              <a:t>This combo of system and user prompts is designed to help the assistant get better at turning the text into something that sounds more like it was written by a human. But don't worry, we'll still make sure to keep all the important information accurate and intact.</a:t>
            </a:r>
            <a:endParaRPr lang="en" sz="1600" dirty="0">
              <a:highlight>
                <a:srgbClr val="FFFFFF"/>
              </a:highlight>
              <a:ea typeface="Lato"/>
              <a:cs typeface="Segoe UI" panose="020B0502040204020203" pitchFamily="34" charset="0"/>
              <a:sym typeface="Lato"/>
            </a:endParaRPr>
          </a:p>
          <a:p>
            <a:pPr algn="l"/>
            <a:r>
              <a:rPr lang="en" sz="1600" b="1" dirty="0">
                <a:highlight>
                  <a:srgbClr val="FFFFFF"/>
                </a:highlight>
                <a:ea typeface="Lato"/>
                <a:cs typeface="Segoe UI" panose="020B0502040204020203" pitchFamily="34" charset="0"/>
                <a:sym typeface="Lato"/>
              </a:rPr>
              <a:t>Problem Statement selected</a:t>
            </a:r>
            <a:r>
              <a:rPr lang="en" sz="1600" dirty="0">
                <a:highlight>
                  <a:srgbClr val="FFFFFF"/>
                </a:highlight>
                <a:ea typeface="Lato"/>
                <a:cs typeface="Segoe UI" panose="020B0502040204020203" pitchFamily="34" charset="0"/>
                <a:sym typeface="Lato"/>
              </a:rPr>
              <a:t>: </a:t>
            </a:r>
          </a:p>
          <a:p>
            <a:pPr algn="l"/>
            <a:r>
              <a:rPr lang="en-US" sz="1600" b="1" u="sng">
                <a:highlight>
                  <a:srgbClr val="FFFFFF"/>
                </a:highlight>
              </a:rPr>
              <a:t>Operational Efficiency</a:t>
            </a:r>
            <a:endParaRPr lang="en-US" sz="1600" b="1" i="0" u="sng" dirty="0">
              <a:effectLst/>
              <a:highlight>
                <a:srgbClr val="FFFFFF"/>
              </a:highlight>
            </a:endParaRPr>
          </a:p>
          <a:p>
            <a:pPr algn="just"/>
            <a:r>
              <a:rPr lang="en-US" sz="1600" b="1" i="0" u="sng" dirty="0">
                <a:solidFill>
                  <a:srgbClr val="000000"/>
                </a:solidFill>
                <a:effectLst/>
                <a:highlight>
                  <a:srgbClr val="FFFFFF"/>
                </a:highlight>
              </a:rPr>
              <a:t>Objective</a:t>
            </a:r>
          </a:p>
          <a:p>
            <a:pPr algn="just"/>
            <a:r>
              <a:rPr lang="en-US" sz="1600" b="0" i="0">
                <a:effectLst/>
                <a:highlight>
                  <a:srgbClr val="FFFFFF"/>
                </a:highlight>
              </a:rPr>
              <a:t>To enhance the operational efficiency of banking processes by integrating generative AI to automate routine tasks and optimize workflows.</a:t>
            </a:r>
          </a:p>
          <a:p>
            <a:pPr algn="just"/>
            <a:r>
              <a:rPr lang="en-US" sz="1600" b="1" i="0" u="sng">
                <a:solidFill>
                  <a:srgbClr val="000000"/>
                </a:solidFill>
                <a:effectLst/>
                <a:highlight>
                  <a:srgbClr val="FFFFFF"/>
                </a:highlight>
              </a:rPr>
              <a:t>Challenge</a:t>
            </a:r>
            <a:endParaRPr lang="en-US" sz="1600" b="1" i="0" u="sng" dirty="0">
              <a:solidFill>
                <a:srgbClr val="000000"/>
              </a:solidFill>
              <a:effectLst/>
              <a:highlight>
                <a:srgbClr val="FFFFFF"/>
              </a:highlight>
            </a:endParaRPr>
          </a:p>
          <a:p>
            <a:pPr algn="l">
              <a:buFont typeface="Arial" panose="020B0604020202020204" pitchFamily="34" charset="0"/>
              <a:buChar char="•"/>
            </a:pPr>
            <a:r>
              <a:rPr lang="en-US" sz="1600" b="0" i="0">
                <a:effectLst/>
                <a:highlight>
                  <a:srgbClr val="FFFFFF"/>
                </a:highlight>
              </a:rPr>
              <a:t>Automate repetitive administrative and operational tasks, reducing processing time and errors.</a:t>
            </a:r>
          </a:p>
          <a:p>
            <a:pPr algn="l">
              <a:buFont typeface="Arial" panose="020B0604020202020204" pitchFamily="34" charset="0"/>
              <a:buChar char="•"/>
            </a:pPr>
            <a:r>
              <a:rPr lang="en-US" sz="1600" b="0" i="0">
                <a:effectLst/>
                <a:highlight>
                  <a:srgbClr val="FFFFFF"/>
                </a:highlight>
              </a:rPr>
              <a:t>Optimize resource allocation and workflow management to improve overall efficiency.</a:t>
            </a:r>
          </a:p>
          <a:p>
            <a:pPr algn="l">
              <a:buFont typeface="Arial" panose="020B0604020202020204" pitchFamily="34" charset="0"/>
              <a:buChar char="•"/>
            </a:pPr>
            <a:r>
              <a:rPr lang="en-US" sz="1600" b="0" i="0">
                <a:effectLst/>
                <a:highlight>
                  <a:srgbClr val="FFFFFF"/>
                </a:highlight>
              </a:rPr>
              <a:t>Provide intelligent insights for process improvements and decision-making support.</a:t>
            </a:r>
          </a:p>
          <a:p>
            <a:br>
              <a:rPr lang="en-US" sz="1600" b="0" i="0">
                <a:effectLst/>
                <a:highlight>
                  <a:srgbClr val="FFFFFF"/>
                </a:highlight>
                <a:latin typeface="Segoe UI" panose="020B0502040204020203" pitchFamily="34" charset="0"/>
              </a:rPr>
            </a:br>
            <a:endParaRPr lang="en-US" sz="1600" dirty="0">
              <a:highlight>
                <a:srgbClr val="FFFFFF"/>
              </a:highlight>
            </a:endParaRPr>
          </a:p>
          <a:p>
            <a:pPr algn="l"/>
            <a:endParaRPr lang="en-US" sz="1600" b="0" i="0" dirty="0">
              <a:solidFill>
                <a:srgbClr val="75757A"/>
              </a:solidFill>
              <a:effectLst/>
              <a:highlight>
                <a:srgbClr val="FFFFFF"/>
              </a:highlight>
            </a:endParaRPr>
          </a:p>
          <a:p>
            <a:pPr marL="0" marR="0" lvl="0" indent="0" algn="l" rtl="0">
              <a:lnSpc>
                <a:spcPct val="100000"/>
              </a:lnSpc>
              <a:spcBef>
                <a:spcPts val="0"/>
              </a:spcBef>
              <a:spcAft>
                <a:spcPts val="0"/>
              </a:spcAft>
              <a:buClr>
                <a:srgbClr val="000000"/>
              </a:buClr>
              <a:buSzPts val="1400"/>
              <a:buFont typeface="Arial"/>
              <a:buNone/>
            </a:pPr>
            <a:endParaRPr sz="1600" u="none" strike="noStrike" cap="none" dirty="0">
              <a:solidFill>
                <a:schemeClr val="tx1"/>
              </a:solidFill>
              <a:ea typeface="Lato"/>
              <a:cs typeface="Segoe UI" panose="020B0502040204020203" pitchFamily="34" charset="0"/>
              <a:sym typeface="Lato"/>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805344" y="630596"/>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Solution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522914" y="1671416"/>
            <a:ext cx="11669086" cy="446093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a:t>Automation</a:t>
            </a:r>
            <a:r>
              <a:rPr lang="en-US" sz="1600"/>
              <a:t>: Implement AI-driven solutions to automate daily banking tasks, such as data entry and customer inquiries. This reduces the workload on employees, allowing them to focus on more complex and value-added tasks.</a:t>
            </a:r>
          </a:p>
          <a:p>
            <a:pPr marL="0" marR="0" lvl="0" indent="0" algn="l" rtl="0">
              <a:lnSpc>
                <a:spcPct val="100000"/>
              </a:lnSpc>
              <a:spcBef>
                <a:spcPts val="0"/>
              </a:spcBef>
              <a:spcAft>
                <a:spcPts val="0"/>
              </a:spcAft>
              <a:buClr>
                <a:srgbClr val="000000"/>
              </a:buClr>
              <a:buSzPts val="1400"/>
              <a:buFont typeface="Arial"/>
              <a:buNone/>
            </a:pPr>
            <a:endParaRPr lang="en-US" sz="1600" u="none" strike="noStrike" cap="none">
              <a:highlight>
                <a:srgbClr val="FFFFFF"/>
              </a:highlight>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600" b="1"/>
              <a:t>Resource Optimization</a:t>
            </a:r>
            <a:r>
              <a:rPr lang="en-US" sz="1600"/>
              <a:t>: Use various AI algorithms to analyze workflow patterns and optimize resource allocation. Allocation and Optimum use of resources is one of the most important aspect in any project/ product. This ensures improving the overall operational efficiency.</a:t>
            </a:r>
          </a:p>
          <a:p>
            <a:pPr marL="0" marR="0" lvl="0" indent="0" algn="l" rtl="0">
              <a:lnSpc>
                <a:spcPct val="100000"/>
              </a:lnSpc>
              <a:spcBef>
                <a:spcPts val="0"/>
              </a:spcBef>
              <a:spcAft>
                <a:spcPts val="0"/>
              </a:spcAft>
              <a:buClr>
                <a:srgbClr val="000000"/>
              </a:buClr>
              <a:buSzPts val="1400"/>
              <a:buFont typeface="Arial"/>
              <a:buNone/>
            </a:pPr>
            <a:endParaRPr lang="en-US" sz="1600" u="none" strike="noStrike" cap="none">
              <a:highlight>
                <a:srgbClr val="FFFFFF"/>
              </a:highlight>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US" sz="1600" b="1"/>
              <a:t>Data-Driven Insights</a:t>
            </a:r>
            <a:r>
              <a:rPr lang="en-US" sz="1600"/>
              <a:t>: Utilize AI to analyze large datasets and generate insights into process performance.</a:t>
            </a:r>
            <a:r>
              <a:rPr lang="en-US" sz="1600">
                <a:highlight>
                  <a:srgbClr val="FFFFFF"/>
                </a:highlight>
                <a:ea typeface="Lato"/>
                <a:cs typeface="Segoe UI" panose="020B0502040204020203" pitchFamily="34" charset="0"/>
                <a:sym typeface="Lato"/>
              </a:rPr>
              <a:t> Analyze the trends and patterns to increase the efficiency.</a:t>
            </a:r>
            <a:endParaRPr lang="en-IN" sz="1600" u="none" strike="noStrike" cap="none" dirty="0">
              <a:highlight>
                <a:srgbClr val="FFFFFF"/>
              </a:highlight>
              <a:ea typeface="Lato"/>
              <a:cs typeface="Segoe UI" panose="020B0502040204020203" pitchFamily="34" charset="0"/>
              <a:sym typeface="Lato"/>
            </a:endParaRP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587230" y="1018115"/>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USP – Unique Selling Proposition</a:t>
            </a:r>
          </a:p>
        </p:txBody>
      </p:sp>
      <p:sp>
        <p:nvSpPr>
          <p:cNvPr id="2" name="TextBox 1">
            <a:extLst>
              <a:ext uri="{FF2B5EF4-FFF2-40B4-BE49-F238E27FC236}">
                <a16:creationId xmlns:a16="http://schemas.microsoft.com/office/drawing/2014/main" id="{99F3BA3D-7E9C-0576-22D4-35DB6E27F696}"/>
              </a:ext>
            </a:extLst>
          </p:cNvPr>
          <p:cNvSpPr txBox="1"/>
          <p:nvPr/>
        </p:nvSpPr>
        <p:spPr>
          <a:xfrm>
            <a:off x="461395" y="2138987"/>
            <a:ext cx="11090245" cy="2062103"/>
          </a:xfrm>
          <a:prstGeom prst="rect">
            <a:avLst/>
          </a:prstGeom>
          <a:noFill/>
        </p:spPr>
        <p:txBody>
          <a:bodyPr wrap="square" rtlCol="0">
            <a:spAutoFit/>
          </a:bodyPr>
          <a:lstStyle/>
          <a:p>
            <a:r>
              <a:rPr lang="en-US" sz="1600" b="1"/>
              <a:t>Enhanced Productivity: </a:t>
            </a:r>
            <a:r>
              <a:rPr lang="en-US" sz="1600"/>
              <a:t>By automating those boring, repetitive tasks, the bank can seriously cut down on processing times and errors. This means they can get more done in less time and with fewer mistakes, which is a win-win for everyone involved</a:t>
            </a:r>
            <a:r>
              <a:rPr lang="en-US" sz="1600" b="1"/>
              <a:t>.</a:t>
            </a:r>
          </a:p>
          <a:p>
            <a:endParaRPr lang="en-US" sz="1600" b="1"/>
          </a:p>
          <a:p>
            <a:r>
              <a:rPr lang="en-US" sz="1600" b="1"/>
              <a:t>Smart Resource Management: </a:t>
            </a:r>
            <a:r>
              <a:rPr lang="en-US" sz="1600"/>
              <a:t>Thanks to AI, the bank can make sure they're using all their resources effectively. This means they can minimize waste and get the most out of what they've got, leading to maximum output and efficiency.</a:t>
            </a:r>
          </a:p>
          <a:p>
            <a:endParaRPr lang="en-US" sz="1600" b="1"/>
          </a:p>
          <a:p>
            <a:r>
              <a:rPr lang="en-US" sz="1600" b="1"/>
              <a:t>Continuous Improvement: </a:t>
            </a:r>
            <a:r>
              <a:rPr lang="en-US" sz="1600"/>
              <a:t>By constantly analyzing data and gaining insights, the bank can keep getting better and better. They can fine-tune their processes, making them more efficient and adaptable in the long run. It's all about always striving for improvement.</a:t>
            </a:r>
            <a:endParaRPr lang="en-IN" sz="1600" dirty="0"/>
          </a:p>
        </p:txBody>
      </p:sp>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96286" y="841946"/>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Use of Azure Open AI?</a:t>
            </a:r>
            <a:endParaRPr sz="2800" b="1"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220AEDC-D5EC-1B9F-2531-FFC8CDD01BC2}"/>
              </a:ext>
            </a:extLst>
          </p:cNvPr>
          <p:cNvSpPr txBox="1"/>
          <p:nvPr/>
        </p:nvSpPr>
        <p:spPr>
          <a:xfrm>
            <a:off x="1015068" y="2004969"/>
            <a:ext cx="9026554" cy="4247317"/>
          </a:xfrm>
          <a:prstGeom prst="rect">
            <a:avLst/>
          </a:prstGeom>
          <a:noFill/>
        </p:spPr>
        <p:txBody>
          <a:bodyPr wrap="square" rtlCol="0">
            <a:spAutoFit/>
          </a:bodyPr>
          <a:lstStyle/>
          <a:p>
            <a:r>
              <a:rPr lang="en-US" b="1"/>
              <a:t>Automation of tasks </a:t>
            </a:r>
            <a:r>
              <a:rPr lang="en-US"/>
              <a:t>: WE can use Azure OpenAI's advanced NLP capabilities. With this powerful tool, you can easily handle tasks like responding to frequently asked questions and processing customer requests.</a:t>
            </a:r>
          </a:p>
          <a:p>
            <a:endParaRPr lang="en-US"/>
          </a:p>
          <a:p>
            <a:r>
              <a:rPr lang="en-US"/>
              <a:t>Our goal is to make the assistant sound as human-like as possible, while staying true to the original content and ensuring accuracy. We achieve this by combining system and user prompts, allowing the assistant to refine the text and provide a more natural and relatable response.</a:t>
            </a:r>
          </a:p>
          <a:p>
            <a:endParaRPr lang="en-US" dirty="0"/>
          </a:p>
          <a:p>
            <a:r>
              <a:rPr lang="en-US" b="1" dirty="0"/>
              <a:t>Scalability: </a:t>
            </a:r>
          </a:p>
          <a:p>
            <a:r>
              <a:rPr lang="en-US" dirty="0"/>
              <a:t>Azure's infrastructure allows for scalable AI solutions, ensuring the system can handle increased demand without compromising </a:t>
            </a:r>
            <a:r>
              <a:rPr lang="en-US"/>
              <a:t>performance.</a:t>
            </a:r>
          </a:p>
          <a:p>
            <a:endParaRPr lang="en-US"/>
          </a:p>
          <a:p>
            <a:r>
              <a:rPr lang="en-US" b="1"/>
              <a:t>Predictive Analysis </a:t>
            </a:r>
            <a:r>
              <a:rPr lang="en-US"/>
              <a:t>: Use Azure's machine learning tools to analyze workflow data and predict bottlenecks.</a:t>
            </a:r>
            <a:endParaRPr lang="en-IN" dirty="0"/>
          </a:p>
        </p:txBody>
      </p:sp>
    </p:spTree>
    <p:extLst>
      <p:ext uri="{BB962C8B-B14F-4D97-AF65-F5344CB8AC3E}">
        <p14:creationId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645951" y="1034892"/>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D8D840E-EC56-279B-3D38-A0D9C4C65974}"/>
              </a:ext>
            </a:extLst>
          </p:cNvPr>
          <p:cNvSpPr txBox="1"/>
          <p:nvPr/>
        </p:nvSpPr>
        <p:spPr>
          <a:xfrm>
            <a:off x="1006679" y="2214694"/>
            <a:ext cx="9295002" cy="2862322"/>
          </a:xfrm>
          <a:prstGeom prst="rect">
            <a:avLst/>
          </a:prstGeom>
          <a:noFill/>
        </p:spPr>
        <p:txBody>
          <a:bodyPr wrap="square" rtlCol="0">
            <a:spAutoFit/>
          </a:bodyPr>
          <a:lstStyle/>
          <a:p>
            <a:r>
              <a:rPr lang="en-US" b="1"/>
              <a:t>Cost Reduction: </a:t>
            </a:r>
            <a:r>
              <a:rPr lang="en-US"/>
              <a:t>With the help of automation and optimized workflows, operational expenses lessen due to reduced use of manpower and reduction in possible flaws that cost a fortune.</a:t>
            </a:r>
          </a:p>
          <a:p>
            <a:endParaRPr lang="en-US" b="1"/>
          </a:p>
          <a:p>
            <a:r>
              <a:rPr lang="en-US" b="1"/>
              <a:t>Competitive Advantage: </a:t>
            </a:r>
            <a:r>
              <a:rPr lang="en-US"/>
              <a:t>The bank can differ from market competition and create that niche for itself that defines a forerunner in innovative technologies, thus continuing to attract tech-savvy customers.</a:t>
            </a:r>
          </a:p>
          <a:p>
            <a:endParaRPr lang="en-US" b="1"/>
          </a:p>
          <a:p>
            <a:r>
              <a:rPr lang="en-US" b="1"/>
              <a:t>Customer Satisfaction: </a:t>
            </a:r>
            <a:r>
              <a:rPr lang="en-US"/>
              <a:t>This increased efficiency means faster service and greater quality connections, thereby increasing customer satisfaction and subsequent loyalty. This strengthens customer relationships and drives business growth.</a:t>
            </a:r>
            <a:endParaRPr lang="en-IN" dirty="0"/>
          </a:p>
        </p:txBody>
      </p:sp>
    </p:spTree>
    <p:extLst>
      <p:ext uri="{BB962C8B-B14F-4D97-AF65-F5344CB8AC3E}">
        <p14:creationId xmlns:p14="http://schemas.microsoft.com/office/powerpoint/2010/main" val="59727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a:solidFill>
                  <a:schemeClr val="bg1"/>
                </a:solidFill>
                <a:latin typeface="Segoe UI" panose="020B0502040204020203" pitchFamily="34" charset="0"/>
                <a:cs typeface="Segoe UI" panose="020B0502040204020203" pitchFamily="34" charset="0"/>
              </a:rPr>
              <a:t>Thank You</a:t>
            </a:r>
            <a:endParaRPr lang="en-IN" sz="3600" b="1" dirty="0">
              <a:solidFill>
                <a:schemeClr val="bg1"/>
              </a:solidFill>
              <a:latin typeface="Segoe UI" panose="020B0502040204020203" pitchFamily="34" charset="0"/>
              <a:cs typeface="Segoe UI" panose="020B0502040204020203" pitchFamily="34" charset="0"/>
            </a:endParaRP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410051" y="3782255"/>
            <a:ext cx="4933736" cy="2475931"/>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600"/>
              </a:spcAft>
              <a:buSzPts val="1800"/>
              <a:buFont typeface="Arial" panose="020B0604020202020204" pitchFamily="34" charset="0"/>
              <a:buNone/>
            </a:pPr>
            <a:r>
              <a:rPr lang="en-US" sz="1500" b="1" dirty="0">
                <a:solidFill>
                  <a:schemeClr val="bg1"/>
                </a:solidFill>
                <a:latin typeface="Segoe UI" panose="020B0502040204020203" pitchFamily="34" charset="0"/>
                <a:cs typeface="Segoe UI" panose="020B0502040204020203" pitchFamily="34" charset="0"/>
              </a:rPr>
              <a:t>A</a:t>
            </a:r>
            <a:r>
              <a:rPr lang="en-IN" sz="1500" b="1" dirty="0">
                <a:solidFill>
                  <a:schemeClr val="bg1"/>
                </a:solidFill>
                <a:latin typeface="Segoe UI" panose="020B0502040204020203" pitchFamily="34" charset="0"/>
                <a:cs typeface="Segoe UI" panose="020B0502040204020203" pitchFamily="34" charset="0"/>
              </a:rPr>
              <a:t>bhinandan </a:t>
            </a:r>
            <a:r>
              <a:rPr lang="en-IN" sz="1500" b="1">
                <a:solidFill>
                  <a:schemeClr val="bg1"/>
                </a:solidFill>
                <a:latin typeface="Segoe UI" panose="020B0502040204020203" pitchFamily="34" charset="0"/>
                <a:cs typeface="Segoe UI" panose="020B0502040204020203" pitchFamily="34" charset="0"/>
              </a:rPr>
              <a:t>S Vishwaroop</a:t>
            </a:r>
            <a:endParaRPr lang="en-IN" sz="1500" b="1" dirty="0">
              <a:solidFill>
                <a:schemeClr val="bg1"/>
              </a:solidFill>
              <a:latin typeface="Segoe UI" panose="020B0502040204020203" pitchFamily="34" charset="0"/>
              <a:cs typeface="Segoe UI" panose="020B0502040204020203" pitchFamily="34" charset="0"/>
            </a:endParaRPr>
          </a:p>
          <a:p>
            <a:pPr marL="0" indent="0">
              <a:lnSpc>
                <a:spcPct val="150000"/>
              </a:lnSpc>
              <a:spcBef>
                <a:spcPts val="0"/>
              </a:spcBef>
              <a:spcAft>
                <a:spcPts val="1600"/>
              </a:spcAft>
              <a:buSzPts val="1800"/>
              <a:buFont typeface="Arial" panose="020B0604020202020204" pitchFamily="34" charset="0"/>
              <a:buNone/>
            </a:pPr>
            <a:r>
              <a:rPr lang="en-IN" sz="1500" b="1" dirty="0">
                <a:solidFill>
                  <a:schemeClr val="bg1"/>
                </a:solidFill>
                <a:latin typeface="Segoe UI" panose="020B0502040204020203" pitchFamily="34" charset="0"/>
                <a:cs typeface="Segoe UI" panose="020B0502040204020203" pitchFamily="34" charset="0"/>
              </a:rPr>
              <a:t>From NMIT, Bangalore-560064</a:t>
            </a:r>
          </a:p>
          <a:p>
            <a:pPr marL="0" indent="0">
              <a:lnSpc>
                <a:spcPct val="10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a:p>
            <a:pPr marL="0" indent="0">
              <a:lnSpc>
                <a:spcPct val="150000"/>
              </a:lnSpc>
              <a:spcBef>
                <a:spcPts val="0"/>
              </a:spcBef>
              <a:spcAft>
                <a:spcPts val="1600"/>
              </a:spcAft>
              <a:buSzPts val="1800"/>
              <a:buFont typeface="Arial" panose="020B0604020202020204" pitchFamily="34" charset="0"/>
              <a:buNone/>
            </a:pPr>
            <a:endParaRPr lang="en-IN" sz="1500"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251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931</TotalTime>
  <Words>700</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Calibri Light</vt:lpstr>
      <vt:lpstr>Lato</vt:lpstr>
      <vt:lpstr>Segoe UI</vt:lpstr>
      <vt:lpstr>Office Theme</vt:lpstr>
      <vt:lpstr>PowerPoint Presentation</vt:lpstr>
      <vt:lpstr>Problem Statement?</vt:lpstr>
      <vt:lpstr>Solution</vt:lpstr>
      <vt:lpstr>USP – Unique Selling Proposition</vt:lpstr>
      <vt:lpstr>Use of Azure Open AI?</vt:lpstr>
      <vt:lpstr>Business Potential and Relevance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Abhinandan S Vishwaroop</cp:lastModifiedBy>
  <cp:revision>6</cp:revision>
  <dcterms:created xsi:type="dcterms:W3CDTF">2024-06-09T08:34:46Z</dcterms:created>
  <dcterms:modified xsi:type="dcterms:W3CDTF">2024-07-01T03:53:01Z</dcterms:modified>
</cp:coreProperties>
</file>