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4"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C17C3-BB75-4B99-9B57-90EF31726DBB}" v="4" dt="2024-06-30T09:40:24.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09"/>
  </p:normalViewPr>
  <p:slideViewPr>
    <p:cSldViewPr snapToGrid="0">
      <p:cViewPr varScale="1">
        <p:scale>
          <a:sx n="91" d="100"/>
          <a:sy n="91" d="100"/>
        </p:scale>
        <p:origin x="46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Akkireddy" userId="32b04fb2b3bd8ddf" providerId="LiveId" clId="{8FBC17C3-BB75-4B99-9B57-90EF31726DBB}"/>
    <pc:docChg chg="custSel modSld">
      <pc:chgData name="Jahnavi Akkireddy" userId="32b04fb2b3bd8ddf" providerId="LiveId" clId="{8FBC17C3-BB75-4B99-9B57-90EF31726DBB}" dt="2024-06-30T10:00:19.570" v="833" actId="20577"/>
      <pc:docMkLst>
        <pc:docMk/>
      </pc:docMkLst>
      <pc:sldChg chg="modSp mod">
        <pc:chgData name="Jahnavi Akkireddy" userId="32b04fb2b3bd8ddf" providerId="LiveId" clId="{8FBC17C3-BB75-4B99-9B57-90EF31726DBB}" dt="2024-06-30T09:57:11.458" v="793" actId="20577"/>
        <pc:sldMkLst>
          <pc:docMk/>
          <pc:sldMk cId="2448271684" sldId="256"/>
        </pc:sldMkLst>
        <pc:spChg chg="mod">
          <ac:chgData name="Jahnavi Akkireddy" userId="32b04fb2b3bd8ddf" providerId="LiveId" clId="{8FBC17C3-BB75-4B99-9B57-90EF31726DBB}" dt="2024-06-30T09:57:11.458" v="793" actId="20577"/>
          <ac:spMkLst>
            <pc:docMk/>
            <pc:sldMk cId="2448271684" sldId="256"/>
            <ac:spMk id="7" creationId="{2A2A84C1-7E0B-8EEB-A3B6-1FF5B539E40D}"/>
          </ac:spMkLst>
        </pc:spChg>
      </pc:sldChg>
      <pc:sldChg chg="modSp mod">
        <pc:chgData name="Jahnavi Akkireddy" userId="32b04fb2b3bd8ddf" providerId="LiveId" clId="{8FBC17C3-BB75-4B99-9B57-90EF31726DBB}" dt="2024-06-30T09:57:35.628" v="796" actId="1076"/>
        <pc:sldMkLst>
          <pc:docMk/>
          <pc:sldMk cId="2755130050" sldId="257"/>
        </pc:sldMkLst>
        <pc:spChg chg="mod">
          <ac:chgData name="Jahnavi Akkireddy" userId="32b04fb2b3bd8ddf" providerId="LiveId" clId="{8FBC17C3-BB75-4B99-9B57-90EF31726DBB}" dt="2024-06-30T09:57:35.628" v="796" actId="1076"/>
          <ac:spMkLst>
            <pc:docMk/>
            <pc:sldMk cId="2755130050" sldId="257"/>
            <ac:spMk id="4" creationId="{A4EA6EBB-DB22-DE69-5A82-8AE36FF68349}"/>
          </ac:spMkLst>
        </pc:spChg>
        <pc:spChg chg="mod">
          <ac:chgData name="Jahnavi Akkireddy" userId="32b04fb2b3bd8ddf" providerId="LiveId" clId="{8FBC17C3-BB75-4B99-9B57-90EF31726DBB}" dt="2024-06-30T09:57:28.342" v="794" actId="1076"/>
          <ac:spMkLst>
            <pc:docMk/>
            <pc:sldMk cId="2755130050" sldId="257"/>
            <ac:spMk id="5" creationId="{043E84EA-1268-70A0-4809-F6B461B3FF36}"/>
          </ac:spMkLst>
        </pc:spChg>
      </pc:sldChg>
      <pc:sldChg chg="modSp mod">
        <pc:chgData name="Jahnavi Akkireddy" userId="32b04fb2b3bd8ddf" providerId="LiveId" clId="{8FBC17C3-BB75-4B99-9B57-90EF31726DBB}" dt="2024-06-30T09:58:22.016" v="798" actId="1076"/>
        <pc:sldMkLst>
          <pc:docMk/>
          <pc:sldMk cId="3457856722" sldId="258"/>
        </pc:sldMkLst>
        <pc:spChg chg="mod">
          <ac:chgData name="Jahnavi Akkireddy" userId="32b04fb2b3bd8ddf" providerId="LiveId" clId="{8FBC17C3-BB75-4B99-9B57-90EF31726DBB}" dt="2024-06-30T09:58:18.718" v="797" actId="1076"/>
          <ac:spMkLst>
            <pc:docMk/>
            <pc:sldMk cId="3457856722" sldId="258"/>
            <ac:spMk id="4" creationId="{A4EA6EBB-DB22-DE69-5A82-8AE36FF68349}"/>
          </ac:spMkLst>
        </pc:spChg>
        <pc:spChg chg="mod">
          <ac:chgData name="Jahnavi Akkireddy" userId="32b04fb2b3bd8ddf" providerId="LiveId" clId="{8FBC17C3-BB75-4B99-9B57-90EF31726DBB}" dt="2024-06-30T09:58:22.016" v="798" actId="1076"/>
          <ac:spMkLst>
            <pc:docMk/>
            <pc:sldMk cId="3457856722" sldId="258"/>
            <ac:spMk id="5" creationId="{043E84EA-1268-70A0-4809-F6B461B3FF36}"/>
          </ac:spMkLst>
        </pc:spChg>
      </pc:sldChg>
      <pc:sldChg chg="modSp mod">
        <pc:chgData name="Jahnavi Akkireddy" userId="32b04fb2b3bd8ddf" providerId="LiveId" clId="{8FBC17C3-BB75-4B99-9B57-90EF31726DBB}" dt="2024-06-30T09:59:38.807" v="800" actId="1076"/>
        <pc:sldMkLst>
          <pc:docMk/>
          <pc:sldMk cId="2671213945" sldId="259"/>
        </pc:sldMkLst>
        <pc:spChg chg="mod">
          <ac:chgData name="Jahnavi Akkireddy" userId="32b04fb2b3bd8ddf" providerId="LiveId" clId="{8FBC17C3-BB75-4B99-9B57-90EF31726DBB}" dt="2024-06-30T09:59:37.016" v="799" actId="1076"/>
          <ac:spMkLst>
            <pc:docMk/>
            <pc:sldMk cId="2671213945" sldId="259"/>
            <ac:spMk id="2" creationId="{99F3BA3D-7E9C-0576-22D4-35DB6E27F696}"/>
          </ac:spMkLst>
        </pc:spChg>
        <pc:spChg chg="mod">
          <ac:chgData name="Jahnavi Akkireddy" userId="32b04fb2b3bd8ddf" providerId="LiveId" clId="{8FBC17C3-BB75-4B99-9B57-90EF31726DBB}" dt="2024-06-30T09:59:38.807" v="800" actId="1076"/>
          <ac:spMkLst>
            <pc:docMk/>
            <pc:sldMk cId="2671213945" sldId="259"/>
            <ac:spMk id="4" creationId="{A4EA6EBB-DB22-DE69-5A82-8AE36FF68349}"/>
          </ac:spMkLst>
        </pc:spChg>
      </pc:sldChg>
      <pc:sldChg chg="modSp mod">
        <pc:chgData name="Jahnavi Akkireddy" userId="32b04fb2b3bd8ddf" providerId="LiveId" clId="{8FBC17C3-BB75-4B99-9B57-90EF31726DBB}" dt="2024-06-30T09:59:48.783" v="803" actId="1076"/>
        <pc:sldMkLst>
          <pc:docMk/>
          <pc:sldMk cId="3438377618" sldId="260"/>
        </pc:sldMkLst>
        <pc:spChg chg="mod">
          <ac:chgData name="Jahnavi Akkireddy" userId="32b04fb2b3bd8ddf" providerId="LiveId" clId="{8FBC17C3-BB75-4B99-9B57-90EF31726DBB}" dt="2024-06-30T09:59:44.005" v="801" actId="1076"/>
          <ac:spMkLst>
            <pc:docMk/>
            <pc:sldMk cId="3438377618" sldId="260"/>
            <ac:spMk id="2" creationId="{3220AEDC-D5EC-1B9F-2531-FFC8CDD01BC2}"/>
          </ac:spMkLst>
        </pc:spChg>
        <pc:spChg chg="mod">
          <ac:chgData name="Jahnavi Akkireddy" userId="32b04fb2b3bd8ddf" providerId="LiveId" clId="{8FBC17C3-BB75-4B99-9B57-90EF31726DBB}" dt="2024-06-30T09:59:48.783" v="803" actId="1076"/>
          <ac:spMkLst>
            <pc:docMk/>
            <pc:sldMk cId="3438377618" sldId="260"/>
            <ac:spMk id="4" creationId="{A4EA6EBB-DB22-DE69-5A82-8AE36FF68349}"/>
          </ac:spMkLst>
        </pc:spChg>
      </pc:sldChg>
      <pc:sldChg chg="modSp mod">
        <pc:chgData name="Jahnavi Akkireddy" userId="32b04fb2b3bd8ddf" providerId="LiveId" clId="{8FBC17C3-BB75-4B99-9B57-90EF31726DBB}" dt="2024-06-30T09:59:55.396" v="805" actId="1076"/>
        <pc:sldMkLst>
          <pc:docMk/>
          <pc:sldMk cId="597279266" sldId="264"/>
        </pc:sldMkLst>
        <pc:spChg chg="mod">
          <ac:chgData name="Jahnavi Akkireddy" userId="32b04fb2b3bd8ddf" providerId="LiveId" clId="{8FBC17C3-BB75-4B99-9B57-90EF31726DBB}" dt="2024-06-30T09:59:53.244" v="804" actId="1076"/>
          <ac:spMkLst>
            <pc:docMk/>
            <pc:sldMk cId="597279266" sldId="264"/>
            <ac:spMk id="2" creationId="{2D8D840E-EC56-279B-3D38-A0D9C4C65974}"/>
          </ac:spMkLst>
        </pc:spChg>
        <pc:spChg chg="mod">
          <ac:chgData name="Jahnavi Akkireddy" userId="32b04fb2b3bd8ddf" providerId="LiveId" clId="{8FBC17C3-BB75-4B99-9B57-90EF31726DBB}" dt="2024-06-30T09:59:55.396" v="805" actId="1076"/>
          <ac:spMkLst>
            <pc:docMk/>
            <pc:sldMk cId="597279266" sldId="264"/>
            <ac:spMk id="4" creationId="{A4EA6EBB-DB22-DE69-5A82-8AE36FF68349}"/>
          </ac:spMkLst>
        </pc:spChg>
      </pc:sldChg>
      <pc:sldChg chg="modSp mod">
        <pc:chgData name="Jahnavi Akkireddy" userId="32b04fb2b3bd8ddf" providerId="LiveId" clId="{8FBC17C3-BB75-4B99-9B57-90EF31726DBB}" dt="2024-06-30T10:00:19.570" v="833" actId="20577"/>
        <pc:sldMkLst>
          <pc:docMk/>
          <pc:sldMk cId="452516007" sldId="267"/>
        </pc:sldMkLst>
        <pc:spChg chg="mod">
          <ac:chgData name="Jahnavi Akkireddy" userId="32b04fb2b3bd8ddf" providerId="LiveId" clId="{8FBC17C3-BB75-4B99-9B57-90EF31726DBB}" dt="2024-06-30T10:00:19.570" v="833" actId="20577"/>
          <ac:spMkLst>
            <pc:docMk/>
            <pc:sldMk cId="452516007" sldId="267"/>
            <ac:spMk id="11" creationId="{C0A98992-7D9F-A384-1D8D-1A105D95D0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08452-7503-419B-A3A7-6E677AD570C3}"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4C630-CF7E-4AA5-AC9F-E9973B067FCF}" type="slidenum">
              <a:rPr lang="en-IN" smtClean="0"/>
              <a:t>‹#›</a:t>
            </a:fld>
            <a:endParaRPr lang="en-IN"/>
          </a:p>
        </p:txBody>
      </p:sp>
    </p:spTree>
    <p:extLst>
      <p:ext uri="{BB962C8B-B14F-4D97-AF65-F5344CB8AC3E}">
        <p14:creationId xmlns:p14="http://schemas.microsoft.com/office/powerpoint/2010/main" val="20975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a:latin typeface="Segoe UI" panose="020B0502040204020203" pitchFamily="34" charset="0"/>
                <a:cs typeface="Segoe UI" panose="020B0502040204020203" pitchFamily="34" charset="0"/>
              </a:rPr>
              <a:t>Sample presentation</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578841" y="4694277"/>
            <a:ext cx="111909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egoe UI" panose="020B0502040204020203" pitchFamily="34" charset="0"/>
                <a:cs typeface="Segoe UI" panose="020B0502040204020203" pitchFamily="34" charset="0"/>
              </a:rPr>
              <a:t>Your Team Name : </a:t>
            </a:r>
            <a:r>
              <a:rPr lang="en-US" sz="2000" dirty="0" err="1">
                <a:latin typeface="Segoe UI" panose="020B0502040204020203" pitchFamily="34" charset="0"/>
                <a:cs typeface="Segoe UI" panose="020B0502040204020203" pitchFamily="34" charset="0"/>
              </a:rPr>
              <a:t>themisfits</a:t>
            </a:r>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Your team bio : </a:t>
            </a:r>
            <a:r>
              <a:rPr lang="en-US" sz="2000" dirty="0">
                <a:latin typeface="Segoe UI" panose="020B0502040204020203" pitchFamily="34" charset="0"/>
                <a:cs typeface="Segoe UI" panose="020B0502040204020203" pitchFamily="34" charset="0"/>
              </a:rPr>
              <a:t>the competitors say “ACCESS DENIED” looking at our code.</a:t>
            </a: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Date : </a:t>
            </a:r>
            <a:r>
              <a:rPr lang="en-US" sz="2000" dirty="0">
                <a:latin typeface="Segoe UI" panose="020B0502040204020203" pitchFamily="34" charset="0"/>
                <a:cs typeface="Segoe UI" panose="020B0502040204020203" pitchFamily="34" charset="0"/>
              </a:rPr>
              <a:t>30/06/24</a:t>
            </a:r>
          </a:p>
        </p:txBody>
      </p:sp>
    </p:spTree>
    <p:extLst>
      <p:ext uri="{BB962C8B-B14F-4D97-AF65-F5344CB8AC3E}">
        <p14:creationId xmlns:p14="http://schemas.microsoft.com/office/powerpoint/2010/main" val="244827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53673" y="732889"/>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53673" y="1830807"/>
            <a:ext cx="11207692" cy="53082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ea typeface="Lato"/>
                <a:cs typeface="Segoe UI" panose="020B0502040204020203"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sz="1600" dirty="0">
                <a:highlight>
                  <a:srgbClr val="FFFFFF"/>
                </a:highlight>
                <a:ea typeface="Lato"/>
                <a:cs typeface="Segoe UI" panose="020B0502040204020203" pitchFamily="34" charset="0"/>
                <a:sym typeface="Lato"/>
              </a:rPr>
              <a:t> </a:t>
            </a:r>
          </a:p>
          <a:p>
            <a:pPr marL="0" marR="0" lvl="0" indent="0" algn="l" rtl="0">
              <a:lnSpc>
                <a:spcPct val="100000"/>
              </a:lnSpc>
              <a:spcBef>
                <a:spcPts val="0"/>
              </a:spcBef>
              <a:spcAft>
                <a:spcPts val="0"/>
              </a:spcAft>
              <a:buClr>
                <a:srgbClr val="000000"/>
              </a:buClr>
              <a:buSzPts val="1400"/>
              <a:buFont typeface="Arial"/>
              <a:buNone/>
            </a:pPr>
            <a:r>
              <a:rPr lang="en-US" sz="1600" dirty="0">
                <a:highlight>
                  <a:srgbClr val="FFFFFF"/>
                </a:highlight>
                <a:ea typeface="Lato"/>
                <a:cs typeface="Segoe UI" panose="020B0502040204020203" pitchFamily="34" charset="0"/>
                <a:sym typeface="Lato"/>
              </a:rPr>
              <a:t>We have identified a loophole in the website infrastructure that requires addressing. Specifically, we aim to implement additional features such as multilingual capabilities within the chatbot. It is imperative that these enhancements maintain the chatbot's interface independent of the website's overall functionality, ensuring no disruption to the ongoing conversations or user experience.</a:t>
            </a:r>
            <a:endParaRPr lang="en" sz="1600" dirty="0">
              <a:highlight>
                <a:srgbClr val="FFFFFF"/>
              </a:highlight>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 sz="1600" dirty="0">
              <a:highlight>
                <a:srgbClr val="FFFFFF"/>
              </a:highlight>
              <a:ea typeface="Lato"/>
              <a:cs typeface="Segoe UI" panose="020B0502040204020203" pitchFamily="34" charset="0"/>
              <a:sym typeface="Lato"/>
            </a:endParaRPr>
          </a:p>
          <a:p>
            <a:pPr algn="l"/>
            <a:r>
              <a:rPr lang="en" sz="1600" b="1" dirty="0">
                <a:highlight>
                  <a:srgbClr val="FFFFFF"/>
                </a:highlight>
                <a:ea typeface="Lato"/>
                <a:cs typeface="Segoe UI" panose="020B0502040204020203" pitchFamily="34" charset="0"/>
                <a:sym typeface="Lato"/>
              </a:rPr>
              <a:t>Problem Statement selected</a:t>
            </a:r>
            <a:r>
              <a:rPr lang="en" sz="1600" dirty="0">
                <a:highlight>
                  <a:srgbClr val="FFFFFF"/>
                </a:highlight>
                <a:ea typeface="Lato"/>
                <a:cs typeface="Segoe UI" panose="020B0502040204020203" pitchFamily="34" charset="0"/>
                <a:sym typeface="Lato"/>
              </a:rPr>
              <a:t>: </a:t>
            </a:r>
          </a:p>
          <a:p>
            <a:pPr algn="l"/>
            <a:r>
              <a:rPr lang="en-US" sz="1600" b="1" i="0" u="sng" dirty="0">
                <a:effectLst/>
                <a:highlight>
                  <a:srgbClr val="FFFFFF"/>
                </a:highlight>
              </a:rPr>
              <a:t>Customer Service</a:t>
            </a:r>
          </a:p>
          <a:p>
            <a:pPr algn="just"/>
            <a:r>
              <a:rPr lang="en-US" sz="1600" b="1" i="0" u="sng" dirty="0">
                <a:solidFill>
                  <a:srgbClr val="000000"/>
                </a:solidFill>
                <a:effectLst/>
                <a:highlight>
                  <a:srgbClr val="FFFFFF"/>
                </a:highlight>
              </a:rPr>
              <a:t>Objective</a:t>
            </a:r>
          </a:p>
          <a:p>
            <a:pPr algn="just"/>
            <a:r>
              <a:rPr lang="en-US" sz="1600" b="0" i="0" dirty="0">
                <a:effectLst/>
                <a:highlight>
                  <a:srgbClr val="FFFFFF"/>
                </a:highlight>
              </a:rPr>
              <a:t>To enhance the customer service experience by leveraging generative AI technologies to provide personalized &amp; efficient support across multiple channels.</a:t>
            </a:r>
          </a:p>
          <a:p>
            <a:pPr algn="just"/>
            <a:r>
              <a:rPr lang="en-US" sz="1600" b="1" i="0" u="sng" dirty="0">
                <a:solidFill>
                  <a:srgbClr val="000000"/>
                </a:solidFill>
                <a:effectLst/>
                <a:highlight>
                  <a:srgbClr val="FFFFFF"/>
                </a:highlight>
              </a:rPr>
              <a:t>Challenge</a:t>
            </a:r>
          </a:p>
          <a:p>
            <a:pPr algn="l">
              <a:buFont typeface="Arial" panose="020B0604020202020204" pitchFamily="34" charset="0"/>
              <a:buChar char="•"/>
            </a:pPr>
            <a:r>
              <a:rPr lang="en-US" sz="1600" b="0" i="0" dirty="0">
                <a:effectLst/>
                <a:highlight>
                  <a:srgbClr val="FFFFFF"/>
                </a:highlight>
              </a:rPr>
              <a:t>Automate customer inquiries and provide accurate responses in real-time.</a:t>
            </a:r>
          </a:p>
          <a:p>
            <a:pPr algn="l">
              <a:buFont typeface="Arial" panose="020B0604020202020204" pitchFamily="34" charset="0"/>
              <a:buChar char="•"/>
            </a:pPr>
            <a:r>
              <a:rPr lang="en-US" sz="1600" b="0" i="0" dirty="0">
                <a:effectLst/>
                <a:highlight>
                  <a:srgbClr val="FFFFFF"/>
                </a:highlight>
              </a:rPr>
              <a:t>Offer personalized recommendations and solutions based on customer data and interaction history.</a:t>
            </a:r>
          </a:p>
          <a:p>
            <a:pPr algn="l">
              <a:buFont typeface="Arial" panose="020B0604020202020204" pitchFamily="34" charset="0"/>
              <a:buChar char="•"/>
            </a:pPr>
            <a:r>
              <a:rPr lang="en-US" sz="1600" b="0" i="0" dirty="0">
                <a:effectLst/>
                <a:highlight>
                  <a:srgbClr val="FFFFFF"/>
                </a:highlight>
              </a:rPr>
              <a:t>Seamlessly integrate with existing customer service platforms and maintain a high level of security and data privacy.</a:t>
            </a:r>
          </a:p>
          <a:p>
            <a:pPr algn="l"/>
            <a:endParaRPr lang="en-US" sz="1600" dirty="0">
              <a:highlight>
                <a:srgbClr val="FFFFFF"/>
              </a:highlight>
            </a:endParaRPr>
          </a:p>
          <a:p>
            <a:pPr algn="l"/>
            <a:endParaRPr lang="en-US" sz="1600" b="0" i="0" dirty="0">
              <a:solidFill>
                <a:srgbClr val="75757A"/>
              </a:solidFill>
              <a:effectLst/>
              <a:highlight>
                <a:srgbClr val="FFFFFF"/>
              </a:highlight>
            </a:endParaRPr>
          </a:p>
          <a:p>
            <a:pPr marL="0" marR="0" lvl="0" indent="0" algn="l" rtl="0">
              <a:lnSpc>
                <a:spcPct val="100000"/>
              </a:lnSpc>
              <a:spcBef>
                <a:spcPts val="0"/>
              </a:spcBef>
              <a:spcAft>
                <a:spcPts val="0"/>
              </a:spcAft>
              <a:buClr>
                <a:srgbClr val="000000"/>
              </a:buClr>
              <a:buSzPts val="1400"/>
              <a:buFont typeface="Arial"/>
              <a:buNone/>
            </a:pPr>
            <a:endParaRPr sz="1600" u="none" strike="noStrike" cap="none" dirty="0">
              <a:solidFill>
                <a:schemeClr val="tx1"/>
              </a:solidFill>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05344" y="630596"/>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Solution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22914" y="1671416"/>
            <a:ext cx="11669086" cy="446093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0" i="0" dirty="0">
                <a:effectLst/>
                <a:highlight>
                  <a:srgbClr val="FFFFFF"/>
                </a:highlight>
              </a:rPr>
              <a:t>The identified loophole in the website infrastructure requires a practical fix, particularly concerning the chatbot functionality. Our solution </a:t>
            </a:r>
            <a:r>
              <a:rPr lang="en-US" sz="1600" b="0" i="0" u="sng" dirty="0">
                <a:effectLst/>
                <a:highlight>
                  <a:srgbClr val="FFFFFF"/>
                </a:highlight>
              </a:rPr>
              <a:t>focuses on implementing multilingual support within the chatbot interface </a:t>
            </a:r>
            <a:r>
              <a:rPr lang="en-US" sz="1600" b="0" i="0" dirty="0">
                <a:effectLst/>
                <a:highlight>
                  <a:srgbClr val="FFFFFF"/>
                </a:highlight>
              </a:rPr>
              <a:t>to cater to a diverse user base effectively. This enhancement </a:t>
            </a:r>
            <a:r>
              <a:rPr lang="en-US" sz="1600" b="0" i="0" u="sng" dirty="0">
                <a:effectLst/>
                <a:highlight>
                  <a:srgbClr val="FFFFFF"/>
                </a:highlight>
              </a:rPr>
              <a:t>involves integrating language detection algorithms and language-specific response </a:t>
            </a:r>
            <a:r>
              <a:rPr lang="en-US" sz="1600" b="0" i="0" dirty="0">
                <a:effectLst/>
                <a:highlight>
                  <a:srgbClr val="FFFFFF"/>
                </a:highlight>
              </a:rPr>
              <a:t>modules to ensure seamless communication in users’ preferred languages. </a:t>
            </a:r>
          </a:p>
          <a:p>
            <a:pPr marL="0" marR="0" lvl="0" indent="0" algn="l" rtl="0">
              <a:lnSpc>
                <a:spcPct val="100000"/>
              </a:lnSpc>
              <a:spcBef>
                <a:spcPts val="0"/>
              </a:spcBef>
              <a:spcAft>
                <a:spcPts val="0"/>
              </a:spcAft>
              <a:buClr>
                <a:srgbClr val="000000"/>
              </a:buClr>
              <a:buSzPts val="1400"/>
              <a:buFont typeface="Arial"/>
              <a:buNone/>
            </a:pPr>
            <a:endParaRPr lang="en-US" sz="1600" dirty="0">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US" sz="1600" b="0" i="0" dirty="0">
                <a:effectLst/>
                <a:highlight>
                  <a:srgbClr val="FFFFFF"/>
                </a:highlight>
              </a:rPr>
              <a:t>We are ensuring that these upgrades do not compromise the chatbot's autonomy (i.e., the chatbot can be used simultaneously with the other parts of the website) from the main website interface, ensuring uninterrupted conversations. </a:t>
            </a:r>
          </a:p>
          <a:p>
            <a:pPr marL="0" marR="0" lvl="0" indent="0" algn="l" rtl="0">
              <a:lnSpc>
                <a:spcPct val="100000"/>
              </a:lnSpc>
              <a:spcBef>
                <a:spcPts val="0"/>
              </a:spcBef>
              <a:spcAft>
                <a:spcPts val="0"/>
              </a:spcAft>
              <a:buClr>
                <a:srgbClr val="000000"/>
              </a:buClr>
              <a:buSzPts val="1400"/>
              <a:buFont typeface="Arial"/>
              <a:buNone/>
            </a:pPr>
            <a:endParaRPr lang="en-US" sz="1600" dirty="0">
              <a:highlight>
                <a:srgbClr val="FFFFFF"/>
              </a:highlight>
            </a:endParaRPr>
          </a:p>
          <a:p>
            <a:pPr marL="0" marR="0" lvl="0" indent="0" algn="l" rtl="0">
              <a:lnSpc>
                <a:spcPct val="100000"/>
              </a:lnSpc>
              <a:spcBef>
                <a:spcPts val="0"/>
              </a:spcBef>
              <a:spcAft>
                <a:spcPts val="0"/>
              </a:spcAft>
              <a:buClr>
                <a:srgbClr val="000000"/>
              </a:buClr>
              <a:buSzPts val="1400"/>
              <a:buFont typeface="Arial"/>
              <a:buNone/>
            </a:pPr>
            <a:r>
              <a:rPr lang="en-US" sz="1600" b="0" i="0" dirty="0">
                <a:effectLst/>
                <a:highlight>
                  <a:srgbClr val="FFFFFF"/>
                </a:highlight>
              </a:rPr>
              <a:t>Through rigorous testing and quality assurance measures, we aim to deploy a robust solution that enhances user accessibility and satisfaction while addressing the identified website loophole effectively.</a:t>
            </a:r>
            <a:endParaRPr lang="en-IN" sz="1600" u="none" strike="noStrike" cap="none" dirty="0">
              <a:highlight>
                <a:srgbClr val="FFFFFF"/>
              </a:highlight>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87230" y="101811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USP – Unique Selling Proposition</a:t>
            </a:r>
          </a:p>
        </p:txBody>
      </p:sp>
      <p:sp>
        <p:nvSpPr>
          <p:cNvPr id="2" name="TextBox 1">
            <a:extLst>
              <a:ext uri="{FF2B5EF4-FFF2-40B4-BE49-F238E27FC236}">
                <a16:creationId xmlns:a16="http://schemas.microsoft.com/office/drawing/2014/main" id="{99F3BA3D-7E9C-0576-22D4-35DB6E27F696}"/>
              </a:ext>
            </a:extLst>
          </p:cNvPr>
          <p:cNvSpPr txBox="1"/>
          <p:nvPr/>
        </p:nvSpPr>
        <p:spPr>
          <a:xfrm>
            <a:off x="461395" y="2138987"/>
            <a:ext cx="11090245" cy="1754326"/>
          </a:xfrm>
          <a:prstGeom prst="rect">
            <a:avLst/>
          </a:prstGeom>
          <a:noFill/>
        </p:spPr>
        <p:txBody>
          <a:bodyPr wrap="square" rtlCol="0">
            <a:spAutoFit/>
          </a:bodyPr>
          <a:lstStyle/>
          <a:p>
            <a:r>
              <a:rPr lang="en-US" b="1" dirty="0"/>
              <a:t>Accessibility:</a:t>
            </a:r>
          </a:p>
          <a:p>
            <a:r>
              <a:rPr lang="en-US" dirty="0"/>
              <a:t> Highlight how the website or service is user-friendly, providing easy navigation and a seamless experience for users. </a:t>
            </a:r>
          </a:p>
          <a:p>
            <a:endParaRPr lang="en-US" dirty="0"/>
          </a:p>
          <a:p>
            <a:r>
              <a:rPr lang="en-US" b="1" dirty="0"/>
              <a:t>Innovation and Technology: </a:t>
            </a:r>
          </a:p>
          <a:p>
            <a:r>
              <a:rPr lang="en-US" dirty="0"/>
              <a:t>Showcase the integration of advanced technologies, such as AI chatbots, to enhance customer service and engagement.</a:t>
            </a:r>
            <a:endParaRPr lang="en-IN" dirty="0"/>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96286" y="841946"/>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Use of Azure Open AI?</a:t>
            </a:r>
            <a:endParaRPr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220AEDC-D5EC-1B9F-2531-FFC8CDD01BC2}"/>
              </a:ext>
            </a:extLst>
          </p:cNvPr>
          <p:cNvSpPr txBox="1"/>
          <p:nvPr/>
        </p:nvSpPr>
        <p:spPr>
          <a:xfrm>
            <a:off x="1015068" y="2004969"/>
            <a:ext cx="9026554" cy="3139321"/>
          </a:xfrm>
          <a:prstGeom prst="rect">
            <a:avLst/>
          </a:prstGeom>
          <a:noFill/>
        </p:spPr>
        <p:txBody>
          <a:bodyPr wrap="square" rtlCol="0">
            <a:spAutoFit/>
          </a:bodyPr>
          <a:lstStyle/>
          <a:p>
            <a:r>
              <a:rPr lang="en-US" b="1" dirty="0"/>
              <a:t>Enhanced Customer Service: </a:t>
            </a:r>
          </a:p>
          <a:p>
            <a:r>
              <a:rPr lang="en-US" dirty="0"/>
              <a:t>Leverage Azure OpenAI for improved chatbot capabilities, offering instant and relevant responses.</a:t>
            </a:r>
          </a:p>
          <a:p>
            <a:endParaRPr lang="en-US" dirty="0"/>
          </a:p>
          <a:p>
            <a:r>
              <a:rPr lang="en-US" b="1" dirty="0"/>
              <a:t>Data Security and Compliance:</a:t>
            </a:r>
          </a:p>
          <a:p>
            <a:r>
              <a:rPr lang="en-US" dirty="0"/>
              <a:t>Utilize Azure's robust security features to ensure customer data is protected and compliant with regulations.</a:t>
            </a:r>
          </a:p>
          <a:p>
            <a:endParaRPr lang="en-US" dirty="0"/>
          </a:p>
          <a:p>
            <a:r>
              <a:rPr lang="en-US" b="1" dirty="0"/>
              <a:t>Scalability: </a:t>
            </a:r>
          </a:p>
          <a:p>
            <a:r>
              <a:rPr lang="en-US" dirty="0"/>
              <a:t>Azure's infrastructure allows for scalable AI solutions, ensuring the system can handle increased demand without compromising performance.</a:t>
            </a:r>
            <a:endParaRPr lang="en-IN" dirty="0"/>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45951" y="1034892"/>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D8D840E-EC56-279B-3D38-A0D9C4C65974}"/>
              </a:ext>
            </a:extLst>
          </p:cNvPr>
          <p:cNvSpPr txBox="1"/>
          <p:nvPr/>
        </p:nvSpPr>
        <p:spPr>
          <a:xfrm>
            <a:off x="1006679" y="2214694"/>
            <a:ext cx="9295002" cy="2585323"/>
          </a:xfrm>
          <a:prstGeom prst="rect">
            <a:avLst/>
          </a:prstGeom>
          <a:noFill/>
        </p:spPr>
        <p:txBody>
          <a:bodyPr wrap="square" rtlCol="0">
            <a:spAutoFit/>
          </a:bodyPr>
          <a:lstStyle/>
          <a:p>
            <a:r>
              <a:rPr lang="en-US" b="1" dirty="0"/>
              <a:t>Market Expansion:</a:t>
            </a:r>
          </a:p>
          <a:p>
            <a:r>
              <a:rPr lang="en-US" dirty="0"/>
              <a:t>AI and digital banking solutions can attract tech-savvy customers and expand market reach.</a:t>
            </a:r>
          </a:p>
          <a:p>
            <a:endParaRPr lang="en-US" dirty="0"/>
          </a:p>
          <a:p>
            <a:r>
              <a:rPr lang="en-US" b="1" dirty="0"/>
              <a:t>Operational Efficiency: </a:t>
            </a:r>
          </a:p>
          <a:p>
            <a:r>
              <a:rPr lang="en-US" dirty="0"/>
              <a:t>Automation and AI enable the creation of efficient processes and reduce costs.</a:t>
            </a:r>
          </a:p>
          <a:p>
            <a:endParaRPr lang="en-US" dirty="0"/>
          </a:p>
          <a:p>
            <a:r>
              <a:rPr lang="en-US" b="1" dirty="0"/>
              <a:t>Competitive Advantage: </a:t>
            </a:r>
          </a:p>
          <a:p>
            <a:r>
              <a:rPr lang="en-US" dirty="0"/>
              <a:t>Implementing cutting-edge technologies that provide the bank an edge over its competitors, appealing to a modern customer base that expects quick and practical solutions.</a:t>
            </a:r>
            <a:endParaRPr lang="en-IN" dirty="0"/>
          </a:p>
        </p:txBody>
      </p:sp>
    </p:spTree>
    <p:extLst>
      <p:ext uri="{BB962C8B-B14F-4D97-AF65-F5344CB8AC3E}">
        <p14:creationId xmlns:p14="http://schemas.microsoft.com/office/powerpoint/2010/main" val="59727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5"/>
            <a:ext cx="4933736" cy="247593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SzPts val="1800"/>
              <a:buFont typeface="Arial" panose="020B0604020202020204" pitchFamily="34" charset="0"/>
              <a:buNone/>
            </a:pPr>
            <a:r>
              <a:rPr lang="en-US" sz="1500" b="1" dirty="0">
                <a:solidFill>
                  <a:schemeClr val="bg1"/>
                </a:solidFill>
                <a:latin typeface="Segoe UI" panose="020B0502040204020203" pitchFamily="34" charset="0"/>
                <a:cs typeface="Segoe UI" panose="020B0502040204020203" pitchFamily="34" charset="0"/>
              </a:rPr>
              <a:t>A</a:t>
            </a:r>
            <a:r>
              <a:rPr lang="en-IN" sz="1500" b="1" dirty="0">
                <a:solidFill>
                  <a:schemeClr val="bg1"/>
                </a:solidFill>
                <a:latin typeface="Segoe UI" panose="020B0502040204020203" pitchFamily="34" charset="0"/>
                <a:cs typeface="Segoe UI" panose="020B0502040204020203" pitchFamily="34" charset="0"/>
              </a:rPr>
              <a:t>bhinandan S Vishwaroop</a:t>
            </a:r>
          </a:p>
          <a:p>
            <a:pPr marL="0" indent="0">
              <a:lnSpc>
                <a:spcPct val="10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Agniv Pramanick</a:t>
            </a:r>
          </a:p>
          <a:p>
            <a:pPr marL="0" indent="0">
              <a:lnSpc>
                <a:spcPct val="10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Jahnavi Reddy.A</a:t>
            </a:r>
          </a:p>
          <a:p>
            <a:pPr marL="0" indent="0">
              <a:lnSpc>
                <a:spcPct val="10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Vaishnavi S</a:t>
            </a: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From NMIT, Bangalore-560064</a:t>
            </a:r>
          </a:p>
          <a:p>
            <a:pPr marL="0" indent="0">
              <a:lnSpc>
                <a:spcPct val="10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TotalTime>
  <Words>504</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Lato</vt:lpstr>
      <vt:lpstr>Segoe UI</vt:lpstr>
      <vt:lpstr>Office Theme</vt:lpstr>
      <vt:lpstr>PowerPoint Presentation</vt:lpstr>
      <vt:lpstr>Problem Statement?</vt:lpstr>
      <vt:lpstr>Solution</vt:lpstr>
      <vt:lpstr>USP – Unique Selling Proposition</vt:lpstr>
      <vt:lpstr>Use of Azure Open AI?</vt:lpstr>
      <vt:lpstr>Business Potential and Relevance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Jahnavi Akkireddy</cp:lastModifiedBy>
  <cp:revision>6</cp:revision>
  <dcterms:created xsi:type="dcterms:W3CDTF">2024-06-09T08:34:46Z</dcterms:created>
  <dcterms:modified xsi:type="dcterms:W3CDTF">2024-06-30T10:00:26Z</dcterms:modified>
</cp:coreProperties>
</file>