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83" r:id="rId3"/>
    <p:sldId id="257" r:id="rId4"/>
    <p:sldId id="314" r:id="rId5"/>
    <p:sldId id="258" r:id="rId6"/>
    <p:sldId id="286" r:id="rId7"/>
    <p:sldId id="259" r:id="rId8"/>
    <p:sldId id="260" r:id="rId9"/>
    <p:sldId id="284" r:id="rId10"/>
    <p:sldId id="261" r:id="rId11"/>
    <p:sldId id="262" r:id="rId12"/>
    <p:sldId id="263" r:id="rId13"/>
    <p:sldId id="287" r:id="rId14"/>
    <p:sldId id="264" r:id="rId15"/>
    <p:sldId id="288" r:id="rId16"/>
    <p:sldId id="289" r:id="rId17"/>
    <p:sldId id="290" r:id="rId18"/>
    <p:sldId id="291" r:id="rId19"/>
    <p:sldId id="292" r:id="rId20"/>
    <p:sldId id="293" r:id="rId21"/>
    <p:sldId id="297" r:id="rId22"/>
    <p:sldId id="298" r:id="rId23"/>
    <p:sldId id="296"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83"/>
            <p14:sldId id="257"/>
            <p14:sldId id="314"/>
            <p14:sldId id="258"/>
            <p14:sldId id="286"/>
            <p14:sldId id="259"/>
            <p14:sldId id="260"/>
            <p14:sldId id="284"/>
            <p14:sldId id="261"/>
            <p14:sldId id="262"/>
            <p14:sldId id="263"/>
            <p14:sldId id="287"/>
            <p14:sldId id="264"/>
            <p14:sldId id="288"/>
            <p14:sldId id="289"/>
            <p14:sldId id="290"/>
            <p14:sldId id="291"/>
            <p14:sldId id="292"/>
            <p14:sldId id="293"/>
            <p14:sldId id="297"/>
            <p14:sldId id="298"/>
            <p14:sldId id="296"/>
            <p14:sldId id="299"/>
            <p14:sldId id="300"/>
            <p14:sldId id="301"/>
            <p14:sldId id="302"/>
            <p14:sldId id="303"/>
            <p14:sldId id="304"/>
            <p14:sldId id="305"/>
            <p14:sldId id="306"/>
            <p14:sldId id="307"/>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p:scale>
          <a:sx n="50" d="100"/>
          <a:sy n="50" d="100"/>
        </p:scale>
        <p:origin x="620"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7/2/2022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7/2/2022</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Generating Anime Character Faces Using  ACGAN’s </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3089963"/>
            <a:ext cx="9144000" cy="1287675"/>
          </a:xfrm>
        </p:spPr>
        <p:txBody>
          <a:bodyPr/>
          <a:lstStyle/>
          <a:p>
            <a:r>
              <a:rPr lang="en-US" dirty="0"/>
              <a:t>Course: Neural Network And Deep Learning (COMP 8610)</a:t>
            </a:r>
          </a:p>
          <a:p>
            <a:r>
              <a:rPr lang="en-US" dirty="0"/>
              <a:t>Submitted To: Dr.Alioune Ngom</a:t>
            </a:r>
          </a:p>
          <a:p>
            <a:endParaRPr lang="en-US" dirty="0"/>
          </a:p>
        </p:txBody>
      </p:sp>
      <p:sp>
        <p:nvSpPr>
          <p:cNvPr id="6" name="Subtitle 2">
            <a:extLst>
              <a:ext uri="{FF2B5EF4-FFF2-40B4-BE49-F238E27FC236}">
                <a16:creationId xmlns:a16="http://schemas.microsoft.com/office/drawing/2014/main" id="{510D9E99-FC31-6E47-25FA-D31F807DF956}"/>
              </a:ext>
            </a:extLst>
          </p:cNvPr>
          <p:cNvSpPr txBox="1">
            <a:spLocks/>
          </p:cNvSpPr>
          <p:nvPr/>
        </p:nvSpPr>
        <p:spPr>
          <a:xfrm>
            <a:off x="1676400" y="3280409"/>
            <a:ext cx="9144000" cy="1287675"/>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3.A Problem Definition</a:t>
            </a: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sp>
        <p:nvSpPr>
          <p:cNvPr id="32" name="TextBox 31">
            <a:extLst>
              <a:ext uri="{FF2B5EF4-FFF2-40B4-BE49-F238E27FC236}">
                <a16:creationId xmlns:a16="http://schemas.microsoft.com/office/drawing/2014/main" id="{838E5520-2A66-F98B-A160-4E0138CB0FDC}"/>
              </a:ext>
            </a:extLst>
          </p:cNvPr>
          <p:cNvSpPr txBox="1"/>
          <p:nvPr/>
        </p:nvSpPr>
        <p:spPr>
          <a:xfrm>
            <a:off x="392678" y="1340546"/>
            <a:ext cx="11587566" cy="2916696"/>
          </a:xfrm>
          <a:prstGeom prst="rect">
            <a:avLst/>
          </a:prstGeom>
          <a:noFill/>
        </p:spPr>
        <p:txBody>
          <a:bodyPr wrap="square">
            <a:spAutoFit/>
          </a:bodyPr>
          <a:lstStyle/>
          <a:p>
            <a:pPr marL="355600" marR="5080" indent="-342900">
              <a:lnSpc>
                <a:spcPct val="20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A.I. is booming in every domain. The realism it is in solving various problems in Image Processing is outstanding. </a:t>
            </a:r>
          </a:p>
          <a:p>
            <a:pPr marL="355600" marR="5080" indent="-342900">
              <a:lnSpc>
                <a:spcPct val="20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However, the evaluation of photo realism of AI-synthesized faces indicates a gap in the algorithms needed to achieve the desired goals in the desired computational time and simplicity. </a:t>
            </a:r>
          </a:p>
          <a:p>
            <a:pPr marL="355600" marR="5080" indent="-342900" algn="just">
              <a:lnSpc>
                <a:spcPct val="20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These high-quality relational faces from ACGANs are used to improve the performance of relational faces over the natural source and help generate meaningful experimental results </a:t>
            </a:r>
          </a:p>
          <a:p>
            <a:pPr marL="356235" marR="5080" indent="-285750">
              <a:lnSpc>
                <a:spcPct val="150000"/>
              </a:lnSpc>
              <a:spcBef>
                <a:spcPts val="100"/>
              </a:spcBef>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9584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3.B Motivation</a:t>
            </a:r>
          </a:p>
        </p:txBody>
      </p:sp>
      <p:sp>
        <p:nvSpPr>
          <p:cNvPr id="19" name="TextBox 18">
            <a:extLst>
              <a:ext uri="{FF2B5EF4-FFF2-40B4-BE49-F238E27FC236}">
                <a16:creationId xmlns:a16="http://schemas.microsoft.com/office/drawing/2014/main" id="{822E6A55-2255-328D-90BE-C0F2B26326DC}"/>
              </a:ext>
            </a:extLst>
          </p:cNvPr>
          <p:cNvSpPr txBox="1"/>
          <p:nvPr/>
        </p:nvSpPr>
        <p:spPr>
          <a:xfrm>
            <a:off x="392678" y="1340546"/>
            <a:ext cx="11587566" cy="2832314"/>
          </a:xfrm>
          <a:prstGeom prst="rect">
            <a:avLst/>
          </a:prstGeom>
          <a:noFill/>
        </p:spPr>
        <p:txBody>
          <a:bodyPr wrap="square">
            <a:spAutoFit/>
          </a:bodyPr>
          <a:lstStyle/>
          <a:p>
            <a:pPr marL="469900" marR="781685" indent="-457200">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The motivation to take this method of specialized GANs and work in image synthesis is the computational advancements in A.I. According to the recent theory suggestions. </a:t>
            </a:r>
          </a:p>
          <a:p>
            <a:pPr marL="469900" marR="781685" indent="-457200">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The accuracy is affected by the datasets and the approach used to define the problem. </a:t>
            </a:r>
          </a:p>
          <a:p>
            <a:pPr marL="469900" marR="781685" indent="-457200">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To examine the possibility, we examined results from different research papers with different approaches to understand the current state of the face generation problem. </a:t>
            </a:r>
          </a:p>
          <a:p>
            <a:pPr marL="469900" marR="781685" indent="-457200" algn="just">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We concluded that there are many possibilities to be taken care of, and from the application side, it has endless options.</a:t>
            </a:r>
            <a:r>
              <a:rPr lang="en-US" sz="2400" dirty="0">
                <a:effectLst/>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4756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3.C Justification</a:t>
            </a:r>
          </a:p>
        </p:txBody>
      </p:sp>
      <p:sp>
        <p:nvSpPr>
          <p:cNvPr id="21" name="TextBox 20">
            <a:extLst>
              <a:ext uri="{FF2B5EF4-FFF2-40B4-BE49-F238E27FC236}">
                <a16:creationId xmlns:a16="http://schemas.microsoft.com/office/drawing/2014/main" id="{7303F86E-C3C0-B018-327C-F61187D4AC01}"/>
              </a:ext>
            </a:extLst>
          </p:cNvPr>
          <p:cNvSpPr txBox="1"/>
          <p:nvPr/>
        </p:nvSpPr>
        <p:spPr>
          <a:xfrm>
            <a:off x="392678" y="1340546"/>
            <a:ext cx="11587566" cy="2657651"/>
          </a:xfrm>
          <a:prstGeom prst="rect">
            <a:avLst/>
          </a:prstGeom>
          <a:noFill/>
        </p:spPr>
        <p:txBody>
          <a:bodyPr wrap="square">
            <a:spAutoFit/>
          </a:bodyPr>
          <a:lstStyle/>
          <a:p>
            <a:pPr marL="469900" indent="-457200" algn="just">
              <a:lnSpc>
                <a:spcPct val="200000"/>
              </a:lnSpc>
              <a:spcBef>
                <a:spcPts val="670"/>
              </a:spcBef>
              <a:buFont typeface="Arial" panose="020B0604020202020204" pitchFamily="34" charset="0"/>
              <a:buChar char="•"/>
            </a:pPr>
            <a:r>
              <a:rPr lang="en-US" sz="1600" dirty="0">
                <a:latin typeface="Arial" panose="020B0604020202020204" pitchFamily="34" charset="0"/>
                <a:cs typeface="Arial" panose="020B0604020202020204" pitchFamily="34" charset="0"/>
              </a:rPr>
              <a:t>Face generation has been considered the most incredible idea in A.I. technology in the last 20 years. </a:t>
            </a:r>
          </a:p>
          <a:p>
            <a:pPr marL="469900" indent="-457200" algn="just">
              <a:lnSpc>
                <a:spcPct val="200000"/>
              </a:lnSpc>
              <a:spcBef>
                <a:spcPts val="670"/>
              </a:spcBef>
              <a:buFont typeface="Arial" panose="020B0604020202020204" pitchFamily="34" charset="0"/>
              <a:buChar char="•"/>
            </a:pPr>
            <a:r>
              <a:rPr lang="en-US" sz="1600" dirty="0">
                <a:latin typeface="Arial" panose="020B0604020202020204" pitchFamily="34" charset="0"/>
                <a:cs typeface="Arial" panose="020B0604020202020204" pitchFamily="34" charset="0"/>
              </a:rPr>
              <a:t>The best method behind the news of artistic style transfer, face-swapping, natural voice generation, music synthesis, innovative image generation, etc., is a kind of A.I. called a GAN. </a:t>
            </a:r>
          </a:p>
          <a:p>
            <a:pPr marL="469900" indent="-457200" algn="just">
              <a:lnSpc>
                <a:spcPct val="200000"/>
              </a:lnSpc>
              <a:spcBef>
                <a:spcPts val="670"/>
              </a:spcBef>
              <a:buFont typeface="Arial" panose="020B0604020202020204" pitchFamily="34" charset="0"/>
              <a:buChar char="•"/>
            </a:pPr>
            <a:r>
              <a:rPr lang="en-US" sz="1600" dirty="0">
                <a:latin typeface="Arial" panose="020B0604020202020204" pitchFamily="34" charset="0"/>
                <a:cs typeface="Arial" panose="020B0604020202020204" pitchFamily="34" charset="0"/>
              </a:rPr>
              <a:t>The task of interpolating new faces from an existing dataset has proved to be achieved with state-of-the-art results from the different types of the GANs architectures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910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3447448" y="2610652"/>
            <a:ext cx="5297103" cy="1790700"/>
          </a:xfrm>
        </p:spPr>
        <p:txBody>
          <a:bodyPr/>
          <a:lstStyle/>
          <a:p>
            <a:pPr algn="ctr"/>
            <a:r>
              <a:rPr lang="en-US" b="1" dirty="0">
                <a:latin typeface="Arial" panose="020B0604020202020204" pitchFamily="34" charset="0"/>
                <a:cs typeface="Arial" panose="020B0604020202020204" pitchFamily="34" charset="0"/>
              </a:rPr>
              <a:t>4. Related Work</a:t>
            </a:r>
          </a:p>
        </p:txBody>
      </p:sp>
      <p:sp>
        <p:nvSpPr>
          <p:cNvPr id="6" name="Subtitle 2">
            <a:extLst>
              <a:ext uri="{FF2B5EF4-FFF2-40B4-BE49-F238E27FC236}">
                <a16:creationId xmlns:a16="http://schemas.microsoft.com/office/drawing/2014/main" id="{510D9E99-FC31-6E47-25FA-D31F807DF956}"/>
              </a:ext>
            </a:extLst>
          </p:cNvPr>
          <p:cNvSpPr txBox="1">
            <a:spLocks/>
          </p:cNvSpPr>
          <p:nvPr/>
        </p:nvSpPr>
        <p:spPr>
          <a:xfrm>
            <a:off x="1676400" y="3280409"/>
            <a:ext cx="9144000" cy="1287675"/>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817028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4.A Related</a:t>
            </a:r>
            <a:r>
              <a:rPr lang="en-US" dirty="0"/>
              <a:t> </a:t>
            </a:r>
            <a:r>
              <a:rPr lang="en-US" b="1" dirty="0">
                <a:solidFill>
                  <a:schemeClr val="accent2">
                    <a:lumMod val="75000"/>
                  </a:schemeClr>
                </a:solidFill>
                <a:latin typeface="Segoe UI Light" panose="020B0502040204020203" pitchFamily="34" charset="0"/>
                <a:cs typeface="Segoe UI Light" panose="020B0502040204020203" pitchFamily="34" charset="0"/>
              </a:rPr>
              <a:t>Work</a:t>
            </a:r>
          </a:p>
        </p:txBody>
      </p:sp>
      <p:sp>
        <p:nvSpPr>
          <p:cNvPr id="17" name="TextBox 16">
            <a:extLst>
              <a:ext uri="{FF2B5EF4-FFF2-40B4-BE49-F238E27FC236}">
                <a16:creationId xmlns:a16="http://schemas.microsoft.com/office/drawing/2014/main" id="{041496C0-7EEE-54EE-4523-7F5F489E42C6}"/>
              </a:ext>
            </a:extLst>
          </p:cNvPr>
          <p:cNvSpPr txBox="1"/>
          <p:nvPr/>
        </p:nvSpPr>
        <p:spPr>
          <a:xfrm>
            <a:off x="517806" y="1446424"/>
            <a:ext cx="11587566" cy="2974853"/>
          </a:xfrm>
          <a:prstGeom prst="rect">
            <a:avLst/>
          </a:prstGeom>
          <a:noFill/>
        </p:spPr>
        <p:txBody>
          <a:bodyPr wrap="square">
            <a:spAutoFit/>
          </a:bodyPr>
          <a:lstStyle/>
          <a:p>
            <a:pPr marL="469900" marR="288290" indent="-457200">
              <a:lnSpc>
                <a:spcPct val="1161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Usually, people do not understand how neural networks and deep learning is impacting our daily lives. </a:t>
            </a:r>
          </a:p>
          <a:p>
            <a:pPr marL="469900" marR="288290" indent="-457200">
              <a:lnSpc>
                <a:spcPct val="1161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When we see the results of the work, it is when we become aware of what is happening around us in the technological space. </a:t>
            </a:r>
          </a:p>
          <a:p>
            <a:pPr marL="469900" marR="288290" indent="-457200">
              <a:lnSpc>
                <a:spcPct val="1161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Therefore, the generation of fake faces using artificial intelligence and machine learning has become a growing concern for every tech news magazine in the late 2020s. </a:t>
            </a:r>
          </a:p>
          <a:p>
            <a:pPr marL="469900" marR="288290" indent="-457200">
              <a:lnSpc>
                <a:spcPct val="1161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Not everyone could guess the faces generated by the state-of-the-art GAN network</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 results are astonishing to see how well technology has evolved in the last five years. </a:t>
            </a:r>
          </a:p>
          <a:p>
            <a:pPr marL="469900" marR="288290" indent="-457200" algn="just">
              <a:lnSpc>
                <a:spcPct val="1161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There were other experiments done using GANs</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To generate fine-grained cartoon faces for multiple categories of sufficient training data while the given new group samples extend the basic model by creating a basic translation model for the entire group</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4314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4.B Background Study</a:t>
            </a:r>
          </a:p>
        </p:txBody>
      </p:sp>
      <p:sp>
        <p:nvSpPr>
          <p:cNvPr id="17" name="TextBox 16">
            <a:extLst>
              <a:ext uri="{FF2B5EF4-FFF2-40B4-BE49-F238E27FC236}">
                <a16:creationId xmlns:a16="http://schemas.microsoft.com/office/drawing/2014/main" id="{041496C0-7EEE-54EE-4523-7F5F489E42C6}"/>
              </a:ext>
            </a:extLst>
          </p:cNvPr>
          <p:cNvSpPr txBox="1"/>
          <p:nvPr/>
        </p:nvSpPr>
        <p:spPr>
          <a:xfrm>
            <a:off x="517806" y="1446424"/>
            <a:ext cx="11587566" cy="2288319"/>
          </a:xfrm>
          <a:prstGeom prst="rect">
            <a:avLst/>
          </a:prstGeom>
          <a:noFill/>
        </p:spPr>
        <p:txBody>
          <a:bodyPr wrap="square">
            <a:spAutoFit/>
          </a:bodyPr>
          <a:lstStyle/>
          <a:p>
            <a:pPr marL="469900" marR="5080" indent="-457200" algn="just">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In the history of artificial intelligence, this problem has been solved before using a conventional neural network which was not very close to a GAN network. </a:t>
            </a:r>
          </a:p>
          <a:p>
            <a:pPr marL="469900" marR="5080" indent="-457200">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As the neural network was getting good at predictions of unseen statistics, it was a good approach and had recently become good at engaging in dialogue. </a:t>
            </a:r>
          </a:p>
          <a:p>
            <a:pPr marL="469900" marR="5080" indent="-457200">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The fake portraits generated look very realistic, and it is frightening how A.I. can generate faces for itself and look so accurate as a human face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4111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3447448" y="2610652"/>
            <a:ext cx="5297103" cy="1790700"/>
          </a:xfrm>
        </p:spPr>
        <p:txBody>
          <a:bodyPr/>
          <a:lstStyle/>
          <a:p>
            <a:pPr algn="ctr"/>
            <a:r>
              <a:rPr lang="en-US" b="1" dirty="0">
                <a:latin typeface="Arial" panose="020B0604020202020204" pitchFamily="34" charset="0"/>
                <a:cs typeface="Arial" panose="020B0604020202020204" pitchFamily="34" charset="0"/>
              </a:rPr>
              <a:t>5.Methodology</a:t>
            </a:r>
          </a:p>
        </p:txBody>
      </p:sp>
      <p:sp>
        <p:nvSpPr>
          <p:cNvPr id="6" name="Subtitle 2">
            <a:extLst>
              <a:ext uri="{FF2B5EF4-FFF2-40B4-BE49-F238E27FC236}">
                <a16:creationId xmlns:a16="http://schemas.microsoft.com/office/drawing/2014/main" id="{510D9E99-FC31-6E47-25FA-D31F807DF956}"/>
              </a:ext>
            </a:extLst>
          </p:cNvPr>
          <p:cNvSpPr txBox="1">
            <a:spLocks/>
          </p:cNvSpPr>
          <p:nvPr/>
        </p:nvSpPr>
        <p:spPr>
          <a:xfrm>
            <a:off x="1676400" y="3280409"/>
            <a:ext cx="9144000" cy="1287675"/>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199397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5.A Material &amp; Data</a:t>
            </a:r>
          </a:p>
        </p:txBody>
      </p:sp>
      <p:sp>
        <p:nvSpPr>
          <p:cNvPr id="17" name="TextBox 16">
            <a:extLst>
              <a:ext uri="{FF2B5EF4-FFF2-40B4-BE49-F238E27FC236}">
                <a16:creationId xmlns:a16="http://schemas.microsoft.com/office/drawing/2014/main" id="{041496C0-7EEE-54EE-4523-7F5F489E42C6}"/>
              </a:ext>
            </a:extLst>
          </p:cNvPr>
          <p:cNvSpPr txBox="1"/>
          <p:nvPr/>
        </p:nvSpPr>
        <p:spPr>
          <a:xfrm>
            <a:off x="517806" y="1446424"/>
            <a:ext cx="6229503" cy="4517134"/>
          </a:xfrm>
          <a:prstGeom prst="rect">
            <a:avLst/>
          </a:prstGeom>
          <a:noFill/>
        </p:spPr>
        <p:txBody>
          <a:bodyPr wrap="square">
            <a:spAutoFit/>
          </a:bodyPr>
          <a:lstStyle/>
          <a:p>
            <a:pPr marL="469900" marR="678180" indent="-457200">
              <a:lnSpc>
                <a:spcPct val="150000"/>
              </a:lnSpc>
              <a:spcBef>
                <a:spcPts val="95"/>
              </a:spcBef>
              <a:buFont typeface="Arial" panose="020B0604020202020204" pitchFamily="34" charset="0"/>
              <a:buChar char="•"/>
            </a:pPr>
            <a:r>
              <a:rPr lang="en-US" sz="1600" dirty="0">
                <a:latin typeface="Arial" panose="020B0604020202020204" pitchFamily="34" charset="0"/>
                <a:cs typeface="Arial" panose="020B0604020202020204" pitchFamily="34" charset="0"/>
              </a:rPr>
              <a:t>The anime face dataset we have employed is publicly open at Kaggle at the URL: https://www.kaggle.com/datasets/splcher/animefacedataset. </a:t>
            </a:r>
          </a:p>
          <a:p>
            <a:pPr marL="469900" marR="678180" indent="-457200">
              <a:lnSpc>
                <a:spcPct val="150000"/>
              </a:lnSpc>
              <a:spcBef>
                <a:spcPts val="95"/>
              </a:spcBef>
              <a:buFont typeface="Arial" panose="020B0604020202020204" pitchFamily="34" charset="0"/>
              <a:buChar char="•"/>
            </a:pPr>
            <a:r>
              <a:rPr lang="en-US" sz="1600" dirty="0">
                <a:latin typeface="Arial" panose="020B0604020202020204" pitchFamily="34" charset="0"/>
                <a:cs typeface="Arial" panose="020B0604020202020204" pitchFamily="34" charset="0"/>
              </a:rPr>
              <a:t>The dataset contained more than 63K images of high quality but remembered not the actual faces, only the anime faces. </a:t>
            </a:r>
          </a:p>
          <a:p>
            <a:pPr marL="469900" marR="678180" indent="-457200">
              <a:lnSpc>
                <a:spcPct val="150000"/>
              </a:lnSpc>
              <a:spcBef>
                <a:spcPts val="95"/>
              </a:spcBef>
              <a:buFont typeface="Arial" panose="020B0604020202020204" pitchFamily="34" charset="0"/>
              <a:buChar char="•"/>
            </a:pPr>
            <a:r>
              <a:rPr lang="en-US" sz="1600" dirty="0">
                <a:latin typeface="Arial" panose="020B0604020202020204" pitchFamily="34" charset="0"/>
                <a:cs typeface="Arial" panose="020B0604020202020204" pitchFamily="34" charset="0"/>
              </a:rPr>
              <a:t>The folder contains 63632 images in high-quality scraped from the website </a:t>
            </a:r>
            <a:r>
              <a:rPr lang="en-US" sz="1600" dirty="0" err="1">
                <a:latin typeface="Arial" panose="020B0604020202020204" pitchFamily="34" charset="0"/>
                <a:cs typeface="Arial" panose="020B0604020202020204" pitchFamily="34" charset="0"/>
              </a:rPr>
              <a:t>getchu</a:t>
            </a:r>
            <a:r>
              <a:rPr lang="en-US" sz="1600" dirty="0">
                <a:latin typeface="Arial" panose="020B0604020202020204" pitchFamily="34" charset="0"/>
                <a:cs typeface="Arial" panose="020B0604020202020204" pitchFamily="34" charset="0"/>
              </a:rPr>
              <a:t>, and then the images were cropped using the algorithm </a:t>
            </a:r>
            <a:r>
              <a:rPr lang="en-US" sz="1600" dirty="0" err="1">
                <a:latin typeface="Arial" panose="020B0604020202020204" pitchFamily="34" charset="0"/>
                <a:cs typeface="Arial" panose="020B0604020202020204" pitchFamily="34" charset="0"/>
              </a:rPr>
              <a:t>bcpcascasde</a:t>
            </a:r>
            <a:r>
              <a:rPr lang="en-US" sz="1600" dirty="0">
                <a:latin typeface="Arial" panose="020B0604020202020204" pitchFamily="34" charset="0"/>
                <a:cs typeface="Arial" panose="020B0604020202020204" pitchFamily="34" charset="0"/>
              </a:rPr>
              <a:t>. </a:t>
            </a:r>
          </a:p>
          <a:p>
            <a:pPr marL="469900" marR="678180" indent="-457200">
              <a:lnSpc>
                <a:spcPct val="150000"/>
              </a:lnSpc>
              <a:spcBef>
                <a:spcPts val="95"/>
              </a:spcBef>
              <a:buFont typeface="Arial" panose="020B0604020202020204" pitchFamily="34" charset="0"/>
              <a:buChar char="•"/>
            </a:pPr>
            <a:r>
              <a:rPr lang="en-US" sz="1600" dirty="0">
                <a:latin typeface="Arial" panose="020B0604020202020204" pitchFamily="34" charset="0"/>
                <a:cs typeface="Arial" panose="020B0604020202020204" pitchFamily="34" charset="0"/>
              </a:rPr>
              <a:t>The size varies from 90*90 to 120*120 pixels for each image, so you can rescale them before using them</a:t>
            </a:r>
            <a:endParaRPr lang="en-US" sz="2400" dirty="0">
              <a:latin typeface="Arial" panose="020B0604020202020204" pitchFamily="34" charset="0"/>
              <a:cs typeface="Arial" panose="020B0604020202020204" pitchFamily="34" charset="0"/>
            </a:endParaRPr>
          </a:p>
        </p:txBody>
      </p:sp>
      <p:pic>
        <p:nvPicPr>
          <p:cNvPr id="4" name="Picture 3" descr="A collage of a person's face&#10;&#10;&#10;&#10;&#10;&#10;Description automatically generated">
            <a:extLst>
              <a:ext uri="{FF2B5EF4-FFF2-40B4-BE49-F238E27FC236}">
                <a16:creationId xmlns:a16="http://schemas.microsoft.com/office/drawing/2014/main" id="{EEAB9845-C4B1-70A3-136C-7FC412850E7D}"/>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439301" y="1446424"/>
            <a:ext cx="5062889" cy="4244517"/>
          </a:xfrm>
          <a:prstGeom prst="rect">
            <a:avLst/>
          </a:prstGeom>
          <a:noFill/>
          <a:ln>
            <a:noFill/>
          </a:ln>
        </p:spPr>
      </p:pic>
    </p:spTree>
    <p:extLst>
      <p:ext uri="{BB962C8B-B14F-4D97-AF65-F5344CB8AC3E}">
        <p14:creationId xmlns:p14="http://schemas.microsoft.com/office/powerpoint/2010/main" val="3669189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5.B Proposed Model</a:t>
            </a:r>
          </a:p>
        </p:txBody>
      </p:sp>
      <p:sp>
        <p:nvSpPr>
          <p:cNvPr id="17" name="TextBox 16">
            <a:extLst>
              <a:ext uri="{FF2B5EF4-FFF2-40B4-BE49-F238E27FC236}">
                <a16:creationId xmlns:a16="http://schemas.microsoft.com/office/drawing/2014/main" id="{041496C0-7EEE-54EE-4523-7F5F489E42C6}"/>
              </a:ext>
            </a:extLst>
          </p:cNvPr>
          <p:cNvSpPr txBox="1"/>
          <p:nvPr/>
        </p:nvSpPr>
        <p:spPr>
          <a:xfrm>
            <a:off x="517806" y="1446424"/>
            <a:ext cx="10983132" cy="2632003"/>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The approach we have suggested to work on generating realistic images of anime characters' situations is the class of GAN named Auxiliary Classifier GANs with regular training </a:t>
            </a:r>
            <a:r>
              <a:rPr lang="en-US" sz="1600" b="1" dirty="0">
                <a:latin typeface="Arial" panose="020B0604020202020204" pitchFamily="34" charset="0"/>
                <a:cs typeface="Arial" panose="020B0604020202020204" pitchFamily="34" charset="0"/>
              </a:rPr>
              <a:t>[13].</a:t>
            </a:r>
            <a:r>
              <a:rPr lang="en-US" sz="1600" dirty="0">
                <a:latin typeface="Arial" panose="020B0604020202020204" pitchFamily="34" charset="0"/>
                <a:cs typeface="Arial" panose="020B0604020202020204" pitchFamily="34" charset="0"/>
              </a:rPr>
              <a:t> and </a:t>
            </a:r>
            <a:r>
              <a:rPr lang="en-US" sz="1600" dirty="0" err="1">
                <a:latin typeface="Arial" panose="020B0604020202020204" pitchFamily="34" charset="0"/>
                <a:cs typeface="Arial" panose="020B0604020202020204" pitchFamily="34" charset="0"/>
              </a:rPr>
              <a:t>softmax</a:t>
            </a:r>
            <a:r>
              <a:rPr lang="en-US" sz="1600" dirty="0">
                <a:latin typeface="Arial" panose="020B0604020202020204" pitchFamily="34" charset="0"/>
                <a:cs typeface="Arial" panose="020B0604020202020204" pitchFamily="34" charset="0"/>
              </a:rPr>
              <a:t> cross-entropy loss.</a:t>
            </a:r>
          </a:p>
          <a:p>
            <a:pPr marL="457200" indent="-457200" algn="just">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Our project presents the gradient exploding in the classifier and casting input vectors into a team of the hypersphere. </a:t>
            </a:r>
          </a:p>
          <a:p>
            <a:pPr marL="457200" indent="-457200" algn="just">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The Reagan benefits of the state-of-the-art algorithms are the model weights and a software package that provides implementations of representing cans and all experiments in our paper. </a:t>
            </a:r>
          </a:p>
          <a:p>
            <a:pPr marL="457200" indent="-457200" algn="just">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Below can be seen the two generators and the discriminator model architecture in detail as we have implemented.</a:t>
            </a:r>
            <a:endParaRPr lang="en-CA"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721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5.B Proposed Model[Cont.]</a:t>
            </a:r>
          </a:p>
        </p:txBody>
      </p:sp>
      <p:sp>
        <p:nvSpPr>
          <p:cNvPr id="17" name="TextBox 16">
            <a:extLst>
              <a:ext uri="{FF2B5EF4-FFF2-40B4-BE49-F238E27FC236}">
                <a16:creationId xmlns:a16="http://schemas.microsoft.com/office/drawing/2014/main" id="{041496C0-7EEE-54EE-4523-7F5F489E42C6}"/>
              </a:ext>
            </a:extLst>
          </p:cNvPr>
          <p:cNvSpPr txBox="1"/>
          <p:nvPr/>
        </p:nvSpPr>
        <p:spPr>
          <a:xfrm>
            <a:off x="517806" y="1446424"/>
            <a:ext cx="10983132" cy="2478114"/>
          </a:xfrm>
          <a:prstGeom prst="rect">
            <a:avLst/>
          </a:prstGeom>
          <a:noFill/>
        </p:spPr>
        <p:txBody>
          <a:bodyPr wrap="square">
            <a:spAutoFit/>
          </a:bodyPr>
          <a:lstStyle/>
          <a:p>
            <a:pPr marL="514350" indent="-514350">
              <a:lnSpc>
                <a:spcPct val="200000"/>
              </a:lnSpc>
              <a:buFont typeface="+mj-lt"/>
              <a:buAutoNum type="arabicPeriod"/>
            </a:pPr>
            <a:r>
              <a:rPr lang="en-US" sz="1600" b="1" dirty="0">
                <a:latin typeface="Arial" panose="020B0604020202020204" pitchFamily="34" charset="0"/>
                <a:cs typeface="Arial" panose="020B0604020202020204" pitchFamily="34" charset="0"/>
              </a:rPr>
              <a:t>DISCRIMINATOR NETWORK</a:t>
            </a:r>
            <a:r>
              <a:rPr lang="en-CA"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 discriminator network is simply a classifier that takes an image as input and tries to distinguish accurate data from the data generated by the generator network. </a:t>
            </a:r>
            <a:endParaRPr lang="en-US" sz="2400" dirty="0">
              <a:latin typeface="Arial" panose="020B0604020202020204" pitchFamily="34" charset="0"/>
              <a:cs typeface="Arial" panose="020B0604020202020204" pitchFamily="34" charset="0"/>
            </a:endParaRPr>
          </a:p>
          <a:p>
            <a:pPr marL="514350" indent="-514350">
              <a:lnSpc>
                <a:spcPct val="200000"/>
              </a:lnSpc>
              <a:buFont typeface="+mj-lt"/>
              <a:buAutoNum type="arabicPeriod"/>
            </a:pPr>
            <a:r>
              <a:rPr lang="en-US" sz="1600" b="1" dirty="0">
                <a:latin typeface="Arial" panose="020B0604020202020204" pitchFamily="34" charset="0"/>
                <a:cs typeface="Arial" panose="020B0604020202020204" pitchFamily="34" charset="0"/>
              </a:rPr>
              <a:t>GENERATOR NETWORK</a:t>
            </a:r>
            <a:r>
              <a:rPr lang="en-CA"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 generator network is a part of GAN architecture that learns to create fake anime faces with the help of a discriminator network and by using a vector of the matrix of random numbers, which is used as a source for generating an image</a:t>
            </a:r>
            <a:endParaRPr lang="en-CA"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76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4243137" y="575274"/>
            <a:ext cx="3705726" cy="1790700"/>
          </a:xfrm>
        </p:spPr>
        <p:txBody>
          <a:bodyPr/>
          <a:lstStyle/>
          <a:p>
            <a:pPr algn="ctr"/>
            <a:r>
              <a:rPr lang="en-US" dirty="0"/>
              <a:t>Submitted By</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641909" y="1700717"/>
            <a:ext cx="3577389" cy="1287675"/>
          </a:xfrm>
        </p:spPr>
        <p:txBody>
          <a:bodyPr/>
          <a:lstStyle/>
          <a:p>
            <a:pPr algn="ctr"/>
            <a:r>
              <a:rPr lang="en-US" b="1" dirty="0"/>
              <a:t>Aaditya Pradipbhai Parekh</a:t>
            </a:r>
          </a:p>
          <a:p>
            <a:pPr algn="ctr"/>
            <a:r>
              <a:rPr lang="en-US" sz="1600" b="1" dirty="0"/>
              <a:t>School of  Computer Science </a:t>
            </a:r>
          </a:p>
          <a:p>
            <a:pPr algn="ctr"/>
            <a:r>
              <a:rPr lang="en-US" sz="1600" b="1" dirty="0"/>
              <a:t>University of Windsor</a:t>
            </a:r>
          </a:p>
          <a:p>
            <a:pPr algn="ctr"/>
            <a:r>
              <a:rPr lang="en-US" sz="1600" b="1" dirty="0" err="1"/>
              <a:t>Windsor,Canada</a:t>
            </a:r>
            <a:endParaRPr lang="en-US" sz="1600" b="1" dirty="0"/>
          </a:p>
          <a:p>
            <a:pPr algn="ctr"/>
            <a:r>
              <a:rPr lang="en-US" sz="1600" b="1" dirty="0"/>
              <a:t>SID:110084734</a:t>
            </a:r>
          </a:p>
        </p:txBody>
      </p:sp>
      <p:sp>
        <p:nvSpPr>
          <p:cNvPr id="6" name="Subtitle 2">
            <a:extLst>
              <a:ext uri="{FF2B5EF4-FFF2-40B4-BE49-F238E27FC236}">
                <a16:creationId xmlns:a16="http://schemas.microsoft.com/office/drawing/2014/main" id="{510D9E99-FC31-6E47-25FA-D31F807DF956}"/>
              </a:ext>
            </a:extLst>
          </p:cNvPr>
          <p:cNvSpPr txBox="1">
            <a:spLocks/>
          </p:cNvSpPr>
          <p:nvPr/>
        </p:nvSpPr>
        <p:spPr>
          <a:xfrm>
            <a:off x="1676400" y="3280409"/>
            <a:ext cx="9144000" cy="1287675"/>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C49863CE-C543-0353-FDB6-16E4AF6AA530}"/>
              </a:ext>
            </a:extLst>
          </p:cNvPr>
          <p:cNvSpPr txBox="1">
            <a:spLocks/>
          </p:cNvSpPr>
          <p:nvPr/>
        </p:nvSpPr>
        <p:spPr>
          <a:xfrm>
            <a:off x="1544856" y="4190342"/>
            <a:ext cx="3896625" cy="1287675"/>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Aayushi Navinchandra Patel</a:t>
            </a:r>
          </a:p>
          <a:p>
            <a:pPr algn="ctr"/>
            <a:r>
              <a:rPr lang="en-US" sz="1600" b="1" dirty="0"/>
              <a:t>School of  Computer Science </a:t>
            </a:r>
          </a:p>
          <a:p>
            <a:pPr algn="ctr"/>
            <a:r>
              <a:rPr lang="en-US" sz="1600" b="1" dirty="0"/>
              <a:t>University of Windsor</a:t>
            </a:r>
          </a:p>
          <a:p>
            <a:pPr algn="ctr"/>
            <a:r>
              <a:rPr lang="en-US" sz="1600" b="1" dirty="0" err="1"/>
              <a:t>Windsor,Canada</a:t>
            </a:r>
            <a:endParaRPr lang="en-US" sz="1600" b="1" dirty="0"/>
          </a:p>
          <a:p>
            <a:pPr algn="ctr"/>
            <a:r>
              <a:rPr lang="en-US" sz="1600" b="1" dirty="0"/>
              <a:t>SID:110087817</a:t>
            </a:r>
          </a:p>
        </p:txBody>
      </p:sp>
      <p:sp>
        <p:nvSpPr>
          <p:cNvPr id="7" name="Subtitle 2">
            <a:extLst>
              <a:ext uri="{FF2B5EF4-FFF2-40B4-BE49-F238E27FC236}">
                <a16:creationId xmlns:a16="http://schemas.microsoft.com/office/drawing/2014/main" id="{B9D01E94-4D43-D603-9E61-37325581515E}"/>
              </a:ext>
            </a:extLst>
          </p:cNvPr>
          <p:cNvSpPr txBox="1">
            <a:spLocks/>
          </p:cNvSpPr>
          <p:nvPr/>
        </p:nvSpPr>
        <p:spPr>
          <a:xfrm>
            <a:off x="6248400" y="1639408"/>
            <a:ext cx="3896625" cy="1287675"/>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err="1"/>
              <a:t>DhruvKumar</a:t>
            </a:r>
            <a:r>
              <a:rPr lang="en-US" b="1" dirty="0"/>
              <a:t> Arvind Patel</a:t>
            </a:r>
          </a:p>
          <a:p>
            <a:pPr algn="ctr"/>
            <a:r>
              <a:rPr lang="en-US" sz="1600" b="1" dirty="0"/>
              <a:t>School of  Computer Science </a:t>
            </a:r>
          </a:p>
          <a:p>
            <a:pPr algn="ctr"/>
            <a:r>
              <a:rPr lang="en-US" sz="1600" b="1" dirty="0"/>
              <a:t>University of Windsor</a:t>
            </a:r>
          </a:p>
          <a:p>
            <a:pPr algn="ctr"/>
            <a:r>
              <a:rPr lang="en-US" sz="1600" b="1" dirty="0" err="1"/>
              <a:t>Windsor,Canada</a:t>
            </a:r>
            <a:endParaRPr lang="en-US" sz="1600" b="1" dirty="0"/>
          </a:p>
          <a:p>
            <a:pPr algn="ctr"/>
            <a:r>
              <a:rPr lang="en-US" sz="1600" b="1" dirty="0"/>
              <a:t>SID:110055817</a:t>
            </a:r>
          </a:p>
        </p:txBody>
      </p:sp>
      <p:sp>
        <p:nvSpPr>
          <p:cNvPr id="8" name="Subtitle 2">
            <a:extLst>
              <a:ext uri="{FF2B5EF4-FFF2-40B4-BE49-F238E27FC236}">
                <a16:creationId xmlns:a16="http://schemas.microsoft.com/office/drawing/2014/main" id="{2AE20463-F63D-323F-655D-D1E47CBB26EF}"/>
              </a:ext>
            </a:extLst>
          </p:cNvPr>
          <p:cNvSpPr txBox="1">
            <a:spLocks/>
          </p:cNvSpPr>
          <p:nvPr/>
        </p:nvSpPr>
        <p:spPr>
          <a:xfrm>
            <a:off x="6152950" y="4190341"/>
            <a:ext cx="3896625" cy="1287675"/>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Mrinal Singh Walia</a:t>
            </a:r>
          </a:p>
          <a:p>
            <a:pPr algn="ctr"/>
            <a:r>
              <a:rPr lang="en-US" sz="1600" b="1" dirty="0"/>
              <a:t>School of  Computer Science </a:t>
            </a:r>
          </a:p>
          <a:p>
            <a:pPr algn="ctr"/>
            <a:r>
              <a:rPr lang="en-US" sz="1600" b="1" dirty="0"/>
              <a:t>University of Windsor</a:t>
            </a:r>
          </a:p>
          <a:p>
            <a:pPr algn="ctr"/>
            <a:r>
              <a:rPr lang="en-US" sz="1600" b="1" dirty="0" err="1"/>
              <a:t>Windsor,Canada</a:t>
            </a:r>
            <a:endParaRPr lang="en-US" sz="1600" b="1" dirty="0"/>
          </a:p>
          <a:p>
            <a:pPr algn="ctr"/>
            <a:r>
              <a:rPr lang="en-US" sz="1600" b="1" dirty="0"/>
              <a:t>SID:110066886</a:t>
            </a:r>
          </a:p>
        </p:txBody>
      </p:sp>
    </p:spTree>
    <p:extLst>
      <p:ext uri="{BB962C8B-B14F-4D97-AF65-F5344CB8AC3E}">
        <p14:creationId xmlns:p14="http://schemas.microsoft.com/office/powerpoint/2010/main" val="1984332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5.C Conditions &amp; Assumptions</a:t>
            </a:r>
          </a:p>
        </p:txBody>
      </p:sp>
      <p:sp>
        <p:nvSpPr>
          <p:cNvPr id="17" name="TextBox 16">
            <a:extLst>
              <a:ext uri="{FF2B5EF4-FFF2-40B4-BE49-F238E27FC236}">
                <a16:creationId xmlns:a16="http://schemas.microsoft.com/office/drawing/2014/main" id="{041496C0-7EEE-54EE-4523-7F5F489E42C6}"/>
              </a:ext>
            </a:extLst>
          </p:cNvPr>
          <p:cNvSpPr txBox="1"/>
          <p:nvPr/>
        </p:nvSpPr>
        <p:spPr>
          <a:xfrm>
            <a:off x="479304" y="1171937"/>
            <a:ext cx="11433295" cy="5848268"/>
          </a:xfrm>
          <a:prstGeom prst="rect">
            <a:avLst/>
          </a:prstGeom>
          <a:noFill/>
        </p:spPr>
        <p:txBody>
          <a:bodyPr wrap="square">
            <a:spAutoFit/>
          </a:bodyPr>
          <a:lstStyle/>
          <a:p>
            <a:pPr marL="12700">
              <a:lnSpc>
                <a:spcPct val="150000"/>
              </a:lnSpc>
              <a:spcBef>
                <a:spcPts val="640"/>
              </a:spcBef>
            </a:pPr>
            <a:r>
              <a:rPr lang="en-US" sz="1600" b="1" dirty="0">
                <a:latin typeface="Arial" panose="020B0604020202020204" pitchFamily="34" charset="0"/>
                <a:cs typeface="Arial" panose="020B0604020202020204" pitchFamily="34" charset="0"/>
              </a:rPr>
              <a:t>Conditions</a:t>
            </a:r>
          </a:p>
          <a:p>
            <a:pPr marL="298450" indent="-285750" algn="just">
              <a:lnSpc>
                <a:spcPct val="150000"/>
              </a:lnSpc>
              <a:spcBef>
                <a:spcPts val="640"/>
              </a:spcBef>
              <a:buFont typeface="Arial" panose="020B0604020202020204" pitchFamily="34" charset="0"/>
              <a:buChar char="•"/>
            </a:pPr>
            <a:r>
              <a:rPr lang="en-US" sz="1600" dirty="0">
                <a:latin typeface="Arial" panose="020B0604020202020204" pitchFamily="34" charset="0"/>
                <a:cs typeface="Arial" panose="020B0604020202020204" pitchFamily="34" charset="0"/>
              </a:rPr>
              <a:t>The discriminator network gives us a prediction of 1 if the predicted image was selected from the real Anime Face dataset, and it will give us a 0 if the image was generated using the generator part of the network.</a:t>
            </a:r>
            <a:endParaRPr lang="en-CA" sz="1600" dirty="0">
              <a:latin typeface="Arial" panose="020B0604020202020204" pitchFamily="34" charset="0"/>
              <a:cs typeface="Arial" panose="020B0604020202020204" pitchFamily="34" charset="0"/>
            </a:endParaRPr>
          </a:p>
          <a:p>
            <a:pPr marL="285750" lvl="0" indent="-285750" algn="just">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We pass a batch of natural images to compute the loss and set of target labels to 1</a:t>
            </a:r>
            <a:endParaRPr lang="en-CA" sz="1600" dirty="0">
              <a:latin typeface="Arial" panose="020B0604020202020204" pitchFamily="34" charset="0"/>
              <a:cs typeface="Arial" panose="020B0604020202020204" pitchFamily="34" charset="0"/>
            </a:endParaRPr>
          </a:p>
          <a:p>
            <a:pPr marL="285750" lvl="0" indent="-285750" algn="just">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We are also passing a different batch of fake images generated using the generator directly into the discriminator network, and this is done to compute the loss, and we are also setting the target labels to 0</a:t>
            </a:r>
            <a:endParaRPr lang="en-CA" sz="16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Finally, we add both losses and apply them to the overall loss value to calculate the gradient descent and adjust the discriminator network weights</a:t>
            </a:r>
          </a:p>
          <a:p>
            <a:pPr>
              <a:lnSpc>
                <a:spcPct val="150000"/>
              </a:lnSpc>
            </a:pPr>
            <a:r>
              <a:rPr lang="en-US" sz="1600" b="1" dirty="0">
                <a:latin typeface="Arial" panose="020B0604020202020204" pitchFamily="34" charset="0"/>
                <a:cs typeface="Arial" panose="020B0604020202020204" pitchFamily="34" charset="0"/>
              </a:rPr>
              <a:t>Assumptions</a:t>
            </a:r>
          </a:p>
          <a:p>
            <a:pPr marL="342900" lvl="0" indent="-342900" algn="just">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The generator network gives us a batch of generated face images to pass into the discriminator network.</a:t>
            </a:r>
          </a:p>
          <a:p>
            <a:pPr marL="342900" lvl="0" indent="-342900" algn="just">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We calculate the loss by setting the target labels to 1, meaning natural, to fool the generator's network.</a:t>
            </a:r>
          </a:p>
          <a:p>
            <a:pPr marL="342900" indent="-342900" algn="just">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We are using a loss function to perform the gradient descent, which is the change in the generator network weights. It gets better at generating actual type face images to fool the discriminator network by reaching the end of the training epochs.</a:t>
            </a:r>
            <a:r>
              <a:rPr lang="en-US" sz="2400" dirty="0">
                <a:effectLst/>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CA"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5345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5.D Formal Complexity</a:t>
            </a:r>
          </a:p>
        </p:txBody>
      </p:sp>
      <p:sp>
        <p:nvSpPr>
          <p:cNvPr id="17" name="TextBox 16">
            <a:extLst>
              <a:ext uri="{FF2B5EF4-FFF2-40B4-BE49-F238E27FC236}">
                <a16:creationId xmlns:a16="http://schemas.microsoft.com/office/drawing/2014/main" id="{041496C0-7EEE-54EE-4523-7F5F489E42C6}"/>
              </a:ext>
            </a:extLst>
          </p:cNvPr>
          <p:cNvSpPr txBox="1"/>
          <p:nvPr/>
        </p:nvSpPr>
        <p:spPr>
          <a:xfrm>
            <a:off x="537057" y="1359797"/>
            <a:ext cx="10983132" cy="2055178"/>
          </a:xfrm>
          <a:prstGeom prst="rect">
            <a:avLst/>
          </a:prstGeom>
          <a:noFill/>
        </p:spPr>
        <p:txBody>
          <a:bodyPr wrap="square">
            <a:spAutoFit/>
          </a:bodyPr>
          <a:lstStyle/>
          <a:p>
            <a:pPr marL="469900" marR="216535" indent="-457200">
              <a:lnSpc>
                <a:spcPct val="20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We operate the fit method from the neural network library PyTorch that trains the discriminator network and generator network in resemblance to individually other for each batch of the provided input training data. </a:t>
            </a:r>
          </a:p>
          <a:p>
            <a:pPr marL="469900" marR="216535" indent="-457200">
              <a:lnSpc>
                <a:spcPct val="20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For optimizing the loss, we are using a binary cross-entropy loss function with Adam Optimizer as an activation function with some additional custom parameters that are well known for the discriminator-generator network</a:t>
            </a:r>
            <a:r>
              <a:rPr lang="en-US" sz="1600" dirty="0">
                <a:effectLst/>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2971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5.D Formal Complexity[Cont.]</a:t>
            </a:r>
          </a:p>
        </p:txBody>
      </p:sp>
      <p:pic>
        <p:nvPicPr>
          <p:cNvPr id="4" name="Picture 3" descr="Diagram&#10;&#10;Description automatically generated">
            <a:extLst>
              <a:ext uri="{FF2B5EF4-FFF2-40B4-BE49-F238E27FC236}">
                <a16:creationId xmlns:a16="http://schemas.microsoft.com/office/drawing/2014/main" id="{9E185495-74FD-5387-23A8-2480E0A8A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238" y="1531352"/>
            <a:ext cx="4789714" cy="4200687"/>
          </a:xfrm>
          <a:prstGeom prst="rect">
            <a:avLst/>
          </a:prstGeom>
        </p:spPr>
      </p:pic>
      <p:sp>
        <p:nvSpPr>
          <p:cNvPr id="5" name="Rectangle 4">
            <a:extLst>
              <a:ext uri="{FF2B5EF4-FFF2-40B4-BE49-F238E27FC236}">
                <a16:creationId xmlns:a16="http://schemas.microsoft.com/office/drawing/2014/main" id="{424B5242-B37E-0518-9CCB-4FEC1BD101AF}"/>
              </a:ext>
            </a:extLst>
          </p:cNvPr>
          <p:cNvSpPr/>
          <p:nvPr/>
        </p:nvSpPr>
        <p:spPr>
          <a:xfrm>
            <a:off x="6383867" y="3108475"/>
            <a:ext cx="4179607" cy="523220"/>
          </a:xfrm>
          <a:prstGeom prst="rect">
            <a:avLst/>
          </a:prstGeom>
        </p:spPr>
        <p:txBody>
          <a:bodyPr wrap="none">
            <a:spAutoFit/>
          </a:bodyPr>
          <a:lstStyle/>
          <a:p>
            <a:pPr algn="ctr">
              <a:spcBef>
                <a:spcPts val="1200"/>
              </a:spcBef>
              <a:spcAft>
                <a:spcPts val="1200"/>
              </a:spcAft>
            </a:pPr>
            <a:r>
              <a:rPr lang="en-US" sz="2800" b="1" baseline="30000" dirty="0">
                <a:latin typeface="Calibri" panose="020F0502020204030204" pitchFamily="34" charset="0"/>
                <a:ea typeface="Times New Roman" panose="02020603050405020304" pitchFamily="18" charset="0"/>
              </a:rPr>
              <a:t>FIGURE OF FULL NETWORK IN TRAINING</a:t>
            </a:r>
            <a:endParaRPr lang="en-CA" sz="4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71381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2938111" y="2533650"/>
            <a:ext cx="6620577" cy="1790700"/>
          </a:xfrm>
        </p:spPr>
        <p:txBody>
          <a:bodyPr/>
          <a:lstStyle/>
          <a:p>
            <a:pPr algn="ctr"/>
            <a:r>
              <a:rPr lang="en-US" b="1" dirty="0">
                <a:latin typeface="Arial" panose="020B0604020202020204" pitchFamily="34" charset="0"/>
                <a:cs typeface="Arial" panose="020B0604020202020204" pitchFamily="34" charset="0"/>
              </a:rPr>
              <a:t>6.Computational Experiment</a:t>
            </a:r>
          </a:p>
        </p:txBody>
      </p:sp>
      <p:sp>
        <p:nvSpPr>
          <p:cNvPr id="6" name="Subtitle 2">
            <a:extLst>
              <a:ext uri="{FF2B5EF4-FFF2-40B4-BE49-F238E27FC236}">
                <a16:creationId xmlns:a16="http://schemas.microsoft.com/office/drawing/2014/main" id="{510D9E99-FC31-6E47-25FA-D31F807DF956}"/>
              </a:ext>
            </a:extLst>
          </p:cNvPr>
          <p:cNvSpPr txBox="1">
            <a:spLocks/>
          </p:cNvSpPr>
          <p:nvPr/>
        </p:nvSpPr>
        <p:spPr>
          <a:xfrm>
            <a:off x="1676400" y="3280409"/>
            <a:ext cx="9144000" cy="1287675"/>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393105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6.A Formal Complexity[Cont.]</a:t>
            </a:r>
          </a:p>
        </p:txBody>
      </p:sp>
      <p:sp>
        <p:nvSpPr>
          <p:cNvPr id="6" name="TextBox 5">
            <a:extLst>
              <a:ext uri="{FF2B5EF4-FFF2-40B4-BE49-F238E27FC236}">
                <a16:creationId xmlns:a16="http://schemas.microsoft.com/office/drawing/2014/main" id="{26AE8E8F-59BF-2446-5B17-C289DE34180A}"/>
              </a:ext>
            </a:extLst>
          </p:cNvPr>
          <p:cNvSpPr txBox="1"/>
          <p:nvPr/>
        </p:nvSpPr>
        <p:spPr>
          <a:xfrm>
            <a:off x="604434" y="1435997"/>
            <a:ext cx="4475566" cy="3462999"/>
          </a:xfrm>
          <a:prstGeom prst="rect">
            <a:avLst/>
          </a:prstGeom>
          <a:noFill/>
        </p:spPr>
        <p:txBody>
          <a:bodyPr wrap="square">
            <a:spAutoFit/>
          </a:bodyPr>
          <a:lstStyle/>
          <a:p>
            <a:pPr marL="12700" marR="5080">
              <a:lnSpc>
                <a:spcPct val="200000"/>
              </a:lnSpc>
              <a:spcBef>
                <a:spcPts val="95"/>
              </a:spcBef>
            </a:pPr>
            <a:r>
              <a:rPr lang="en-US" sz="1600" dirty="0">
                <a:latin typeface="Arial" panose="020B0604020202020204" pitchFamily="34" charset="0"/>
                <a:cs typeface="Arial" panose="020B0604020202020204" pitchFamily="34" charset="0"/>
              </a:rPr>
              <a:t>The network we have designed in the project is a complex GAN network with two main components: A generator and a Discriminator. After seeing the design of the architecture in the previous section, we tuned the parameters and hyperparameters to change the model's performance and validate the results. </a:t>
            </a:r>
            <a:endParaRPr lang="en-US" sz="2400" dirty="0">
              <a:latin typeface="Arial" panose="020B0604020202020204" pitchFamily="34" charset="0"/>
              <a:cs typeface="Arial" panose="020B0604020202020204" pitchFamily="34" charset="0"/>
            </a:endParaRPr>
          </a:p>
        </p:txBody>
      </p:sp>
      <p:pic>
        <p:nvPicPr>
          <p:cNvPr id="7" name="Picture 6" descr="A picture containing text, pink, green&#10;&#10;Description automatically generated">
            <a:extLst>
              <a:ext uri="{FF2B5EF4-FFF2-40B4-BE49-F238E27FC236}">
                <a16:creationId xmlns:a16="http://schemas.microsoft.com/office/drawing/2014/main" id="{10D551D5-FE9B-5E77-7025-86446AF7D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35997"/>
            <a:ext cx="4373813" cy="4499183"/>
          </a:xfrm>
          <a:prstGeom prst="rect">
            <a:avLst/>
          </a:prstGeom>
        </p:spPr>
      </p:pic>
    </p:spTree>
    <p:extLst>
      <p:ext uri="{BB962C8B-B14F-4D97-AF65-F5344CB8AC3E}">
        <p14:creationId xmlns:p14="http://schemas.microsoft.com/office/powerpoint/2010/main" val="3456392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6.B Evaluation Matrix (F1 Score)</a:t>
            </a:r>
          </a:p>
        </p:txBody>
      </p:sp>
      <p:sp>
        <p:nvSpPr>
          <p:cNvPr id="6" name="TextBox 5">
            <a:extLst>
              <a:ext uri="{FF2B5EF4-FFF2-40B4-BE49-F238E27FC236}">
                <a16:creationId xmlns:a16="http://schemas.microsoft.com/office/drawing/2014/main" id="{26AE8E8F-59BF-2446-5B17-C289DE34180A}"/>
              </a:ext>
            </a:extLst>
          </p:cNvPr>
          <p:cNvSpPr txBox="1"/>
          <p:nvPr/>
        </p:nvSpPr>
        <p:spPr>
          <a:xfrm>
            <a:off x="604434" y="1435997"/>
            <a:ext cx="6177366" cy="3532249"/>
          </a:xfrm>
          <a:prstGeom prst="rect">
            <a:avLst/>
          </a:prstGeom>
          <a:noFill/>
        </p:spPr>
        <p:txBody>
          <a:bodyPr wrap="square">
            <a:spAutoFit/>
          </a:bodyPr>
          <a:lstStyle/>
          <a:p>
            <a:pPr marL="469900" marR="5080" indent="-457200">
              <a:lnSpc>
                <a:spcPct val="200000"/>
              </a:lnSpc>
              <a:spcBef>
                <a:spcPts val="95"/>
              </a:spcBef>
              <a:buFont typeface="Arial" panose="020B0604020202020204" pitchFamily="34" charset="0"/>
              <a:buChar char="•"/>
            </a:pPr>
            <a:r>
              <a:rPr lang="en-US" sz="1600" dirty="0">
                <a:latin typeface="Arial" panose="020B0604020202020204" pitchFamily="34" charset="0"/>
                <a:cs typeface="Arial" panose="020B0604020202020204" pitchFamily="34" charset="0"/>
              </a:rPr>
              <a:t>We evaluate the model after every 10-epoch value by saving the model's output prediction locally. </a:t>
            </a:r>
          </a:p>
          <a:p>
            <a:pPr marL="469900" marR="5080" indent="-457200">
              <a:lnSpc>
                <a:spcPct val="200000"/>
              </a:lnSpc>
              <a:spcBef>
                <a:spcPts val="95"/>
              </a:spcBef>
              <a:buFont typeface="Arial" panose="020B0604020202020204" pitchFamily="34" charset="0"/>
              <a:buChar char="•"/>
            </a:pPr>
            <a:r>
              <a:rPr lang="en-US" sz="1600" dirty="0">
                <a:latin typeface="Arial" panose="020B0604020202020204" pitchFamily="34" charset="0"/>
                <a:cs typeface="Arial" panose="020B0604020202020204" pitchFamily="34" charset="0"/>
              </a:rPr>
              <a:t>We have used the log metric method of the Jovian library in Python and machine learning. </a:t>
            </a:r>
          </a:p>
          <a:p>
            <a:pPr marL="469900" marR="5080" indent="-457200">
              <a:lnSpc>
                <a:spcPct val="150000"/>
              </a:lnSpc>
              <a:spcBef>
                <a:spcPts val="95"/>
              </a:spcBef>
              <a:buFont typeface="Arial" panose="020B0604020202020204" pitchFamily="34" charset="0"/>
              <a:buChar char="•"/>
            </a:pPr>
            <a:r>
              <a:rPr lang="en-US" sz="1600" dirty="0">
                <a:latin typeface="Arial" panose="020B0604020202020204" pitchFamily="34" charset="0"/>
                <a:cs typeface="Arial" panose="020B0604020202020204" pitchFamily="34" charset="0"/>
              </a:rPr>
              <a:t>It allows us to save the loss of generator and discriminator and the actual and fake scores for the model.</a:t>
            </a:r>
            <a:r>
              <a:rPr lang="en-US" sz="2800" dirty="0">
                <a:effectLst/>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12700" marR="5080">
              <a:lnSpc>
                <a:spcPct val="200000"/>
              </a:lnSpc>
              <a:spcBef>
                <a:spcPts val="95"/>
              </a:spcBef>
            </a:pPr>
            <a:r>
              <a:rPr lang="en-US" sz="16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pic>
        <p:nvPicPr>
          <p:cNvPr id="5" name="Picture 4" descr="Chart, line chart&#10;&#10;Description automatically generated">
            <a:extLst>
              <a:ext uri="{FF2B5EF4-FFF2-40B4-BE49-F238E27FC236}">
                <a16:creationId xmlns:a16="http://schemas.microsoft.com/office/drawing/2014/main" id="{E6AAEE87-797B-1EBA-F4F7-3EF152DF1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2913" y="1322572"/>
            <a:ext cx="4020587" cy="2462912"/>
          </a:xfrm>
          <a:prstGeom prst="rect">
            <a:avLst/>
          </a:prstGeom>
        </p:spPr>
      </p:pic>
      <p:pic>
        <p:nvPicPr>
          <p:cNvPr id="8" name="Picture 7" descr="Chart, line chart&#10;&#10;Description automatically generated">
            <a:extLst>
              <a:ext uri="{FF2B5EF4-FFF2-40B4-BE49-F238E27FC236}">
                <a16:creationId xmlns:a16="http://schemas.microsoft.com/office/drawing/2014/main" id="{50053588-14F7-0CB3-CAA7-25E8BC96C0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2913" y="3911667"/>
            <a:ext cx="4021200" cy="2497706"/>
          </a:xfrm>
          <a:prstGeom prst="rect">
            <a:avLst/>
          </a:prstGeom>
        </p:spPr>
      </p:pic>
    </p:spTree>
    <p:extLst>
      <p:ext uri="{BB962C8B-B14F-4D97-AF65-F5344CB8AC3E}">
        <p14:creationId xmlns:p14="http://schemas.microsoft.com/office/powerpoint/2010/main" val="714214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6.C Implementation Details</a:t>
            </a:r>
          </a:p>
        </p:txBody>
      </p:sp>
      <p:sp>
        <p:nvSpPr>
          <p:cNvPr id="6" name="TextBox 5">
            <a:extLst>
              <a:ext uri="{FF2B5EF4-FFF2-40B4-BE49-F238E27FC236}">
                <a16:creationId xmlns:a16="http://schemas.microsoft.com/office/drawing/2014/main" id="{26AE8E8F-59BF-2446-5B17-C289DE34180A}"/>
              </a:ext>
            </a:extLst>
          </p:cNvPr>
          <p:cNvSpPr txBox="1"/>
          <p:nvPr/>
        </p:nvSpPr>
        <p:spPr>
          <a:xfrm>
            <a:off x="604434" y="1435997"/>
            <a:ext cx="8158566" cy="4470968"/>
          </a:xfrm>
          <a:prstGeom prst="rect">
            <a:avLst/>
          </a:prstGeom>
          <a:noFill/>
        </p:spPr>
        <p:txBody>
          <a:bodyPr wrap="square">
            <a:spAutoFit/>
          </a:bodyPr>
          <a:lstStyle/>
          <a:p>
            <a:pPr marL="12700">
              <a:lnSpc>
                <a:spcPct val="150000"/>
              </a:lnSpc>
              <a:spcBef>
                <a:spcPts val="640"/>
              </a:spcBef>
            </a:pPr>
            <a:r>
              <a:rPr lang="en-CA" sz="1600" b="1" dirty="0">
                <a:latin typeface="Arial" panose="020B0604020202020204" pitchFamily="34" charset="0"/>
                <a:cs typeface="Arial" panose="020B0604020202020204" pitchFamily="34" charset="0"/>
              </a:rPr>
              <a:t>. Implementation</a:t>
            </a:r>
          </a:p>
          <a:p>
            <a:pPr marL="617220">
              <a:lnSpc>
                <a:spcPct val="150000"/>
              </a:lnSpc>
              <a:spcBef>
                <a:spcPts val="540"/>
              </a:spcBef>
            </a:pPr>
            <a:r>
              <a:rPr lang="en-CA" sz="1600" b="1" dirty="0">
                <a:latin typeface="Arial" panose="020B0604020202020204" pitchFamily="34" charset="0"/>
                <a:cs typeface="Arial" panose="020B0604020202020204" pitchFamily="34" charset="0"/>
              </a:rPr>
              <a:t>Platform:</a:t>
            </a:r>
            <a:r>
              <a:rPr lang="en-CA" sz="1600" dirty="0">
                <a:latin typeface="Arial" panose="020B0604020202020204" pitchFamily="34" charset="0"/>
                <a:cs typeface="Arial" panose="020B0604020202020204" pitchFamily="34" charset="0"/>
              </a:rPr>
              <a:t> Anaconda + MacOS Terminal</a:t>
            </a:r>
          </a:p>
          <a:p>
            <a:pPr marL="617220" marR="5080">
              <a:lnSpc>
                <a:spcPct val="150000"/>
              </a:lnSpc>
            </a:pPr>
            <a:r>
              <a:rPr lang="en-CA" sz="1600" b="1" dirty="0">
                <a:latin typeface="Arial" panose="020B0604020202020204" pitchFamily="34" charset="0"/>
                <a:cs typeface="Arial" panose="020B0604020202020204" pitchFamily="34" charset="0"/>
              </a:rPr>
              <a:t>Toolkits:</a:t>
            </a:r>
            <a:r>
              <a:rPr lang="en-CA" sz="1600" dirty="0">
                <a:latin typeface="Arial" panose="020B0604020202020204" pitchFamily="34" charset="0"/>
                <a:cs typeface="Arial" panose="020B0604020202020204" pitchFamily="34" charset="0"/>
              </a:rPr>
              <a:t> Visual Studio Code, GitHub, Git (for source control)  </a:t>
            </a:r>
            <a:r>
              <a:rPr lang="en-CA" sz="1600" b="1" dirty="0">
                <a:latin typeface="Arial" panose="020B0604020202020204" pitchFamily="34" charset="0"/>
                <a:cs typeface="Arial" panose="020B0604020202020204" pitchFamily="34" charset="0"/>
              </a:rPr>
              <a:t>Software's and Libraries:</a:t>
            </a:r>
            <a:r>
              <a:rPr lang="en-CA" sz="1600" dirty="0">
                <a:latin typeface="Arial" panose="020B0604020202020204" pitchFamily="34" charset="0"/>
                <a:cs typeface="Arial" panose="020B0604020202020204" pitchFamily="34" charset="0"/>
              </a:rPr>
              <a:t> Python 3.7, PyTorch, </a:t>
            </a:r>
            <a:r>
              <a:rPr lang="en-CA" sz="1600" dirty="0" err="1">
                <a:latin typeface="Arial" panose="020B0604020202020204" pitchFamily="34" charset="0"/>
                <a:cs typeface="Arial" panose="020B0604020202020204" pitchFamily="34" charset="0"/>
              </a:rPr>
              <a:t>keras</a:t>
            </a:r>
            <a:r>
              <a:rPr lang="en-CA" sz="1600" dirty="0">
                <a:latin typeface="Arial" panose="020B0604020202020204" pitchFamily="34" charset="0"/>
                <a:cs typeface="Arial" panose="020B0604020202020204" pitchFamily="34" charset="0"/>
              </a:rPr>
              <a:t>, </a:t>
            </a:r>
            <a:r>
              <a:rPr lang="en-CA" sz="1600" dirty="0" err="1">
                <a:latin typeface="Arial" panose="020B0604020202020204" pitchFamily="34" charset="0"/>
                <a:cs typeface="Arial" panose="020B0604020202020204" pitchFamily="34" charset="0"/>
              </a:rPr>
              <a:t>numpy</a:t>
            </a:r>
            <a:r>
              <a:rPr lang="en-CA" sz="1600" dirty="0">
                <a:latin typeface="Arial" panose="020B0604020202020204" pitchFamily="34" charset="0"/>
                <a:cs typeface="Arial" panose="020B0604020202020204" pitchFamily="34" charset="0"/>
              </a:rPr>
              <a:t>,  pandas, GANs  Algorithms, Matplotlib</a:t>
            </a:r>
          </a:p>
          <a:p>
            <a:pPr marL="12700">
              <a:lnSpc>
                <a:spcPct val="150000"/>
              </a:lnSpc>
              <a:spcBef>
                <a:spcPts val="540"/>
              </a:spcBef>
            </a:pPr>
            <a:r>
              <a:rPr lang="en-CA" sz="1600" b="1" dirty="0">
                <a:latin typeface="Arial" panose="020B0604020202020204" pitchFamily="34" charset="0"/>
                <a:cs typeface="Arial" panose="020B0604020202020204" pitchFamily="34" charset="0"/>
              </a:rPr>
              <a:t>2. Hardware</a:t>
            </a:r>
          </a:p>
          <a:p>
            <a:pPr marL="617220" marR="3719195">
              <a:lnSpc>
                <a:spcPct val="150000"/>
              </a:lnSpc>
            </a:pPr>
            <a:r>
              <a:rPr lang="en-CA" sz="1600" b="1" dirty="0">
                <a:latin typeface="Arial" panose="020B0604020202020204" pitchFamily="34" charset="0"/>
                <a:cs typeface="Arial" panose="020B0604020202020204" pitchFamily="34" charset="0"/>
              </a:rPr>
              <a:t>Processor –</a:t>
            </a:r>
            <a:r>
              <a:rPr lang="en-CA" sz="1600" dirty="0">
                <a:latin typeface="Arial" panose="020B0604020202020204" pitchFamily="34" charset="0"/>
                <a:cs typeface="Arial" panose="020B0604020202020204" pitchFamily="34" charset="0"/>
              </a:rPr>
              <a:t> 2.8 GHz M1 Chip</a:t>
            </a:r>
          </a:p>
          <a:p>
            <a:pPr marL="617220" marR="3719195">
              <a:lnSpc>
                <a:spcPct val="150000"/>
              </a:lnSpc>
            </a:pPr>
            <a:r>
              <a:rPr lang="en-CA" sz="1600" b="1" dirty="0">
                <a:latin typeface="Arial" panose="020B0604020202020204" pitchFamily="34" charset="0"/>
                <a:cs typeface="Arial" panose="020B0604020202020204" pitchFamily="34" charset="0"/>
              </a:rPr>
              <a:t>Ram –</a:t>
            </a:r>
            <a:r>
              <a:rPr lang="en-CA" sz="1600" dirty="0">
                <a:latin typeface="Arial" panose="020B0604020202020204" pitchFamily="34" charset="0"/>
                <a:cs typeface="Arial" panose="020B0604020202020204" pitchFamily="34" charset="0"/>
              </a:rPr>
              <a:t> 8GB 1600 MHz DDR5</a:t>
            </a:r>
          </a:p>
          <a:p>
            <a:pPr marL="617220">
              <a:lnSpc>
                <a:spcPct val="150000"/>
              </a:lnSpc>
              <a:spcBef>
                <a:spcPts val="535"/>
              </a:spcBef>
            </a:pPr>
            <a:r>
              <a:rPr lang="en-CA" sz="1600" b="1" dirty="0">
                <a:latin typeface="Arial" panose="020B0604020202020204" pitchFamily="34" charset="0"/>
                <a:cs typeface="Arial" panose="020B0604020202020204" pitchFamily="34" charset="0"/>
              </a:rPr>
              <a:t>GPU –</a:t>
            </a:r>
            <a:r>
              <a:rPr lang="en-CA" sz="1600" dirty="0">
                <a:latin typeface="Arial" panose="020B0604020202020204" pitchFamily="34" charset="0"/>
                <a:cs typeface="Arial" panose="020B0604020202020204" pitchFamily="34" charset="0"/>
              </a:rPr>
              <a:t> Apple M1 Bionic</a:t>
            </a:r>
          </a:p>
          <a:p>
            <a:pPr marL="617220">
              <a:lnSpc>
                <a:spcPct val="150000"/>
              </a:lnSpc>
              <a:spcBef>
                <a:spcPts val="540"/>
              </a:spcBef>
            </a:pPr>
            <a:r>
              <a:rPr lang="en-CA" sz="1600" b="1" dirty="0">
                <a:latin typeface="Arial" panose="020B0604020202020204" pitchFamily="34" charset="0"/>
                <a:cs typeface="Arial" panose="020B0604020202020204" pitchFamily="34" charset="0"/>
              </a:rPr>
              <a:t>OS –</a:t>
            </a:r>
            <a:r>
              <a:rPr lang="en-CA" sz="1600" dirty="0">
                <a:latin typeface="Arial" panose="020B0604020202020204" pitchFamily="34" charset="0"/>
                <a:cs typeface="Arial" panose="020B0604020202020204" pitchFamily="34" charset="0"/>
              </a:rPr>
              <a:t> MacOS Big Sur (Version 11.6.5)</a:t>
            </a:r>
          </a:p>
          <a:p>
            <a:pPr marL="12700" marR="5080">
              <a:lnSpc>
                <a:spcPct val="200000"/>
              </a:lnSpc>
              <a:spcBef>
                <a:spcPts val="95"/>
              </a:spcBef>
            </a:pPr>
            <a:r>
              <a:rPr lang="en-US" sz="16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2209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6.C Implementation Details[Cont.]</a:t>
            </a:r>
          </a:p>
        </p:txBody>
      </p:sp>
      <p:sp>
        <p:nvSpPr>
          <p:cNvPr id="6" name="TextBox 5">
            <a:extLst>
              <a:ext uri="{FF2B5EF4-FFF2-40B4-BE49-F238E27FC236}">
                <a16:creationId xmlns:a16="http://schemas.microsoft.com/office/drawing/2014/main" id="{26AE8E8F-59BF-2446-5B17-C289DE34180A}"/>
              </a:ext>
            </a:extLst>
          </p:cNvPr>
          <p:cNvSpPr txBox="1"/>
          <p:nvPr/>
        </p:nvSpPr>
        <p:spPr>
          <a:xfrm>
            <a:off x="604434" y="1435997"/>
            <a:ext cx="8158566" cy="508344"/>
          </a:xfrm>
          <a:prstGeom prst="rect">
            <a:avLst/>
          </a:prstGeom>
          <a:noFill/>
        </p:spPr>
        <p:txBody>
          <a:bodyPr wrap="square">
            <a:spAutoFit/>
          </a:bodyPr>
          <a:lstStyle/>
          <a:p>
            <a:pPr marL="12700" marR="5080">
              <a:lnSpc>
                <a:spcPct val="200000"/>
              </a:lnSpc>
              <a:spcBef>
                <a:spcPts val="95"/>
              </a:spcBef>
            </a:pPr>
            <a:r>
              <a:rPr lang="en-US" sz="16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4" name="object 5">
            <a:extLst>
              <a:ext uri="{FF2B5EF4-FFF2-40B4-BE49-F238E27FC236}">
                <a16:creationId xmlns:a16="http://schemas.microsoft.com/office/drawing/2014/main" id="{63E72B79-BE51-B2CD-91AA-E2F38F422CB5}"/>
              </a:ext>
            </a:extLst>
          </p:cNvPr>
          <p:cNvSpPr/>
          <p:nvPr/>
        </p:nvSpPr>
        <p:spPr>
          <a:xfrm>
            <a:off x="233767" y="1507412"/>
            <a:ext cx="6929033" cy="5096588"/>
          </a:xfrm>
          <a:prstGeom prst="rect">
            <a:avLst/>
          </a:prstGeom>
          <a:blipFill>
            <a:blip r:embed="rId2" cstate="print"/>
            <a:stretch>
              <a:fillRect/>
            </a:stretch>
          </a:blipFill>
        </p:spPr>
        <p:txBody>
          <a:bodyPr wrap="square" lIns="0" tIns="0" rIns="0" bIns="0" rtlCol="0"/>
          <a:lstStyle/>
          <a:p>
            <a:endParaRPr/>
          </a:p>
        </p:txBody>
      </p:sp>
      <p:pic>
        <p:nvPicPr>
          <p:cNvPr id="5" name="Picture 4" descr="Structure your code better in Google Colab with Text and Code Cells | by  Mitesh Parmar | Medium">
            <a:extLst>
              <a:ext uri="{FF2B5EF4-FFF2-40B4-BE49-F238E27FC236}">
                <a16:creationId xmlns:a16="http://schemas.microsoft.com/office/drawing/2014/main" id="{8BCF084E-A454-9E5C-7AEA-334E63B61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800" y="1435997"/>
            <a:ext cx="4076700" cy="147190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5 Statistical Functions in PyTorch | by Anurag Lahon | Towards Data Science">
            <a:extLst>
              <a:ext uri="{FF2B5EF4-FFF2-40B4-BE49-F238E27FC236}">
                <a16:creationId xmlns:a16="http://schemas.microsoft.com/office/drawing/2014/main" id="{338FF6F7-7A28-E772-3C8B-4E54DCE451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6800" y="3157507"/>
            <a:ext cx="4011332" cy="1515886"/>
          </a:xfrm>
          <a:prstGeom prst="rect">
            <a:avLst/>
          </a:prstGeom>
          <a:noFill/>
          <a:extLst>
            <a:ext uri="{909E8E84-426E-40DD-AFC4-6F175D3DCCD1}">
              <a14:hiddenFill xmlns:a14="http://schemas.microsoft.com/office/drawing/2010/main">
                <a:solidFill>
                  <a:srgbClr val="FFFFFF"/>
                </a:solidFill>
              </a14:hiddenFill>
            </a:ext>
          </a:extLst>
        </p:spPr>
      </p:pic>
      <p:sp>
        <p:nvSpPr>
          <p:cNvPr id="9" name="object 9">
            <a:extLst>
              <a:ext uri="{FF2B5EF4-FFF2-40B4-BE49-F238E27FC236}">
                <a16:creationId xmlns:a16="http://schemas.microsoft.com/office/drawing/2014/main" id="{DCC4B633-7903-7984-B01C-669CB8169337}"/>
              </a:ext>
            </a:extLst>
          </p:cNvPr>
          <p:cNvSpPr/>
          <p:nvPr/>
        </p:nvSpPr>
        <p:spPr>
          <a:xfrm>
            <a:off x="7449598" y="4922997"/>
            <a:ext cx="4043902" cy="1469051"/>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7132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6.D Result</a:t>
            </a:r>
          </a:p>
        </p:txBody>
      </p:sp>
      <p:sp>
        <p:nvSpPr>
          <p:cNvPr id="6" name="TextBox 5">
            <a:extLst>
              <a:ext uri="{FF2B5EF4-FFF2-40B4-BE49-F238E27FC236}">
                <a16:creationId xmlns:a16="http://schemas.microsoft.com/office/drawing/2014/main" id="{26AE8E8F-59BF-2446-5B17-C289DE34180A}"/>
              </a:ext>
            </a:extLst>
          </p:cNvPr>
          <p:cNvSpPr txBox="1"/>
          <p:nvPr/>
        </p:nvSpPr>
        <p:spPr>
          <a:xfrm>
            <a:off x="604434" y="1435997"/>
            <a:ext cx="10622366" cy="3968266"/>
          </a:xfrm>
          <a:prstGeom prst="rect">
            <a:avLst/>
          </a:prstGeom>
          <a:noFill/>
        </p:spPr>
        <p:txBody>
          <a:bodyPr wrap="square">
            <a:spAutoFit/>
          </a:bodyPr>
          <a:lstStyle/>
          <a:p>
            <a:pPr marL="457200" indent="-457200">
              <a:lnSpc>
                <a:spcPct val="2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We achieved an accuracy of 97%, and the model's accuracy can be stretched up to 99.8% with more computing, processing power, and resources. </a:t>
            </a:r>
          </a:p>
          <a:p>
            <a:pPr marL="457200" indent="-457200">
              <a:lnSpc>
                <a:spcPct val="2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We will show the incremental results, showing the generated output of anime face characters from every five epochs until 25 epochs. </a:t>
            </a:r>
          </a:p>
          <a:p>
            <a:pPr marL="457200" indent="-457200">
              <a:lnSpc>
                <a:spcPct val="2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When we compare the results, it is observed clearly how the generator network is generating better real-anime character faces with every epoch and how the discriminator is getting fooled at understanding the almost real-like generated faces images.</a:t>
            </a:r>
            <a:endParaRPr lang="en-CA" sz="1600" dirty="0">
              <a:latin typeface="Arial" panose="020B0604020202020204" pitchFamily="34" charset="0"/>
              <a:cs typeface="Arial" panose="020B0604020202020204" pitchFamily="34" charset="0"/>
            </a:endParaRPr>
          </a:p>
          <a:p>
            <a:pPr marL="12700" marR="5080">
              <a:lnSpc>
                <a:spcPct val="200000"/>
              </a:lnSpc>
              <a:spcBef>
                <a:spcPts val="95"/>
              </a:spcBef>
            </a:pPr>
            <a:r>
              <a:rPr lang="en-US"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1815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6.D Result[Cont.]</a:t>
            </a:r>
          </a:p>
        </p:txBody>
      </p:sp>
      <p:sp>
        <p:nvSpPr>
          <p:cNvPr id="6" name="TextBox 5">
            <a:extLst>
              <a:ext uri="{FF2B5EF4-FFF2-40B4-BE49-F238E27FC236}">
                <a16:creationId xmlns:a16="http://schemas.microsoft.com/office/drawing/2014/main" id="{26AE8E8F-59BF-2446-5B17-C289DE34180A}"/>
              </a:ext>
            </a:extLst>
          </p:cNvPr>
          <p:cNvSpPr txBox="1"/>
          <p:nvPr/>
        </p:nvSpPr>
        <p:spPr>
          <a:xfrm>
            <a:off x="604434" y="1512197"/>
            <a:ext cx="10622366" cy="2970557"/>
          </a:xfrm>
          <a:prstGeom prst="rect">
            <a:avLst/>
          </a:prstGeom>
          <a:noFill/>
        </p:spPr>
        <p:txBody>
          <a:bodyPr wrap="square">
            <a:spAutoFit/>
          </a:bodyPr>
          <a:lstStyle/>
          <a:p>
            <a:pPr marL="457200" marR="5080" indent="-457200">
              <a:lnSpc>
                <a:spcPct val="20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For our feature-based approach, we analyze features that reveal that the most  important features are those that combine the pre-polarity of words with their  part-of-speech signs. We first concluded that the analysis of Twitter data is not  significantly different from the analysis of other types of emotions.</a:t>
            </a:r>
          </a:p>
          <a:p>
            <a:pPr marL="457200" marR="38735" indent="-457200">
              <a:lnSpc>
                <a:spcPct val="2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Positive vs. Negative Statement Analysis. This is a binary classification task with  two classes of emotion polarity: positive and negative. Use a balanced dataset  of 1709 samples for each class and therefore a 50 per cent probability base..</a:t>
            </a:r>
            <a:endParaRPr lang="en-CA"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479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Contents:</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grpSp>
        <p:nvGrpSpPr>
          <p:cNvPr id="33" name="object 8">
            <a:extLst>
              <a:ext uri="{FF2B5EF4-FFF2-40B4-BE49-F238E27FC236}">
                <a16:creationId xmlns:a16="http://schemas.microsoft.com/office/drawing/2014/main" id="{4A284F74-6C21-7107-FC5B-835C328CDA6C}"/>
              </a:ext>
            </a:extLst>
          </p:cNvPr>
          <p:cNvGrpSpPr/>
          <p:nvPr/>
        </p:nvGrpSpPr>
        <p:grpSpPr>
          <a:xfrm>
            <a:off x="1452035" y="3560744"/>
            <a:ext cx="9156700" cy="342389"/>
            <a:chOff x="1028700" y="4709616"/>
            <a:chExt cx="16544925" cy="581025"/>
          </a:xfrm>
        </p:grpSpPr>
        <p:sp>
          <p:nvSpPr>
            <p:cNvPr id="34" name="object 9">
              <a:extLst>
                <a:ext uri="{FF2B5EF4-FFF2-40B4-BE49-F238E27FC236}">
                  <a16:creationId xmlns:a16="http://schemas.microsoft.com/office/drawing/2014/main" id="{E419E08C-C338-10A2-EC34-04F94C248F38}"/>
                </a:ext>
              </a:extLst>
            </p:cNvPr>
            <p:cNvSpPr/>
            <p:nvPr/>
          </p:nvSpPr>
          <p:spPr>
            <a:xfrm>
              <a:off x="1028700" y="4946507"/>
              <a:ext cx="16544925" cy="133350"/>
            </a:xfrm>
            <a:custGeom>
              <a:avLst/>
              <a:gdLst/>
              <a:ahLst/>
              <a:cxnLst/>
              <a:rect l="l" t="t" r="r" b="b"/>
              <a:pathLst>
                <a:path w="16544925" h="133350">
                  <a:moveTo>
                    <a:pt x="16544925" y="133350"/>
                  </a:moveTo>
                  <a:lnTo>
                    <a:pt x="0" y="133350"/>
                  </a:lnTo>
                  <a:lnTo>
                    <a:pt x="0" y="0"/>
                  </a:lnTo>
                  <a:lnTo>
                    <a:pt x="16544925" y="0"/>
                  </a:lnTo>
                  <a:lnTo>
                    <a:pt x="16544925" y="133350"/>
                  </a:lnTo>
                  <a:close/>
                </a:path>
              </a:pathLst>
            </a:custGeom>
            <a:solidFill>
              <a:schemeClr val="accent2">
                <a:lumMod val="40000"/>
                <a:lumOff val="60000"/>
              </a:schemeClr>
            </a:solidFill>
          </p:spPr>
          <p:txBody>
            <a:bodyPr wrap="square" lIns="0" tIns="0" rIns="0" bIns="0" rtlCol="0"/>
            <a:lstStyle/>
            <a:p>
              <a:endParaRPr dirty="0">
                <a:solidFill>
                  <a:schemeClr val="accent2">
                    <a:lumMod val="75000"/>
                  </a:schemeClr>
                </a:solidFill>
              </a:endParaRPr>
            </a:p>
          </p:txBody>
        </p:sp>
        <p:sp>
          <p:nvSpPr>
            <p:cNvPr id="35" name="object 10">
              <a:extLst>
                <a:ext uri="{FF2B5EF4-FFF2-40B4-BE49-F238E27FC236}">
                  <a16:creationId xmlns:a16="http://schemas.microsoft.com/office/drawing/2014/main" id="{2DC8C00E-8227-E4CB-07EC-9374C225E92D}"/>
                </a:ext>
              </a:extLst>
            </p:cNvPr>
            <p:cNvSpPr/>
            <p:nvPr/>
          </p:nvSpPr>
          <p:spPr>
            <a:xfrm>
              <a:off x="1028700" y="4709629"/>
              <a:ext cx="16541115" cy="581025"/>
            </a:xfrm>
            <a:custGeom>
              <a:avLst/>
              <a:gdLst/>
              <a:ahLst/>
              <a:cxnLst/>
              <a:rect l="l" t="t" r="r" b="b"/>
              <a:pathLst>
                <a:path w="16541115" h="581025">
                  <a:moveTo>
                    <a:pt x="581025" y="290512"/>
                  </a:moveTo>
                  <a:lnTo>
                    <a:pt x="577215" y="243382"/>
                  </a:lnTo>
                  <a:lnTo>
                    <a:pt x="566204" y="198678"/>
                  </a:lnTo>
                  <a:lnTo>
                    <a:pt x="548589" y="156997"/>
                  </a:lnTo>
                  <a:lnTo>
                    <a:pt x="524967" y="118935"/>
                  </a:lnTo>
                  <a:lnTo>
                    <a:pt x="495935" y="85077"/>
                  </a:lnTo>
                  <a:lnTo>
                    <a:pt x="462076" y="56045"/>
                  </a:lnTo>
                  <a:lnTo>
                    <a:pt x="424014" y="32423"/>
                  </a:lnTo>
                  <a:lnTo>
                    <a:pt x="382333" y="14808"/>
                  </a:lnTo>
                  <a:lnTo>
                    <a:pt x="337629" y="3797"/>
                  </a:lnTo>
                  <a:lnTo>
                    <a:pt x="290512" y="0"/>
                  </a:lnTo>
                  <a:lnTo>
                    <a:pt x="243382" y="3797"/>
                  </a:lnTo>
                  <a:lnTo>
                    <a:pt x="198678" y="14808"/>
                  </a:lnTo>
                  <a:lnTo>
                    <a:pt x="156997" y="32423"/>
                  </a:lnTo>
                  <a:lnTo>
                    <a:pt x="118935" y="56045"/>
                  </a:lnTo>
                  <a:lnTo>
                    <a:pt x="85077" y="85077"/>
                  </a:lnTo>
                  <a:lnTo>
                    <a:pt x="56045" y="118935"/>
                  </a:lnTo>
                  <a:lnTo>
                    <a:pt x="32423" y="156997"/>
                  </a:lnTo>
                  <a:lnTo>
                    <a:pt x="14808" y="198678"/>
                  </a:lnTo>
                  <a:lnTo>
                    <a:pt x="3797" y="243382"/>
                  </a:lnTo>
                  <a:lnTo>
                    <a:pt x="0" y="290512"/>
                  </a:lnTo>
                  <a:lnTo>
                    <a:pt x="3797" y="337629"/>
                  </a:lnTo>
                  <a:lnTo>
                    <a:pt x="14808" y="382333"/>
                  </a:lnTo>
                  <a:lnTo>
                    <a:pt x="32423" y="424014"/>
                  </a:lnTo>
                  <a:lnTo>
                    <a:pt x="56045" y="462076"/>
                  </a:lnTo>
                  <a:lnTo>
                    <a:pt x="85077" y="495935"/>
                  </a:lnTo>
                  <a:lnTo>
                    <a:pt x="118935" y="524967"/>
                  </a:lnTo>
                  <a:lnTo>
                    <a:pt x="156997" y="548589"/>
                  </a:lnTo>
                  <a:lnTo>
                    <a:pt x="198678" y="566204"/>
                  </a:lnTo>
                  <a:lnTo>
                    <a:pt x="243382" y="577215"/>
                  </a:lnTo>
                  <a:lnTo>
                    <a:pt x="290512" y="581025"/>
                  </a:lnTo>
                  <a:lnTo>
                    <a:pt x="337629" y="577215"/>
                  </a:lnTo>
                  <a:lnTo>
                    <a:pt x="382333" y="566204"/>
                  </a:lnTo>
                  <a:lnTo>
                    <a:pt x="424014" y="548589"/>
                  </a:lnTo>
                  <a:lnTo>
                    <a:pt x="462076" y="524967"/>
                  </a:lnTo>
                  <a:lnTo>
                    <a:pt x="495935" y="495935"/>
                  </a:lnTo>
                  <a:lnTo>
                    <a:pt x="524967" y="462076"/>
                  </a:lnTo>
                  <a:lnTo>
                    <a:pt x="548589" y="424014"/>
                  </a:lnTo>
                  <a:lnTo>
                    <a:pt x="566204" y="382333"/>
                  </a:lnTo>
                  <a:lnTo>
                    <a:pt x="577215" y="337629"/>
                  </a:lnTo>
                  <a:lnTo>
                    <a:pt x="581025" y="290512"/>
                  </a:lnTo>
                  <a:close/>
                </a:path>
                <a:path w="16541115" h="581025">
                  <a:moveTo>
                    <a:pt x="3225977" y="290512"/>
                  </a:moveTo>
                  <a:lnTo>
                    <a:pt x="3222180" y="243382"/>
                  </a:lnTo>
                  <a:lnTo>
                    <a:pt x="3211169" y="198678"/>
                  </a:lnTo>
                  <a:lnTo>
                    <a:pt x="3193554" y="156997"/>
                  </a:lnTo>
                  <a:lnTo>
                    <a:pt x="3169932" y="118935"/>
                  </a:lnTo>
                  <a:lnTo>
                    <a:pt x="3140887" y="85077"/>
                  </a:lnTo>
                  <a:lnTo>
                    <a:pt x="3107042" y="56045"/>
                  </a:lnTo>
                  <a:lnTo>
                    <a:pt x="3068980" y="32423"/>
                  </a:lnTo>
                  <a:lnTo>
                    <a:pt x="3027299" y="14808"/>
                  </a:lnTo>
                  <a:lnTo>
                    <a:pt x="2982595" y="3797"/>
                  </a:lnTo>
                  <a:lnTo>
                    <a:pt x="2935465" y="0"/>
                  </a:lnTo>
                  <a:lnTo>
                    <a:pt x="2888348" y="3797"/>
                  </a:lnTo>
                  <a:lnTo>
                    <a:pt x="2843644" y="14808"/>
                  </a:lnTo>
                  <a:lnTo>
                    <a:pt x="2801963" y="32423"/>
                  </a:lnTo>
                  <a:lnTo>
                    <a:pt x="2763901" y="56045"/>
                  </a:lnTo>
                  <a:lnTo>
                    <a:pt x="2730042" y="85077"/>
                  </a:lnTo>
                  <a:lnTo>
                    <a:pt x="2701010" y="118935"/>
                  </a:lnTo>
                  <a:lnTo>
                    <a:pt x="2677388" y="156997"/>
                  </a:lnTo>
                  <a:lnTo>
                    <a:pt x="2659761" y="198678"/>
                  </a:lnTo>
                  <a:lnTo>
                    <a:pt x="2648762" y="243382"/>
                  </a:lnTo>
                  <a:lnTo>
                    <a:pt x="2644952" y="290512"/>
                  </a:lnTo>
                  <a:lnTo>
                    <a:pt x="2648762" y="337629"/>
                  </a:lnTo>
                  <a:lnTo>
                    <a:pt x="2659761" y="382333"/>
                  </a:lnTo>
                  <a:lnTo>
                    <a:pt x="2677388" y="424014"/>
                  </a:lnTo>
                  <a:lnTo>
                    <a:pt x="2701010" y="462076"/>
                  </a:lnTo>
                  <a:lnTo>
                    <a:pt x="2730042" y="495935"/>
                  </a:lnTo>
                  <a:lnTo>
                    <a:pt x="2763901" y="524967"/>
                  </a:lnTo>
                  <a:lnTo>
                    <a:pt x="2801963" y="548589"/>
                  </a:lnTo>
                  <a:lnTo>
                    <a:pt x="2843644" y="566204"/>
                  </a:lnTo>
                  <a:lnTo>
                    <a:pt x="2888348" y="577215"/>
                  </a:lnTo>
                  <a:lnTo>
                    <a:pt x="2935465" y="581025"/>
                  </a:lnTo>
                  <a:lnTo>
                    <a:pt x="2982595" y="577215"/>
                  </a:lnTo>
                  <a:lnTo>
                    <a:pt x="3027299" y="566204"/>
                  </a:lnTo>
                  <a:lnTo>
                    <a:pt x="3068980" y="548589"/>
                  </a:lnTo>
                  <a:lnTo>
                    <a:pt x="3107042" y="524967"/>
                  </a:lnTo>
                  <a:lnTo>
                    <a:pt x="3140887" y="495935"/>
                  </a:lnTo>
                  <a:lnTo>
                    <a:pt x="3169932" y="462076"/>
                  </a:lnTo>
                  <a:lnTo>
                    <a:pt x="3193554" y="424014"/>
                  </a:lnTo>
                  <a:lnTo>
                    <a:pt x="3211169" y="382333"/>
                  </a:lnTo>
                  <a:lnTo>
                    <a:pt x="3222180" y="337629"/>
                  </a:lnTo>
                  <a:lnTo>
                    <a:pt x="3225977" y="290512"/>
                  </a:lnTo>
                  <a:close/>
                </a:path>
                <a:path w="16541115" h="581025">
                  <a:moveTo>
                    <a:pt x="5688368" y="290512"/>
                  </a:moveTo>
                  <a:lnTo>
                    <a:pt x="5684571" y="243382"/>
                  </a:lnTo>
                  <a:lnTo>
                    <a:pt x="5673560" y="198678"/>
                  </a:lnTo>
                  <a:lnTo>
                    <a:pt x="5655945" y="156997"/>
                  </a:lnTo>
                  <a:lnTo>
                    <a:pt x="5632323" y="118935"/>
                  </a:lnTo>
                  <a:lnTo>
                    <a:pt x="5603278" y="85077"/>
                  </a:lnTo>
                  <a:lnTo>
                    <a:pt x="5569432" y="56045"/>
                  </a:lnTo>
                  <a:lnTo>
                    <a:pt x="5531358" y="32423"/>
                  </a:lnTo>
                  <a:lnTo>
                    <a:pt x="5489676" y="14808"/>
                  </a:lnTo>
                  <a:lnTo>
                    <a:pt x="5444985" y="3797"/>
                  </a:lnTo>
                  <a:lnTo>
                    <a:pt x="5397855" y="0"/>
                  </a:lnTo>
                  <a:lnTo>
                    <a:pt x="5350738" y="3797"/>
                  </a:lnTo>
                  <a:lnTo>
                    <a:pt x="5306034" y="14808"/>
                  </a:lnTo>
                  <a:lnTo>
                    <a:pt x="5264353" y="32423"/>
                  </a:lnTo>
                  <a:lnTo>
                    <a:pt x="5226278" y="56045"/>
                  </a:lnTo>
                  <a:lnTo>
                    <a:pt x="5192433" y="85077"/>
                  </a:lnTo>
                  <a:lnTo>
                    <a:pt x="5163401" y="118935"/>
                  </a:lnTo>
                  <a:lnTo>
                    <a:pt x="5139766" y="156997"/>
                  </a:lnTo>
                  <a:lnTo>
                    <a:pt x="5122151" y="198678"/>
                  </a:lnTo>
                  <a:lnTo>
                    <a:pt x="5111140" y="243382"/>
                  </a:lnTo>
                  <a:lnTo>
                    <a:pt x="5107343" y="290512"/>
                  </a:lnTo>
                  <a:lnTo>
                    <a:pt x="5111140" y="337629"/>
                  </a:lnTo>
                  <a:lnTo>
                    <a:pt x="5122151" y="382333"/>
                  </a:lnTo>
                  <a:lnTo>
                    <a:pt x="5139766" y="424014"/>
                  </a:lnTo>
                  <a:lnTo>
                    <a:pt x="5163401" y="462076"/>
                  </a:lnTo>
                  <a:lnTo>
                    <a:pt x="5192433" y="495935"/>
                  </a:lnTo>
                  <a:lnTo>
                    <a:pt x="5226278" y="524967"/>
                  </a:lnTo>
                  <a:lnTo>
                    <a:pt x="5264353" y="548589"/>
                  </a:lnTo>
                  <a:lnTo>
                    <a:pt x="5306034" y="566204"/>
                  </a:lnTo>
                  <a:lnTo>
                    <a:pt x="5350738" y="577215"/>
                  </a:lnTo>
                  <a:lnTo>
                    <a:pt x="5397855" y="581025"/>
                  </a:lnTo>
                  <a:lnTo>
                    <a:pt x="5444985" y="577215"/>
                  </a:lnTo>
                  <a:lnTo>
                    <a:pt x="5489676" y="566204"/>
                  </a:lnTo>
                  <a:lnTo>
                    <a:pt x="5531358" y="548589"/>
                  </a:lnTo>
                  <a:lnTo>
                    <a:pt x="5569432" y="524967"/>
                  </a:lnTo>
                  <a:lnTo>
                    <a:pt x="5603278" y="495935"/>
                  </a:lnTo>
                  <a:lnTo>
                    <a:pt x="5632323" y="462076"/>
                  </a:lnTo>
                  <a:lnTo>
                    <a:pt x="5655945" y="424014"/>
                  </a:lnTo>
                  <a:lnTo>
                    <a:pt x="5673560" y="382333"/>
                  </a:lnTo>
                  <a:lnTo>
                    <a:pt x="5684571" y="337629"/>
                  </a:lnTo>
                  <a:lnTo>
                    <a:pt x="5688368" y="290512"/>
                  </a:lnTo>
                  <a:close/>
                </a:path>
                <a:path w="16541115" h="581025">
                  <a:moveTo>
                    <a:pt x="8561019" y="290512"/>
                  </a:moveTo>
                  <a:lnTo>
                    <a:pt x="8557222" y="243382"/>
                  </a:lnTo>
                  <a:lnTo>
                    <a:pt x="8546211" y="198678"/>
                  </a:lnTo>
                  <a:lnTo>
                    <a:pt x="8528596" y="156997"/>
                  </a:lnTo>
                  <a:lnTo>
                    <a:pt x="8504961" y="118935"/>
                  </a:lnTo>
                  <a:lnTo>
                    <a:pt x="8475929" y="85077"/>
                  </a:lnTo>
                  <a:lnTo>
                    <a:pt x="8442084" y="56045"/>
                  </a:lnTo>
                  <a:lnTo>
                    <a:pt x="8404009" y="32423"/>
                  </a:lnTo>
                  <a:lnTo>
                    <a:pt x="8362328" y="14808"/>
                  </a:lnTo>
                  <a:lnTo>
                    <a:pt x="8317624" y="3797"/>
                  </a:lnTo>
                  <a:lnTo>
                    <a:pt x="8270507" y="0"/>
                  </a:lnTo>
                  <a:lnTo>
                    <a:pt x="8223377" y="3797"/>
                  </a:lnTo>
                  <a:lnTo>
                    <a:pt x="8178686" y="14808"/>
                  </a:lnTo>
                  <a:lnTo>
                    <a:pt x="8137004" y="32423"/>
                  </a:lnTo>
                  <a:lnTo>
                    <a:pt x="8098930" y="56045"/>
                  </a:lnTo>
                  <a:lnTo>
                    <a:pt x="8065084" y="85077"/>
                  </a:lnTo>
                  <a:lnTo>
                    <a:pt x="8036039" y="118935"/>
                  </a:lnTo>
                  <a:lnTo>
                    <a:pt x="8012417" y="156997"/>
                  </a:lnTo>
                  <a:lnTo>
                    <a:pt x="7994802" y="198678"/>
                  </a:lnTo>
                  <a:lnTo>
                    <a:pt x="7983791" y="243382"/>
                  </a:lnTo>
                  <a:lnTo>
                    <a:pt x="7979994" y="290512"/>
                  </a:lnTo>
                  <a:lnTo>
                    <a:pt x="7983791" y="337629"/>
                  </a:lnTo>
                  <a:lnTo>
                    <a:pt x="7994802" y="382333"/>
                  </a:lnTo>
                  <a:lnTo>
                    <a:pt x="8012417" y="424014"/>
                  </a:lnTo>
                  <a:lnTo>
                    <a:pt x="8036039" y="462076"/>
                  </a:lnTo>
                  <a:lnTo>
                    <a:pt x="8065084" y="495935"/>
                  </a:lnTo>
                  <a:lnTo>
                    <a:pt x="8098930" y="524967"/>
                  </a:lnTo>
                  <a:lnTo>
                    <a:pt x="8137004" y="548589"/>
                  </a:lnTo>
                  <a:lnTo>
                    <a:pt x="8178686" y="566204"/>
                  </a:lnTo>
                  <a:lnTo>
                    <a:pt x="8223377" y="577215"/>
                  </a:lnTo>
                  <a:lnTo>
                    <a:pt x="8270507" y="581025"/>
                  </a:lnTo>
                  <a:lnTo>
                    <a:pt x="8317624" y="577215"/>
                  </a:lnTo>
                  <a:lnTo>
                    <a:pt x="8362328" y="566204"/>
                  </a:lnTo>
                  <a:lnTo>
                    <a:pt x="8404009" y="548589"/>
                  </a:lnTo>
                  <a:lnTo>
                    <a:pt x="8442084" y="524967"/>
                  </a:lnTo>
                  <a:lnTo>
                    <a:pt x="8475929" y="495935"/>
                  </a:lnTo>
                  <a:lnTo>
                    <a:pt x="8504961" y="462076"/>
                  </a:lnTo>
                  <a:lnTo>
                    <a:pt x="8528596" y="424014"/>
                  </a:lnTo>
                  <a:lnTo>
                    <a:pt x="8546211" y="382333"/>
                  </a:lnTo>
                  <a:lnTo>
                    <a:pt x="8557222" y="337629"/>
                  </a:lnTo>
                  <a:lnTo>
                    <a:pt x="8561019" y="290512"/>
                  </a:lnTo>
                  <a:close/>
                </a:path>
                <a:path w="16541115" h="581025">
                  <a:moveTo>
                    <a:pt x="11281054" y="290512"/>
                  </a:moveTo>
                  <a:lnTo>
                    <a:pt x="11277257" y="243382"/>
                  </a:lnTo>
                  <a:lnTo>
                    <a:pt x="11266246" y="198678"/>
                  </a:lnTo>
                  <a:lnTo>
                    <a:pt x="11248631" y="156997"/>
                  </a:lnTo>
                  <a:lnTo>
                    <a:pt x="11224997" y="118935"/>
                  </a:lnTo>
                  <a:lnTo>
                    <a:pt x="11195964" y="85077"/>
                  </a:lnTo>
                  <a:lnTo>
                    <a:pt x="11162119" y="56045"/>
                  </a:lnTo>
                  <a:lnTo>
                    <a:pt x="11124044" y="32423"/>
                  </a:lnTo>
                  <a:lnTo>
                    <a:pt x="11082363" y="14808"/>
                  </a:lnTo>
                  <a:lnTo>
                    <a:pt x="11037659" y="3797"/>
                  </a:lnTo>
                  <a:lnTo>
                    <a:pt x="10990542" y="0"/>
                  </a:lnTo>
                  <a:lnTo>
                    <a:pt x="10943412" y="3797"/>
                  </a:lnTo>
                  <a:lnTo>
                    <a:pt x="10898721" y="14808"/>
                  </a:lnTo>
                  <a:lnTo>
                    <a:pt x="10857040" y="32423"/>
                  </a:lnTo>
                  <a:lnTo>
                    <a:pt x="10818965" y="56045"/>
                  </a:lnTo>
                  <a:lnTo>
                    <a:pt x="10785119" y="85077"/>
                  </a:lnTo>
                  <a:lnTo>
                    <a:pt x="10756075" y="118935"/>
                  </a:lnTo>
                  <a:lnTo>
                    <a:pt x="10732453" y="156997"/>
                  </a:lnTo>
                  <a:lnTo>
                    <a:pt x="10714838" y="198678"/>
                  </a:lnTo>
                  <a:lnTo>
                    <a:pt x="10703827" y="243382"/>
                  </a:lnTo>
                  <a:lnTo>
                    <a:pt x="10700029" y="290512"/>
                  </a:lnTo>
                  <a:lnTo>
                    <a:pt x="10703827" y="337629"/>
                  </a:lnTo>
                  <a:lnTo>
                    <a:pt x="10714838" y="382333"/>
                  </a:lnTo>
                  <a:lnTo>
                    <a:pt x="10732453" y="424014"/>
                  </a:lnTo>
                  <a:lnTo>
                    <a:pt x="10756075" y="462076"/>
                  </a:lnTo>
                  <a:lnTo>
                    <a:pt x="10785119" y="495935"/>
                  </a:lnTo>
                  <a:lnTo>
                    <a:pt x="10818965" y="524967"/>
                  </a:lnTo>
                  <a:lnTo>
                    <a:pt x="10857040" y="548589"/>
                  </a:lnTo>
                  <a:lnTo>
                    <a:pt x="10898721" y="566204"/>
                  </a:lnTo>
                  <a:lnTo>
                    <a:pt x="10943412" y="577215"/>
                  </a:lnTo>
                  <a:lnTo>
                    <a:pt x="10990542" y="581025"/>
                  </a:lnTo>
                  <a:lnTo>
                    <a:pt x="11037659" y="577215"/>
                  </a:lnTo>
                  <a:lnTo>
                    <a:pt x="11082363" y="566204"/>
                  </a:lnTo>
                  <a:lnTo>
                    <a:pt x="11124044" y="548589"/>
                  </a:lnTo>
                  <a:lnTo>
                    <a:pt x="11162119" y="524967"/>
                  </a:lnTo>
                  <a:lnTo>
                    <a:pt x="11195964" y="495935"/>
                  </a:lnTo>
                  <a:lnTo>
                    <a:pt x="11224997" y="462076"/>
                  </a:lnTo>
                  <a:lnTo>
                    <a:pt x="11248631" y="424014"/>
                  </a:lnTo>
                  <a:lnTo>
                    <a:pt x="11266246" y="382333"/>
                  </a:lnTo>
                  <a:lnTo>
                    <a:pt x="11277257" y="337629"/>
                  </a:lnTo>
                  <a:lnTo>
                    <a:pt x="11281054" y="290512"/>
                  </a:lnTo>
                  <a:close/>
                </a:path>
                <a:path w="16541115" h="581025">
                  <a:moveTo>
                    <a:pt x="14031392" y="290512"/>
                  </a:moveTo>
                  <a:lnTo>
                    <a:pt x="14027582" y="243382"/>
                  </a:lnTo>
                  <a:lnTo>
                    <a:pt x="14016571" y="198678"/>
                  </a:lnTo>
                  <a:lnTo>
                    <a:pt x="13998956" y="156997"/>
                  </a:lnTo>
                  <a:lnTo>
                    <a:pt x="13975334" y="118935"/>
                  </a:lnTo>
                  <a:lnTo>
                    <a:pt x="13946302" y="85077"/>
                  </a:lnTo>
                  <a:lnTo>
                    <a:pt x="13912444" y="56045"/>
                  </a:lnTo>
                  <a:lnTo>
                    <a:pt x="13874382" y="32423"/>
                  </a:lnTo>
                  <a:lnTo>
                    <a:pt x="13832700" y="14808"/>
                  </a:lnTo>
                  <a:lnTo>
                    <a:pt x="13787996" y="3797"/>
                  </a:lnTo>
                  <a:lnTo>
                    <a:pt x="13740879" y="0"/>
                  </a:lnTo>
                  <a:lnTo>
                    <a:pt x="13693750" y="3797"/>
                  </a:lnTo>
                  <a:lnTo>
                    <a:pt x="13649046" y="14808"/>
                  </a:lnTo>
                  <a:lnTo>
                    <a:pt x="13607364" y="32423"/>
                  </a:lnTo>
                  <a:lnTo>
                    <a:pt x="13569302" y="56045"/>
                  </a:lnTo>
                  <a:lnTo>
                    <a:pt x="13535444" y="85077"/>
                  </a:lnTo>
                  <a:lnTo>
                    <a:pt x="13506412" y="118935"/>
                  </a:lnTo>
                  <a:lnTo>
                    <a:pt x="13482790" y="156997"/>
                  </a:lnTo>
                  <a:lnTo>
                    <a:pt x="13465175" y="198678"/>
                  </a:lnTo>
                  <a:lnTo>
                    <a:pt x="13454164" y="243382"/>
                  </a:lnTo>
                  <a:lnTo>
                    <a:pt x="13450367" y="290512"/>
                  </a:lnTo>
                  <a:lnTo>
                    <a:pt x="13454164" y="337629"/>
                  </a:lnTo>
                  <a:lnTo>
                    <a:pt x="13465175" y="382333"/>
                  </a:lnTo>
                  <a:lnTo>
                    <a:pt x="13482790" y="424014"/>
                  </a:lnTo>
                  <a:lnTo>
                    <a:pt x="13506412" y="462076"/>
                  </a:lnTo>
                  <a:lnTo>
                    <a:pt x="13535444" y="495935"/>
                  </a:lnTo>
                  <a:lnTo>
                    <a:pt x="13569302" y="524967"/>
                  </a:lnTo>
                  <a:lnTo>
                    <a:pt x="13607364" y="548589"/>
                  </a:lnTo>
                  <a:lnTo>
                    <a:pt x="13649046" y="566204"/>
                  </a:lnTo>
                  <a:lnTo>
                    <a:pt x="13693750" y="577215"/>
                  </a:lnTo>
                  <a:lnTo>
                    <a:pt x="13740879" y="581025"/>
                  </a:lnTo>
                  <a:lnTo>
                    <a:pt x="13787996" y="577215"/>
                  </a:lnTo>
                  <a:lnTo>
                    <a:pt x="13832700" y="566204"/>
                  </a:lnTo>
                  <a:lnTo>
                    <a:pt x="13874382" y="548589"/>
                  </a:lnTo>
                  <a:lnTo>
                    <a:pt x="13912444" y="524967"/>
                  </a:lnTo>
                  <a:lnTo>
                    <a:pt x="13946302" y="495935"/>
                  </a:lnTo>
                  <a:lnTo>
                    <a:pt x="13975334" y="462076"/>
                  </a:lnTo>
                  <a:lnTo>
                    <a:pt x="13998956" y="424014"/>
                  </a:lnTo>
                  <a:lnTo>
                    <a:pt x="14016571" y="382333"/>
                  </a:lnTo>
                  <a:lnTo>
                    <a:pt x="14027582" y="337629"/>
                  </a:lnTo>
                  <a:lnTo>
                    <a:pt x="14031392" y="290512"/>
                  </a:lnTo>
                  <a:close/>
                </a:path>
                <a:path w="16541115" h="581025">
                  <a:moveTo>
                    <a:pt x="16540988" y="290512"/>
                  </a:moveTo>
                  <a:lnTo>
                    <a:pt x="16537191" y="243382"/>
                  </a:lnTo>
                  <a:lnTo>
                    <a:pt x="16526180" y="198678"/>
                  </a:lnTo>
                  <a:lnTo>
                    <a:pt x="16508565" y="156997"/>
                  </a:lnTo>
                  <a:lnTo>
                    <a:pt x="16484930" y="118935"/>
                  </a:lnTo>
                  <a:lnTo>
                    <a:pt x="16455898" y="85077"/>
                  </a:lnTo>
                  <a:lnTo>
                    <a:pt x="16422053" y="56045"/>
                  </a:lnTo>
                  <a:lnTo>
                    <a:pt x="16383978" y="32423"/>
                  </a:lnTo>
                  <a:lnTo>
                    <a:pt x="16342297" y="14808"/>
                  </a:lnTo>
                  <a:lnTo>
                    <a:pt x="16297593" y="3797"/>
                  </a:lnTo>
                  <a:lnTo>
                    <a:pt x="16250476" y="0"/>
                  </a:lnTo>
                  <a:lnTo>
                    <a:pt x="16203346" y="3797"/>
                  </a:lnTo>
                  <a:lnTo>
                    <a:pt x="16158655" y="14808"/>
                  </a:lnTo>
                  <a:lnTo>
                    <a:pt x="16116973" y="32423"/>
                  </a:lnTo>
                  <a:lnTo>
                    <a:pt x="16078899" y="56045"/>
                  </a:lnTo>
                  <a:lnTo>
                    <a:pt x="16045053" y="85077"/>
                  </a:lnTo>
                  <a:lnTo>
                    <a:pt x="16016008" y="118935"/>
                  </a:lnTo>
                  <a:lnTo>
                    <a:pt x="15992386" y="156997"/>
                  </a:lnTo>
                  <a:lnTo>
                    <a:pt x="15974771" y="198678"/>
                  </a:lnTo>
                  <a:lnTo>
                    <a:pt x="15963761" y="243382"/>
                  </a:lnTo>
                  <a:lnTo>
                    <a:pt x="15959963" y="290512"/>
                  </a:lnTo>
                  <a:lnTo>
                    <a:pt x="15963761" y="337629"/>
                  </a:lnTo>
                  <a:lnTo>
                    <a:pt x="15974771" y="382333"/>
                  </a:lnTo>
                  <a:lnTo>
                    <a:pt x="15992386" y="424014"/>
                  </a:lnTo>
                  <a:lnTo>
                    <a:pt x="16016008" y="462076"/>
                  </a:lnTo>
                  <a:lnTo>
                    <a:pt x="16045053" y="495935"/>
                  </a:lnTo>
                  <a:lnTo>
                    <a:pt x="16078899" y="524967"/>
                  </a:lnTo>
                  <a:lnTo>
                    <a:pt x="16116973" y="548589"/>
                  </a:lnTo>
                  <a:lnTo>
                    <a:pt x="16158655" y="566204"/>
                  </a:lnTo>
                  <a:lnTo>
                    <a:pt x="16203346" y="577215"/>
                  </a:lnTo>
                  <a:lnTo>
                    <a:pt x="16250476" y="581025"/>
                  </a:lnTo>
                  <a:lnTo>
                    <a:pt x="16297593" y="577215"/>
                  </a:lnTo>
                  <a:lnTo>
                    <a:pt x="16342297" y="566204"/>
                  </a:lnTo>
                  <a:lnTo>
                    <a:pt x="16383978" y="548589"/>
                  </a:lnTo>
                  <a:lnTo>
                    <a:pt x="16422053" y="524967"/>
                  </a:lnTo>
                  <a:lnTo>
                    <a:pt x="16455898" y="495935"/>
                  </a:lnTo>
                  <a:lnTo>
                    <a:pt x="16484930" y="462076"/>
                  </a:lnTo>
                  <a:lnTo>
                    <a:pt x="16508565" y="424014"/>
                  </a:lnTo>
                  <a:lnTo>
                    <a:pt x="16526180" y="382333"/>
                  </a:lnTo>
                  <a:lnTo>
                    <a:pt x="16537191" y="337629"/>
                  </a:lnTo>
                  <a:lnTo>
                    <a:pt x="16540988" y="290512"/>
                  </a:lnTo>
                  <a:close/>
                </a:path>
              </a:pathLst>
            </a:custGeom>
            <a:solidFill>
              <a:schemeClr val="accent2"/>
            </a:solidFill>
          </p:spPr>
          <p:txBody>
            <a:bodyPr wrap="square" lIns="0" tIns="0" rIns="0" bIns="0" rtlCol="0"/>
            <a:lstStyle/>
            <a:p>
              <a:endParaRPr dirty="0"/>
            </a:p>
          </p:txBody>
        </p:sp>
      </p:grpSp>
      <p:sp>
        <p:nvSpPr>
          <p:cNvPr id="36" name="object 12">
            <a:extLst>
              <a:ext uri="{FF2B5EF4-FFF2-40B4-BE49-F238E27FC236}">
                <a16:creationId xmlns:a16="http://schemas.microsoft.com/office/drawing/2014/main" id="{0E8CAE98-213B-5258-5697-7493DB2E96D7}"/>
              </a:ext>
            </a:extLst>
          </p:cNvPr>
          <p:cNvSpPr txBox="1"/>
          <p:nvPr/>
        </p:nvSpPr>
        <p:spPr>
          <a:xfrm>
            <a:off x="914399" y="3971456"/>
            <a:ext cx="1397000" cy="228268"/>
          </a:xfrm>
          <a:prstGeom prst="rect">
            <a:avLst/>
          </a:prstGeom>
        </p:spPr>
        <p:txBody>
          <a:bodyPr vert="horz" wrap="square" lIns="0" tIns="12700" rIns="0" bIns="0" rtlCol="0">
            <a:spAutoFit/>
          </a:bodyPr>
          <a:lstStyle/>
          <a:p>
            <a:pPr marL="12700">
              <a:lnSpc>
                <a:spcPct val="100000"/>
              </a:lnSpc>
              <a:spcBef>
                <a:spcPts val="100"/>
              </a:spcBef>
            </a:pPr>
            <a:r>
              <a:rPr sz="1400" b="1" i="1" spc="35" dirty="0">
                <a:latin typeface="Arial"/>
                <a:cs typeface="Arial"/>
              </a:rPr>
              <a:t>A</a:t>
            </a:r>
            <a:r>
              <a:rPr sz="1400" b="1" i="1" spc="160" dirty="0">
                <a:latin typeface="Arial"/>
                <a:cs typeface="Arial"/>
              </a:rPr>
              <a:t>b</a:t>
            </a:r>
            <a:r>
              <a:rPr sz="1400" b="1" i="1" dirty="0">
                <a:latin typeface="Arial"/>
                <a:cs typeface="Arial"/>
              </a:rPr>
              <a:t>s</a:t>
            </a:r>
            <a:r>
              <a:rPr sz="1400" b="1" i="1" spc="175" dirty="0">
                <a:latin typeface="Arial"/>
                <a:cs typeface="Arial"/>
              </a:rPr>
              <a:t>t</a:t>
            </a:r>
            <a:r>
              <a:rPr sz="1400" b="1" i="1" spc="90" dirty="0">
                <a:latin typeface="Arial"/>
                <a:cs typeface="Arial"/>
              </a:rPr>
              <a:t>r</a:t>
            </a:r>
            <a:r>
              <a:rPr sz="1400" b="1" i="1" spc="290" dirty="0">
                <a:latin typeface="Arial"/>
                <a:cs typeface="Arial"/>
              </a:rPr>
              <a:t>a</a:t>
            </a:r>
            <a:r>
              <a:rPr sz="1400" b="1" i="1" spc="114" dirty="0">
                <a:latin typeface="Arial"/>
                <a:cs typeface="Arial"/>
              </a:rPr>
              <a:t>c</a:t>
            </a:r>
            <a:r>
              <a:rPr sz="1400" b="1" i="1" spc="175" dirty="0">
                <a:latin typeface="Arial"/>
                <a:cs typeface="Arial"/>
              </a:rPr>
              <a:t>t</a:t>
            </a:r>
            <a:endParaRPr sz="1400" dirty="0">
              <a:latin typeface="Arial"/>
              <a:cs typeface="Arial"/>
            </a:endParaRPr>
          </a:p>
        </p:txBody>
      </p:sp>
      <p:sp>
        <p:nvSpPr>
          <p:cNvPr id="37" name="object 12">
            <a:extLst>
              <a:ext uri="{FF2B5EF4-FFF2-40B4-BE49-F238E27FC236}">
                <a16:creationId xmlns:a16="http://schemas.microsoft.com/office/drawing/2014/main" id="{AC625CB9-A64E-C766-326C-BD50E9C82D21}"/>
              </a:ext>
            </a:extLst>
          </p:cNvPr>
          <p:cNvSpPr txBox="1"/>
          <p:nvPr/>
        </p:nvSpPr>
        <p:spPr>
          <a:xfrm>
            <a:off x="2672271" y="3262690"/>
            <a:ext cx="1397000" cy="228268"/>
          </a:xfrm>
          <a:prstGeom prst="rect">
            <a:avLst/>
          </a:prstGeom>
        </p:spPr>
        <p:txBody>
          <a:bodyPr vert="horz" wrap="square" lIns="0" tIns="12700" rIns="0" bIns="0" rtlCol="0">
            <a:spAutoFit/>
          </a:bodyPr>
          <a:lstStyle/>
          <a:p>
            <a:pPr marL="12700">
              <a:lnSpc>
                <a:spcPct val="100000"/>
              </a:lnSpc>
              <a:spcBef>
                <a:spcPts val="100"/>
              </a:spcBef>
            </a:pPr>
            <a:r>
              <a:rPr lang="en-IN" sz="1400" b="1" i="1" spc="35" dirty="0">
                <a:latin typeface="Arial"/>
                <a:cs typeface="Arial"/>
              </a:rPr>
              <a:t>Introduction</a:t>
            </a:r>
            <a:endParaRPr sz="1400" dirty="0">
              <a:latin typeface="Arial"/>
              <a:cs typeface="Arial"/>
            </a:endParaRPr>
          </a:p>
        </p:txBody>
      </p:sp>
      <p:sp>
        <p:nvSpPr>
          <p:cNvPr id="38" name="object 12">
            <a:extLst>
              <a:ext uri="{FF2B5EF4-FFF2-40B4-BE49-F238E27FC236}">
                <a16:creationId xmlns:a16="http://schemas.microsoft.com/office/drawing/2014/main" id="{A131F83D-C8D7-3B00-9CDE-52994C4DF3F7}"/>
              </a:ext>
            </a:extLst>
          </p:cNvPr>
          <p:cNvSpPr txBox="1"/>
          <p:nvPr/>
        </p:nvSpPr>
        <p:spPr>
          <a:xfrm>
            <a:off x="3891471" y="4042729"/>
            <a:ext cx="1298596" cy="443711"/>
          </a:xfrm>
          <a:prstGeom prst="rect">
            <a:avLst/>
          </a:prstGeom>
        </p:spPr>
        <p:txBody>
          <a:bodyPr vert="horz" wrap="square" lIns="0" tIns="12700" rIns="0" bIns="0" rtlCol="0">
            <a:spAutoFit/>
          </a:bodyPr>
          <a:lstStyle/>
          <a:p>
            <a:pPr marL="12700">
              <a:lnSpc>
                <a:spcPct val="100000"/>
              </a:lnSpc>
              <a:spcBef>
                <a:spcPts val="100"/>
              </a:spcBef>
            </a:pPr>
            <a:r>
              <a:rPr lang="en-IN" sz="1400" b="1" i="1" spc="35" dirty="0">
                <a:latin typeface="Arial"/>
                <a:cs typeface="Arial"/>
              </a:rPr>
              <a:t>Problem Statement</a:t>
            </a:r>
            <a:endParaRPr sz="1400" dirty="0">
              <a:latin typeface="Arial"/>
              <a:cs typeface="Arial"/>
            </a:endParaRPr>
          </a:p>
        </p:txBody>
      </p:sp>
      <p:sp>
        <p:nvSpPr>
          <p:cNvPr id="39" name="object 12">
            <a:extLst>
              <a:ext uri="{FF2B5EF4-FFF2-40B4-BE49-F238E27FC236}">
                <a16:creationId xmlns:a16="http://schemas.microsoft.com/office/drawing/2014/main" id="{D945338A-D94E-D509-5AAE-6C38734C6406}"/>
              </a:ext>
            </a:extLst>
          </p:cNvPr>
          <p:cNvSpPr txBox="1"/>
          <p:nvPr/>
        </p:nvSpPr>
        <p:spPr>
          <a:xfrm>
            <a:off x="5827143" y="3085243"/>
            <a:ext cx="1298596" cy="228268"/>
          </a:xfrm>
          <a:prstGeom prst="rect">
            <a:avLst/>
          </a:prstGeom>
        </p:spPr>
        <p:txBody>
          <a:bodyPr vert="horz" wrap="square" lIns="0" tIns="12700" rIns="0" bIns="0" rtlCol="0">
            <a:spAutoFit/>
          </a:bodyPr>
          <a:lstStyle/>
          <a:p>
            <a:pPr marL="12700">
              <a:lnSpc>
                <a:spcPct val="100000"/>
              </a:lnSpc>
              <a:spcBef>
                <a:spcPts val="100"/>
              </a:spcBef>
            </a:pPr>
            <a:r>
              <a:rPr lang="en-IN" sz="1400" b="1" i="1" spc="35" dirty="0">
                <a:latin typeface="Arial"/>
                <a:cs typeface="Arial"/>
              </a:rPr>
              <a:t>Related work</a:t>
            </a:r>
            <a:endParaRPr sz="1400" dirty="0">
              <a:latin typeface="Arial"/>
              <a:cs typeface="Arial"/>
            </a:endParaRPr>
          </a:p>
        </p:txBody>
      </p:sp>
      <p:sp>
        <p:nvSpPr>
          <p:cNvPr id="40" name="object 12">
            <a:extLst>
              <a:ext uri="{FF2B5EF4-FFF2-40B4-BE49-F238E27FC236}">
                <a16:creationId xmlns:a16="http://schemas.microsoft.com/office/drawing/2014/main" id="{EB1E737B-6420-88F3-428A-00387BC58158}"/>
              </a:ext>
            </a:extLst>
          </p:cNvPr>
          <p:cNvSpPr txBox="1"/>
          <p:nvPr/>
        </p:nvSpPr>
        <p:spPr>
          <a:xfrm>
            <a:off x="7037877" y="3981743"/>
            <a:ext cx="1298596" cy="228268"/>
          </a:xfrm>
          <a:prstGeom prst="rect">
            <a:avLst/>
          </a:prstGeom>
        </p:spPr>
        <p:txBody>
          <a:bodyPr vert="horz" wrap="square" lIns="0" tIns="12700" rIns="0" bIns="0" rtlCol="0">
            <a:spAutoFit/>
          </a:bodyPr>
          <a:lstStyle/>
          <a:p>
            <a:pPr marL="12700">
              <a:lnSpc>
                <a:spcPct val="100000"/>
              </a:lnSpc>
              <a:spcBef>
                <a:spcPts val="100"/>
              </a:spcBef>
            </a:pPr>
            <a:r>
              <a:rPr lang="en-IN" sz="1400" b="1" i="1" spc="35" dirty="0">
                <a:latin typeface="Arial"/>
                <a:cs typeface="Arial"/>
              </a:rPr>
              <a:t>Methodology</a:t>
            </a:r>
            <a:endParaRPr sz="1400" dirty="0">
              <a:latin typeface="Arial"/>
              <a:cs typeface="Arial"/>
            </a:endParaRPr>
          </a:p>
        </p:txBody>
      </p:sp>
      <p:sp>
        <p:nvSpPr>
          <p:cNvPr id="41" name="object 12">
            <a:extLst>
              <a:ext uri="{FF2B5EF4-FFF2-40B4-BE49-F238E27FC236}">
                <a16:creationId xmlns:a16="http://schemas.microsoft.com/office/drawing/2014/main" id="{5A2D6623-612A-218E-7063-1D6D462D78D2}"/>
              </a:ext>
            </a:extLst>
          </p:cNvPr>
          <p:cNvSpPr txBox="1"/>
          <p:nvPr/>
        </p:nvSpPr>
        <p:spPr>
          <a:xfrm>
            <a:off x="8444379" y="3091655"/>
            <a:ext cx="1466894" cy="443711"/>
          </a:xfrm>
          <a:prstGeom prst="rect">
            <a:avLst/>
          </a:prstGeom>
        </p:spPr>
        <p:txBody>
          <a:bodyPr vert="horz" wrap="square" lIns="0" tIns="12700" rIns="0" bIns="0" rtlCol="0">
            <a:spAutoFit/>
          </a:bodyPr>
          <a:lstStyle/>
          <a:p>
            <a:pPr marL="12700">
              <a:lnSpc>
                <a:spcPct val="100000"/>
              </a:lnSpc>
              <a:spcBef>
                <a:spcPts val="100"/>
              </a:spcBef>
            </a:pPr>
            <a:r>
              <a:rPr lang="en-IN" sz="1400" b="1" i="1" spc="35" dirty="0">
                <a:latin typeface="Arial"/>
                <a:cs typeface="Arial"/>
              </a:rPr>
              <a:t>Computational Experiments</a:t>
            </a:r>
            <a:endParaRPr sz="1400" dirty="0">
              <a:latin typeface="Arial"/>
              <a:cs typeface="Arial"/>
            </a:endParaRPr>
          </a:p>
        </p:txBody>
      </p:sp>
      <p:sp>
        <p:nvSpPr>
          <p:cNvPr id="42" name="object 12">
            <a:extLst>
              <a:ext uri="{FF2B5EF4-FFF2-40B4-BE49-F238E27FC236}">
                <a16:creationId xmlns:a16="http://schemas.microsoft.com/office/drawing/2014/main" id="{F62885A3-DC79-78DD-BFD1-2E787C9FA226}"/>
              </a:ext>
            </a:extLst>
          </p:cNvPr>
          <p:cNvSpPr txBox="1"/>
          <p:nvPr/>
        </p:nvSpPr>
        <p:spPr>
          <a:xfrm>
            <a:off x="10076180" y="3969399"/>
            <a:ext cx="1466894" cy="228268"/>
          </a:xfrm>
          <a:prstGeom prst="rect">
            <a:avLst/>
          </a:prstGeom>
        </p:spPr>
        <p:txBody>
          <a:bodyPr vert="horz" wrap="square" lIns="0" tIns="12700" rIns="0" bIns="0" rtlCol="0">
            <a:spAutoFit/>
          </a:bodyPr>
          <a:lstStyle/>
          <a:p>
            <a:pPr marL="12700">
              <a:lnSpc>
                <a:spcPct val="100000"/>
              </a:lnSpc>
              <a:spcBef>
                <a:spcPts val="100"/>
              </a:spcBef>
            </a:pPr>
            <a:r>
              <a:rPr lang="en-IN" sz="1400" b="1" i="1" spc="35" dirty="0">
                <a:latin typeface="Arial"/>
                <a:cs typeface="Arial"/>
              </a:rPr>
              <a:t>Conclusion</a:t>
            </a:r>
            <a:endParaRPr sz="1400" dirty="0">
              <a:latin typeface="Arial"/>
              <a:cs typeface="Arial"/>
            </a:endParaRPr>
          </a:p>
        </p:txBody>
      </p:sp>
    </p:spTree>
    <p:extLst>
      <p:ext uri="{BB962C8B-B14F-4D97-AF65-F5344CB8AC3E}">
        <p14:creationId xmlns:p14="http://schemas.microsoft.com/office/powerpoint/2010/main" val="3855108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6.D Result[Cont.]</a:t>
            </a:r>
          </a:p>
        </p:txBody>
      </p:sp>
      <p:pic>
        <p:nvPicPr>
          <p:cNvPr id="4" name="Picture 3" descr="A picture containing textDescription automatically generated">
            <a:extLst>
              <a:ext uri="{FF2B5EF4-FFF2-40B4-BE49-F238E27FC236}">
                <a16:creationId xmlns:a16="http://schemas.microsoft.com/office/drawing/2014/main" id="{E7461D97-1EDC-272A-A3A7-594340D1FEE4}"/>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735" y="1640891"/>
            <a:ext cx="4932766" cy="4074109"/>
          </a:xfrm>
          <a:prstGeom prst="rect">
            <a:avLst/>
          </a:prstGeom>
          <a:noFill/>
          <a:ln>
            <a:noFill/>
          </a:ln>
        </p:spPr>
      </p:pic>
      <p:pic>
        <p:nvPicPr>
          <p:cNvPr id="5" name="Picture 4" descr="A collage of a person's faceDescription automatically generated with medium confidence">
            <a:extLst>
              <a:ext uri="{FF2B5EF4-FFF2-40B4-BE49-F238E27FC236}">
                <a16:creationId xmlns:a16="http://schemas.microsoft.com/office/drawing/2014/main" id="{954707E0-5463-2CB4-EB3A-92507C1CA798}"/>
              </a:ext>
            </a:extLst>
          </p:cNvPr>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640891"/>
            <a:ext cx="4932766" cy="4074109"/>
          </a:xfrm>
          <a:prstGeom prst="rect">
            <a:avLst/>
          </a:prstGeom>
          <a:noFill/>
          <a:ln>
            <a:noFill/>
          </a:ln>
        </p:spPr>
      </p:pic>
      <p:sp>
        <p:nvSpPr>
          <p:cNvPr id="7" name="Rectangle 6">
            <a:extLst>
              <a:ext uri="{FF2B5EF4-FFF2-40B4-BE49-F238E27FC236}">
                <a16:creationId xmlns:a16="http://schemas.microsoft.com/office/drawing/2014/main" id="{ACBE9CAB-6699-0B1A-CE78-2CEDAD017A3D}"/>
              </a:ext>
            </a:extLst>
          </p:cNvPr>
          <p:cNvSpPr/>
          <p:nvPr/>
        </p:nvSpPr>
        <p:spPr>
          <a:xfrm>
            <a:off x="2844800" y="5715000"/>
            <a:ext cx="1321196" cy="707886"/>
          </a:xfrm>
          <a:prstGeom prst="rect">
            <a:avLst/>
          </a:prstGeom>
        </p:spPr>
        <p:txBody>
          <a:bodyPr wrap="none">
            <a:spAutoFit/>
          </a:bodyPr>
          <a:lstStyle/>
          <a:p>
            <a:pPr algn="ctr">
              <a:spcBef>
                <a:spcPts val="1200"/>
              </a:spcBef>
              <a:spcAft>
                <a:spcPts val="1200"/>
              </a:spcAft>
            </a:pPr>
            <a:r>
              <a:rPr lang="en-US" sz="4000" b="1" baseline="30000" dirty="0">
                <a:latin typeface="Calibri" panose="020F0502020204030204" pitchFamily="34" charset="0"/>
                <a:ea typeface="Times New Roman" panose="02020603050405020304" pitchFamily="18" charset="0"/>
              </a:rPr>
              <a:t>Epoch-1</a:t>
            </a:r>
            <a:endParaRPr lang="en-CA" sz="5400" dirty="0">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C33AC4FD-DC61-9252-5ACC-542DAD260C89}"/>
              </a:ext>
            </a:extLst>
          </p:cNvPr>
          <p:cNvSpPr/>
          <p:nvPr/>
        </p:nvSpPr>
        <p:spPr>
          <a:xfrm>
            <a:off x="8026004" y="5715000"/>
            <a:ext cx="1321196" cy="707886"/>
          </a:xfrm>
          <a:prstGeom prst="rect">
            <a:avLst/>
          </a:prstGeom>
        </p:spPr>
        <p:txBody>
          <a:bodyPr wrap="none">
            <a:spAutoFit/>
          </a:bodyPr>
          <a:lstStyle/>
          <a:p>
            <a:pPr algn="ctr">
              <a:spcBef>
                <a:spcPts val="1200"/>
              </a:spcBef>
              <a:spcAft>
                <a:spcPts val="1200"/>
              </a:spcAft>
            </a:pPr>
            <a:r>
              <a:rPr lang="en-US" sz="4000" b="1" baseline="30000" dirty="0">
                <a:latin typeface="Calibri" panose="020F0502020204030204" pitchFamily="34" charset="0"/>
                <a:ea typeface="Times New Roman" panose="02020603050405020304" pitchFamily="18" charset="0"/>
              </a:rPr>
              <a:t>Epoch-5</a:t>
            </a:r>
            <a:endParaRPr lang="en-CA" sz="5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04785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6.D Result[Cont.]</a:t>
            </a:r>
          </a:p>
        </p:txBody>
      </p:sp>
      <p:sp>
        <p:nvSpPr>
          <p:cNvPr id="7" name="Rectangle 6">
            <a:extLst>
              <a:ext uri="{FF2B5EF4-FFF2-40B4-BE49-F238E27FC236}">
                <a16:creationId xmlns:a16="http://schemas.microsoft.com/office/drawing/2014/main" id="{ACBE9CAB-6699-0B1A-CE78-2CEDAD017A3D}"/>
              </a:ext>
            </a:extLst>
          </p:cNvPr>
          <p:cNvSpPr/>
          <p:nvPr/>
        </p:nvSpPr>
        <p:spPr>
          <a:xfrm>
            <a:off x="2758238" y="5715000"/>
            <a:ext cx="1494320" cy="707886"/>
          </a:xfrm>
          <a:prstGeom prst="rect">
            <a:avLst/>
          </a:prstGeom>
        </p:spPr>
        <p:txBody>
          <a:bodyPr wrap="none">
            <a:spAutoFit/>
          </a:bodyPr>
          <a:lstStyle/>
          <a:p>
            <a:pPr algn="ctr">
              <a:spcBef>
                <a:spcPts val="1200"/>
              </a:spcBef>
              <a:spcAft>
                <a:spcPts val="1200"/>
              </a:spcAft>
            </a:pPr>
            <a:r>
              <a:rPr lang="en-US" sz="4000" b="1" baseline="30000" dirty="0">
                <a:latin typeface="Calibri" panose="020F0502020204030204" pitchFamily="34" charset="0"/>
                <a:ea typeface="Times New Roman" panose="02020603050405020304" pitchFamily="18" charset="0"/>
              </a:rPr>
              <a:t>Epoch-10</a:t>
            </a:r>
            <a:endParaRPr lang="en-CA" sz="5400" dirty="0">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C33AC4FD-DC61-9252-5ACC-542DAD260C89}"/>
              </a:ext>
            </a:extLst>
          </p:cNvPr>
          <p:cNvSpPr/>
          <p:nvPr/>
        </p:nvSpPr>
        <p:spPr>
          <a:xfrm>
            <a:off x="7939442" y="5715000"/>
            <a:ext cx="1494320" cy="707886"/>
          </a:xfrm>
          <a:prstGeom prst="rect">
            <a:avLst/>
          </a:prstGeom>
        </p:spPr>
        <p:txBody>
          <a:bodyPr wrap="none">
            <a:spAutoFit/>
          </a:bodyPr>
          <a:lstStyle/>
          <a:p>
            <a:pPr algn="ctr">
              <a:spcBef>
                <a:spcPts val="1200"/>
              </a:spcBef>
              <a:spcAft>
                <a:spcPts val="1200"/>
              </a:spcAft>
            </a:pPr>
            <a:r>
              <a:rPr lang="en-US" sz="4000" b="1" baseline="30000" dirty="0">
                <a:latin typeface="Calibri" panose="020F0502020204030204" pitchFamily="34" charset="0"/>
                <a:ea typeface="Times New Roman" panose="02020603050405020304" pitchFamily="18" charset="0"/>
              </a:rPr>
              <a:t>Epoch-15</a:t>
            </a:r>
            <a:endParaRPr lang="en-CA" sz="54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09117106-14A8-2C71-0B1E-551194217585}"/>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600" y="1639800"/>
            <a:ext cx="4932000" cy="4075200"/>
          </a:xfrm>
          <a:prstGeom prst="rect">
            <a:avLst/>
          </a:prstGeom>
          <a:noFill/>
          <a:ln>
            <a:noFill/>
          </a:ln>
        </p:spPr>
      </p:pic>
      <p:pic>
        <p:nvPicPr>
          <p:cNvPr id="10" name="Picture 9" descr="A collage of a person's faceDescription automatically generated with medium confidence">
            <a:extLst>
              <a:ext uri="{FF2B5EF4-FFF2-40B4-BE49-F238E27FC236}">
                <a16:creationId xmlns:a16="http://schemas.microsoft.com/office/drawing/2014/main" id="{7BA825E9-2530-A454-5E00-872CFD7C0B70}"/>
              </a:ext>
            </a:extLst>
          </p:cNvPr>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639801"/>
            <a:ext cx="5346700" cy="4075200"/>
          </a:xfrm>
          <a:prstGeom prst="rect">
            <a:avLst/>
          </a:prstGeom>
          <a:noFill/>
          <a:ln>
            <a:noFill/>
          </a:ln>
        </p:spPr>
      </p:pic>
    </p:spTree>
    <p:extLst>
      <p:ext uri="{BB962C8B-B14F-4D97-AF65-F5344CB8AC3E}">
        <p14:creationId xmlns:p14="http://schemas.microsoft.com/office/powerpoint/2010/main" val="1125681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6.D Result[Cont.]</a:t>
            </a:r>
          </a:p>
        </p:txBody>
      </p:sp>
      <p:sp>
        <p:nvSpPr>
          <p:cNvPr id="7" name="Rectangle 6">
            <a:extLst>
              <a:ext uri="{FF2B5EF4-FFF2-40B4-BE49-F238E27FC236}">
                <a16:creationId xmlns:a16="http://schemas.microsoft.com/office/drawing/2014/main" id="{ACBE9CAB-6699-0B1A-CE78-2CEDAD017A3D}"/>
              </a:ext>
            </a:extLst>
          </p:cNvPr>
          <p:cNvSpPr/>
          <p:nvPr/>
        </p:nvSpPr>
        <p:spPr>
          <a:xfrm>
            <a:off x="5178559" y="5672772"/>
            <a:ext cx="1494320" cy="707886"/>
          </a:xfrm>
          <a:prstGeom prst="rect">
            <a:avLst/>
          </a:prstGeom>
        </p:spPr>
        <p:txBody>
          <a:bodyPr wrap="none">
            <a:spAutoFit/>
          </a:bodyPr>
          <a:lstStyle/>
          <a:p>
            <a:pPr algn="ctr">
              <a:spcBef>
                <a:spcPts val="1200"/>
              </a:spcBef>
              <a:spcAft>
                <a:spcPts val="1200"/>
              </a:spcAft>
            </a:pPr>
            <a:r>
              <a:rPr lang="en-US" sz="4000" b="1" baseline="30000" dirty="0">
                <a:latin typeface="Calibri" panose="020F0502020204030204" pitchFamily="34" charset="0"/>
                <a:ea typeface="Times New Roman" panose="02020603050405020304" pitchFamily="18" charset="0"/>
              </a:rPr>
              <a:t>Epoch-15</a:t>
            </a:r>
            <a:endParaRPr lang="en-CA" sz="5400" dirty="0">
              <a:effectLst/>
              <a:latin typeface="Times New Roman" panose="02020603050405020304" pitchFamily="18" charset="0"/>
              <a:ea typeface="Times New Roman" panose="02020603050405020304" pitchFamily="18" charset="0"/>
            </a:endParaRPr>
          </a:p>
        </p:txBody>
      </p:sp>
      <p:pic>
        <p:nvPicPr>
          <p:cNvPr id="11" name="Picture 10" descr="A collage of a person's faceDescription automatically generated with medium confidence">
            <a:extLst>
              <a:ext uri="{FF2B5EF4-FFF2-40B4-BE49-F238E27FC236}">
                <a16:creationId xmlns:a16="http://schemas.microsoft.com/office/drawing/2014/main" id="{708FD645-2191-6C12-40C8-342B08FFCE79}"/>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80538" y="1338556"/>
            <a:ext cx="5090362" cy="4334216"/>
          </a:xfrm>
          <a:prstGeom prst="rect">
            <a:avLst/>
          </a:prstGeom>
          <a:noFill/>
          <a:ln>
            <a:noFill/>
          </a:ln>
        </p:spPr>
      </p:pic>
    </p:spTree>
    <p:extLst>
      <p:ext uri="{BB962C8B-B14F-4D97-AF65-F5344CB8AC3E}">
        <p14:creationId xmlns:p14="http://schemas.microsoft.com/office/powerpoint/2010/main" val="2205437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6.E Discussion</a:t>
            </a:r>
          </a:p>
        </p:txBody>
      </p:sp>
      <p:sp>
        <p:nvSpPr>
          <p:cNvPr id="6" name="TextBox 5">
            <a:extLst>
              <a:ext uri="{FF2B5EF4-FFF2-40B4-BE49-F238E27FC236}">
                <a16:creationId xmlns:a16="http://schemas.microsoft.com/office/drawing/2014/main" id="{26AE8E8F-59BF-2446-5B17-C289DE34180A}"/>
              </a:ext>
            </a:extLst>
          </p:cNvPr>
          <p:cNvSpPr txBox="1"/>
          <p:nvPr/>
        </p:nvSpPr>
        <p:spPr>
          <a:xfrm>
            <a:off x="604434" y="1512197"/>
            <a:ext cx="10622366" cy="3204210"/>
          </a:xfrm>
          <a:prstGeom prst="rect">
            <a:avLst/>
          </a:prstGeom>
          <a:noFill/>
        </p:spPr>
        <p:txBody>
          <a:bodyPr wrap="square">
            <a:spAutoFit/>
          </a:bodyPr>
          <a:lstStyle/>
          <a:p>
            <a:pPr marL="469900" marR="114300" indent="-457200">
              <a:lnSpc>
                <a:spcPct val="20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As we can see from the plots, the loss of the discriminator network at 25 epochs is at a value of close to ~ 0.2, and the loss for the generator network is at ~ 2. </a:t>
            </a:r>
          </a:p>
          <a:p>
            <a:pPr marL="469900" marR="114300" indent="-457200">
              <a:lnSpc>
                <a:spcPct val="20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And from another figure, which is for the accuracy score, it can be seen that the authentic images have an accuracy of close to ~ 97%. In contrast, the ACGAN network gives a precision on the fake dataset of ~ 12%. </a:t>
            </a:r>
          </a:p>
          <a:p>
            <a:pPr marL="469900" marR="114300" indent="-457200">
              <a:lnSpc>
                <a:spcPct val="20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Now what we are observing from the above image, we can say that the network could perform much better if trained at 500-1000 epochs.</a:t>
            </a:r>
            <a:r>
              <a:rPr lang="en-US" sz="2400" dirty="0">
                <a:effectLst/>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8137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2938111" y="2533650"/>
            <a:ext cx="6620577" cy="1790700"/>
          </a:xfrm>
        </p:spPr>
        <p:txBody>
          <a:bodyPr/>
          <a:lstStyle/>
          <a:p>
            <a:pPr algn="ctr"/>
            <a:r>
              <a:rPr lang="en-US" b="1" dirty="0">
                <a:latin typeface="Arial" panose="020B0604020202020204" pitchFamily="34" charset="0"/>
                <a:cs typeface="Arial" panose="020B0604020202020204" pitchFamily="34" charset="0"/>
              </a:rPr>
              <a:t>7.Conclusion</a:t>
            </a:r>
          </a:p>
        </p:txBody>
      </p:sp>
      <p:sp>
        <p:nvSpPr>
          <p:cNvPr id="6" name="Subtitle 2">
            <a:extLst>
              <a:ext uri="{FF2B5EF4-FFF2-40B4-BE49-F238E27FC236}">
                <a16:creationId xmlns:a16="http://schemas.microsoft.com/office/drawing/2014/main" id="{510D9E99-FC31-6E47-25FA-D31F807DF956}"/>
              </a:ext>
            </a:extLst>
          </p:cNvPr>
          <p:cNvSpPr txBox="1">
            <a:spLocks/>
          </p:cNvSpPr>
          <p:nvPr/>
        </p:nvSpPr>
        <p:spPr>
          <a:xfrm>
            <a:off x="1676400" y="3280409"/>
            <a:ext cx="9144000" cy="1287675"/>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1085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7.A Summary</a:t>
            </a:r>
          </a:p>
        </p:txBody>
      </p:sp>
      <p:sp>
        <p:nvSpPr>
          <p:cNvPr id="6" name="TextBox 5">
            <a:extLst>
              <a:ext uri="{FF2B5EF4-FFF2-40B4-BE49-F238E27FC236}">
                <a16:creationId xmlns:a16="http://schemas.microsoft.com/office/drawing/2014/main" id="{26AE8E8F-59BF-2446-5B17-C289DE34180A}"/>
              </a:ext>
            </a:extLst>
          </p:cNvPr>
          <p:cNvSpPr txBox="1"/>
          <p:nvPr/>
        </p:nvSpPr>
        <p:spPr>
          <a:xfrm>
            <a:off x="604434" y="1512197"/>
            <a:ext cx="11257366" cy="3434786"/>
          </a:xfrm>
          <a:prstGeom prst="rect">
            <a:avLst/>
          </a:prstGeom>
          <a:noFill/>
        </p:spPr>
        <p:txBody>
          <a:bodyPr wrap="square">
            <a:spAutoFit/>
          </a:bodyPr>
          <a:lstStyle/>
          <a:p>
            <a:pPr marL="469900" marR="873760" indent="-457200" algn="just">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In this report, we have discussed the anime character face generation using a computational approach to make the new data. </a:t>
            </a:r>
          </a:p>
          <a:p>
            <a:pPr marL="469900" marR="873760" indent="-457200" algn="just">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The motive behind this project was to help the business, communication and tech industries explore the prospects of the GANs architecture, which is comparatively new in this generation of computers. </a:t>
            </a:r>
          </a:p>
          <a:p>
            <a:pPr marL="469900" marR="873760" indent="-457200" algn="just">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We proposed a network of neural networks in the discriminator and the generator algorithm.</a:t>
            </a:r>
          </a:p>
          <a:p>
            <a:pPr marL="469900" marR="873760" indent="-457200" algn="just">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We have used a deep neural network at the core, mainly used for unsupervised learning like generative modelling. </a:t>
            </a:r>
          </a:p>
          <a:p>
            <a:pPr marL="469900" marR="873760" indent="-457200" algn="just">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Machine learning involves automatically discovering the learning qualities and patterns in the given dataset. </a:t>
            </a:r>
          </a:p>
          <a:p>
            <a:pPr marL="469900" marR="873760" indent="-457200" algn="just">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This way, the model can generate new output or examples that have never been drawn from the inputs. </a:t>
            </a:r>
          </a:p>
        </p:txBody>
      </p:sp>
    </p:spTree>
    <p:extLst>
      <p:ext uri="{BB962C8B-B14F-4D97-AF65-F5344CB8AC3E}">
        <p14:creationId xmlns:p14="http://schemas.microsoft.com/office/powerpoint/2010/main" val="1880823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7.B Future Research</a:t>
            </a:r>
          </a:p>
        </p:txBody>
      </p:sp>
      <p:sp>
        <p:nvSpPr>
          <p:cNvPr id="6" name="TextBox 5">
            <a:extLst>
              <a:ext uri="{FF2B5EF4-FFF2-40B4-BE49-F238E27FC236}">
                <a16:creationId xmlns:a16="http://schemas.microsoft.com/office/drawing/2014/main" id="{26AE8E8F-59BF-2446-5B17-C289DE34180A}"/>
              </a:ext>
            </a:extLst>
          </p:cNvPr>
          <p:cNvSpPr txBox="1"/>
          <p:nvPr/>
        </p:nvSpPr>
        <p:spPr>
          <a:xfrm>
            <a:off x="604434" y="1512197"/>
            <a:ext cx="11257366" cy="2275495"/>
          </a:xfrm>
          <a:prstGeom prst="rect">
            <a:avLst/>
          </a:prstGeom>
          <a:noFill/>
        </p:spPr>
        <p:txBody>
          <a:bodyPr wrap="square">
            <a:spAutoFit/>
          </a:bodyPr>
          <a:lstStyle/>
          <a:p>
            <a:pPr marL="617220" marR="1355725" indent="-605155">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Although GAN networks have improved in the last few years, many areas remain to work on. Current progress from simple low-resolution images to high-resolution images in the predicted outcome can be achieved.</a:t>
            </a:r>
          </a:p>
          <a:p>
            <a:pPr marL="617220" marR="1355725" indent="-605155">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The cutting-edge augmented reality feature is another future aspect to improve and work on. How can the generated faces be more realistic and in 3-dimension? This can be achieved by working on the A.R. feature of the GAN modelling.</a:t>
            </a:r>
            <a:r>
              <a:rPr lang="en-US" sz="1600" dirty="0">
                <a:effectLst/>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4621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7.C Open Problems</a:t>
            </a:r>
          </a:p>
        </p:txBody>
      </p:sp>
      <p:sp>
        <p:nvSpPr>
          <p:cNvPr id="6" name="TextBox 5">
            <a:extLst>
              <a:ext uri="{FF2B5EF4-FFF2-40B4-BE49-F238E27FC236}">
                <a16:creationId xmlns:a16="http://schemas.microsoft.com/office/drawing/2014/main" id="{26AE8E8F-59BF-2446-5B17-C289DE34180A}"/>
              </a:ext>
            </a:extLst>
          </p:cNvPr>
          <p:cNvSpPr txBox="1"/>
          <p:nvPr/>
        </p:nvSpPr>
        <p:spPr>
          <a:xfrm>
            <a:off x="604434" y="1512197"/>
            <a:ext cx="11257366" cy="3488647"/>
          </a:xfrm>
          <a:prstGeom prst="rect">
            <a:avLst/>
          </a:prstGeom>
          <a:noFill/>
        </p:spPr>
        <p:txBody>
          <a:bodyPr wrap="square">
            <a:spAutoFit/>
          </a:bodyPr>
          <a:lstStyle/>
          <a:p>
            <a:pPr marL="469900" marR="1115695" indent="-457200" algn="just">
              <a:lnSpc>
                <a:spcPct val="20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The open problems to work on in this project can be finding the trade-off between using different GANs and other generative models and what sort of distributions these different models generate. </a:t>
            </a:r>
          </a:p>
          <a:p>
            <a:pPr marL="469900" marR="1115695" indent="-457200" algn="just">
              <a:lnSpc>
                <a:spcPct val="20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This will also help to scale the GANs beyond image synthesis and can be further expanded to say about the global convergence of the training dynamics, how we evaluate the GANs and what we should use to scale training with batch size. </a:t>
            </a:r>
          </a:p>
          <a:p>
            <a:pPr marL="469900" marR="1115695" indent="-457200" algn="just">
              <a:lnSpc>
                <a:spcPct val="20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One more point to add here is the relationship between GANs and their adversarial examples that can further be explored.</a:t>
            </a:r>
            <a:endParaRPr lang="en-CA"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0031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2785711" y="2533650"/>
            <a:ext cx="6620577" cy="1790700"/>
          </a:xfrm>
        </p:spPr>
        <p:txBody>
          <a:bodyPr/>
          <a:lstStyle/>
          <a:p>
            <a:pPr algn="ctr"/>
            <a:r>
              <a:rPr lang="en-US" b="1" dirty="0">
                <a:latin typeface="Arial" panose="020B0604020202020204" pitchFamily="34" charset="0"/>
                <a:cs typeface="Arial" panose="020B0604020202020204" pitchFamily="34" charset="0"/>
              </a:rPr>
              <a:t>Thankyou</a:t>
            </a:r>
          </a:p>
        </p:txBody>
      </p:sp>
      <p:sp>
        <p:nvSpPr>
          <p:cNvPr id="6" name="Subtitle 2">
            <a:extLst>
              <a:ext uri="{FF2B5EF4-FFF2-40B4-BE49-F238E27FC236}">
                <a16:creationId xmlns:a16="http://schemas.microsoft.com/office/drawing/2014/main" id="{510D9E99-FC31-6E47-25FA-D31F807DF956}"/>
              </a:ext>
            </a:extLst>
          </p:cNvPr>
          <p:cNvSpPr txBox="1">
            <a:spLocks/>
          </p:cNvSpPr>
          <p:nvPr/>
        </p:nvSpPr>
        <p:spPr>
          <a:xfrm>
            <a:off x="1676400" y="3280409"/>
            <a:ext cx="9144000" cy="1287675"/>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9225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4395537" y="2893059"/>
            <a:ext cx="3705726" cy="1790700"/>
          </a:xfrm>
        </p:spPr>
        <p:txBody>
          <a:bodyPr/>
          <a:lstStyle/>
          <a:p>
            <a:pPr algn="ctr"/>
            <a:r>
              <a:rPr lang="en-US" dirty="0">
                <a:latin typeface="Arial" panose="020B0604020202020204" pitchFamily="34" charset="0"/>
                <a:cs typeface="Arial" panose="020B0604020202020204" pitchFamily="34" charset="0"/>
              </a:rPr>
              <a:t>1.</a:t>
            </a:r>
            <a:r>
              <a:rPr lang="en-US" b="1" dirty="0">
                <a:latin typeface="Arial" panose="020B0604020202020204" pitchFamily="34" charset="0"/>
                <a:cs typeface="Arial" panose="020B0604020202020204" pitchFamily="34" charset="0"/>
              </a:rPr>
              <a:t>Abstract</a:t>
            </a:r>
          </a:p>
        </p:txBody>
      </p:sp>
      <p:sp>
        <p:nvSpPr>
          <p:cNvPr id="6" name="Subtitle 2">
            <a:extLst>
              <a:ext uri="{FF2B5EF4-FFF2-40B4-BE49-F238E27FC236}">
                <a16:creationId xmlns:a16="http://schemas.microsoft.com/office/drawing/2014/main" id="{510D9E99-FC31-6E47-25FA-D31F807DF956}"/>
              </a:ext>
            </a:extLst>
          </p:cNvPr>
          <p:cNvSpPr txBox="1">
            <a:spLocks/>
          </p:cNvSpPr>
          <p:nvPr/>
        </p:nvSpPr>
        <p:spPr>
          <a:xfrm>
            <a:off x="1676400" y="3280409"/>
            <a:ext cx="9144000" cy="1287675"/>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227282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AB49E1-195D-497A-BB31-2158958CA082}"/>
              </a:ext>
            </a:extLst>
          </p:cNvPr>
          <p:cNvSpPr>
            <a:spLocks noGrp="1"/>
          </p:cNvSpPr>
          <p:nvPr>
            <p:ph idx="1"/>
          </p:nvPr>
        </p:nvSpPr>
        <p:spPr>
          <a:xfrm>
            <a:off x="291965" y="1516694"/>
            <a:ext cx="11295601" cy="4669896"/>
          </a:xfrm>
        </p:spPr>
        <p:txBody>
          <a:bodyPr>
            <a:noAutofit/>
          </a:bodyPr>
          <a:lstStyle/>
          <a:p>
            <a:pPr marL="356235" marR="5080" indent="-285750">
              <a:spcBef>
                <a:spcPts val="100"/>
              </a:spcBef>
              <a:buSzPct val="32000"/>
            </a:pPr>
            <a:r>
              <a:rPr lang="en-US" sz="1600" dirty="0">
                <a:latin typeface="Arial" panose="020B0604020202020204" pitchFamily="34" charset="0"/>
                <a:cs typeface="Arial" panose="020B0604020202020204" pitchFamily="34" charset="0"/>
              </a:rPr>
              <a:t>This paper will implement a baseline Auxiliary Classifier Generative Adversarial Network capable of generating new anime character faces. We aim to design a style-guided discriminator and a generator network and train it on 63,000 synthesized anime faces. ACGANs can be notoriously hard to train as the generator, and the discriminator architectures are susceptible to parameters, hyperparameters, regularization, learning rate, and activation functions. However, unlike a conventional GANs network, our proposed framework uses a GPU for faster training and can improve its performance given more c­­omputational power and datasets. </a:t>
            </a:r>
          </a:p>
          <a:p>
            <a:pPr marL="356235" marR="5080" indent="-285750">
              <a:spcBef>
                <a:spcPts val="100"/>
              </a:spcBef>
              <a:buSzPct val="32000"/>
            </a:pPr>
            <a:r>
              <a:rPr lang="en-US" sz="1600" dirty="0">
                <a:latin typeface="Arial" panose="020B0604020202020204" pitchFamily="34" charset="0"/>
                <a:cs typeface="Arial" panose="020B0604020202020204" pitchFamily="34" charset="0"/>
              </a:rPr>
              <a:t>This problem has previously been solved but lacks a generic architecture. Hence, our proposed framework can be used as a baseline network across different applications of GANs. The generated anime faces from our final model are visually pleasing and resemble designer-generated characters. As generative modelling is an unsupervised task and does not expect images to have labels, the dataset used in this project has 63,000 unlabeled cropped anime faces available at this URL: https://github.com/bchao1/Anime-Face-Dataset. </a:t>
            </a:r>
          </a:p>
          <a:p>
            <a:pPr lvl="0" algn="just"/>
            <a:r>
              <a:rPr lang="en-US" sz="1600" dirty="0"/>
              <a:t>.</a:t>
            </a:r>
          </a:p>
        </p:txBody>
      </p:sp>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Abstract</a:t>
            </a:r>
          </a:p>
        </p:txBody>
      </p:sp>
    </p:spTree>
    <p:extLst>
      <p:ext uri="{BB962C8B-B14F-4D97-AF65-F5344CB8AC3E}">
        <p14:creationId xmlns:p14="http://schemas.microsoft.com/office/powerpoint/2010/main" val="22516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3447448" y="2610652"/>
            <a:ext cx="5297103" cy="1790700"/>
          </a:xfrm>
        </p:spPr>
        <p:txBody>
          <a:bodyPr/>
          <a:lstStyle/>
          <a:p>
            <a:pPr algn="ctr"/>
            <a:r>
              <a:rPr lang="en-US" b="1" dirty="0">
                <a:latin typeface="Arial" panose="020B0604020202020204" pitchFamily="34" charset="0"/>
                <a:cs typeface="Arial" panose="020B0604020202020204" pitchFamily="34" charset="0"/>
              </a:rPr>
              <a:t>2.Introduction</a:t>
            </a:r>
          </a:p>
        </p:txBody>
      </p:sp>
      <p:sp>
        <p:nvSpPr>
          <p:cNvPr id="6" name="Subtitle 2">
            <a:extLst>
              <a:ext uri="{FF2B5EF4-FFF2-40B4-BE49-F238E27FC236}">
                <a16:creationId xmlns:a16="http://schemas.microsoft.com/office/drawing/2014/main" id="{510D9E99-FC31-6E47-25FA-D31F807DF956}"/>
              </a:ext>
            </a:extLst>
          </p:cNvPr>
          <p:cNvSpPr txBox="1">
            <a:spLocks/>
          </p:cNvSpPr>
          <p:nvPr/>
        </p:nvSpPr>
        <p:spPr>
          <a:xfrm>
            <a:off x="1676400" y="3280409"/>
            <a:ext cx="9144000" cy="1287675"/>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8742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2.Introduction</a:t>
            </a:r>
          </a:p>
        </p:txBody>
      </p:sp>
      <p:sp>
        <p:nvSpPr>
          <p:cNvPr id="17" name="TextBox 16">
            <a:extLst>
              <a:ext uri="{FF2B5EF4-FFF2-40B4-BE49-F238E27FC236}">
                <a16:creationId xmlns:a16="http://schemas.microsoft.com/office/drawing/2014/main" id="{9AF19B7E-5473-CFCE-331C-2C53E95A07AD}"/>
              </a:ext>
            </a:extLst>
          </p:cNvPr>
          <p:cNvSpPr txBox="1"/>
          <p:nvPr/>
        </p:nvSpPr>
        <p:spPr>
          <a:xfrm>
            <a:off x="508181" y="1427174"/>
            <a:ext cx="11587566" cy="3409138"/>
          </a:xfrm>
          <a:prstGeom prst="rect">
            <a:avLst/>
          </a:prstGeom>
          <a:noFill/>
        </p:spPr>
        <p:txBody>
          <a:bodyPr wrap="square">
            <a:spAutoFit/>
          </a:bodyPr>
          <a:lstStyle/>
          <a:p>
            <a:pPr marL="356235" marR="5080" indent="-285750">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Due to the fabulous results shown and generated by GANs in the past decade, one of the studies that we will examine in this paper has previously been considered a bit complex due to the requirement of high computational power and the amount of dataset required to achieve the highest accuracy possible. </a:t>
            </a:r>
          </a:p>
          <a:p>
            <a:pPr marL="356235" marR="5080" indent="-285750">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This paper is focused on Generating anime character faces using ACGANs, which stands for Auxiliary Classifier Generative Adversarial Networks. </a:t>
            </a:r>
          </a:p>
          <a:p>
            <a:pPr marL="356235" marR="5080" indent="-285750">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Like most true artists, three French students utilized the power of GANs by borrowing some open-source code to put the first A.I. painting in Christie's auction and were able to sell the portrait for $ 432K</a:t>
            </a:r>
            <a:r>
              <a:rPr lang="en-US" sz="1600" b="1" dirty="0">
                <a:latin typeface="Arial" panose="020B0604020202020204" pitchFamily="34" charset="0"/>
                <a:cs typeface="Arial" panose="020B0604020202020204" pitchFamily="34" charset="0"/>
              </a:rPr>
              <a:t> </a:t>
            </a:r>
          </a:p>
          <a:p>
            <a:pPr marL="356235" marR="5080" indent="-285750">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Although GANs have particular use cases mainly depending on the different domains, it is widely used to interpolate new faces, generate high-quality images, and generate face generation </a:t>
            </a:r>
          </a:p>
        </p:txBody>
      </p:sp>
    </p:spTree>
    <p:extLst>
      <p:ext uri="{BB962C8B-B14F-4D97-AF65-F5344CB8AC3E}">
        <p14:creationId xmlns:p14="http://schemas.microsoft.com/office/powerpoint/2010/main" val="1997439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b="1" dirty="0">
                <a:solidFill>
                  <a:schemeClr val="accent2">
                    <a:lumMod val="75000"/>
                  </a:schemeClr>
                </a:solidFill>
                <a:latin typeface="Segoe UI Light" panose="020B0502040204020203" pitchFamily="34" charset="0"/>
                <a:cs typeface="Segoe UI Light" panose="020B0502040204020203" pitchFamily="34" charset="0"/>
              </a:rPr>
              <a:t>2.Introduction [Cont.]</a:t>
            </a:r>
            <a:endParaRPr lang="en-US" b="1" dirty="0">
              <a:solidFill>
                <a:schemeClr val="accent2">
                  <a:lumMod val="75000"/>
                </a:schemeClr>
              </a:solidFill>
            </a:endParaRPr>
          </a:p>
        </p:txBody>
      </p:sp>
      <p:sp>
        <p:nvSpPr>
          <p:cNvPr id="18" name="TextBox 17">
            <a:extLst>
              <a:ext uri="{FF2B5EF4-FFF2-40B4-BE49-F238E27FC236}">
                <a16:creationId xmlns:a16="http://schemas.microsoft.com/office/drawing/2014/main" id="{AEDE278F-81FC-0DC6-CDBF-7B5D929F86E3}"/>
              </a:ext>
            </a:extLst>
          </p:cNvPr>
          <p:cNvSpPr txBox="1"/>
          <p:nvPr/>
        </p:nvSpPr>
        <p:spPr>
          <a:xfrm>
            <a:off x="392678" y="1340546"/>
            <a:ext cx="11587566" cy="3409138"/>
          </a:xfrm>
          <a:prstGeom prst="rect">
            <a:avLst/>
          </a:prstGeom>
          <a:noFill/>
        </p:spPr>
        <p:txBody>
          <a:bodyPr wrap="square">
            <a:spAutoFit/>
          </a:bodyPr>
          <a:lstStyle/>
          <a:p>
            <a:pPr marL="355600" marR="156210" indent="-342900">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Generative adversarial networks (GANs) are a primer for developing a custom neural network to learn to yield new, synthetic examples of data that can pass for actual data. There are two neural networks, Generator and Discriminator, pitting against each other. </a:t>
            </a:r>
          </a:p>
          <a:p>
            <a:pPr marL="355600" marR="156210" indent="-342900">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You can feed the network a sample of random noise as input, and they can contest with each other to evolve more precisely in their projections. </a:t>
            </a:r>
          </a:p>
          <a:p>
            <a:pPr marL="355600" marR="156210" indent="-342900">
              <a:lnSpc>
                <a:spcPct val="150000"/>
              </a:lnSpc>
              <a:spcBef>
                <a:spcPts val="100"/>
              </a:spcBef>
              <a:buFont typeface="Arial" panose="020B0604020202020204" pitchFamily="34" charset="0"/>
              <a:buChar char="•"/>
            </a:pPr>
            <a:r>
              <a:rPr lang="en-US" sz="1600" dirty="0">
                <a:latin typeface="Arial" panose="020B0604020202020204" pitchFamily="34" charset="0"/>
                <a:cs typeface="Arial" panose="020B0604020202020204" pitchFamily="34" charset="0"/>
              </a:rPr>
              <a:t>GANs are considered applications in almost any field creativity is an essential element. From image, voice, and video generation to supreme research in biomedical research, GANs have proved their potential by providing innovative solutions.</a:t>
            </a:r>
            <a:r>
              <a:rPr lang="en-CA" sz="1600" dirty="0">
                <a:effectLst/>
                <a:latin typeface="Arial" panose="020B0604020202020204" pitchFamily="34" charset="0"/>
                <a:cs typeface="Arial" panose="020B0604020202020204" pitchFamily="34" charset="0"/>
              </a:rPr>
              <a:t> </a:t>
            </a:r>
            <a:endParaRPr lang="en-CA" sz="1600" dirty="0">
              <a:latin typeface="Arial" panose="020B0604020202020204" pitchFamily="34" charset="0"/>
              <a:cs typeface="Arial" panose="020B0604020202020204" pitchFamily="34" charset="0"/>
            </a:endParaRPr>
          </a:p>
          <a:p>
            <a:pPr marL="356235" marR="5080" indent="-285750">
              <a:lnSpc>
                <a:spcPct val="150000"/>
              </a:lnSpc>
              <a:spcBef>
                <a:spcPts val="100"/>
              </a:spcBef>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2981024" y="2533650"/>
            <a:ext cx="6534752" cy="1790700"/>
          </a:xfrm>
        </p:spPr>
        <p:txBody>
          <a:bodyPr/>
          <a:lstStyle/>
          <a:p>
            <a:pPr algn="ctr"/>
            <a:r>
              <a:rPr lang="en-US" b="1" dirty="0">
                <a:latin typeface="Arial" panose="020B0604020202020204" pitchFamily="34" charset="0"/>
                <a:cs typeface="Arial" panose="020B0604020202020204" pitchFamily="34" charset="0"/>
              </a:rPr>
              <a:t>3.Problem Statement</a:t>
            </a:r>
          </a:p>
        </p:txBody>
      </p:sp>
      <p:sp>
        <p:nvSpPr>
          <p:cNvPr id="6" name="Subtitle 2">
            <a:extLst>
              <a:ext uri="{FF2B5EF4-FFF2-40B4-BE49-F238E27FC236}">
                <a16:creationId xmlns:a16="http://schemas.microsoft.com/office/drawing/2014/main" id="{510D9E99-FC31-6E47-25FA-D31F807DF956}"/>
              </a:ext>
            </a:extLst>
          </p:cNvPr>
          <p:cNvSpPr txBox="1">
            <a:spLocks/>
          </p:cNvSpPr>
          <p:nvPr/>
        </p:nvSpPr>
        <p:spPr>
          <a:xfrm>
            <a:off x="1676400" y="3280409"/>
            <a:ext cx="9144000" cy="1287675"/>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214884465"/>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TotalTime>
  <Words>2558</Words>
  <Application>Microsoft Office PowerPoint</Application>
  <PresentationFormat>Widescreen</PresentationFormat>
  <Paragraphs>157</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Segoe UI</vt:lpstr>
      <vt:lpstr>Segoe UI Light</vt:lpstr>
      <vt:lpstr>Times New Roman</vt:lpstr>
      <vt:lpstr>Get Started with 3D</vt:lpstr>
      <vt:lpstr>Generating Anime Character Faces Using  ACGAN’s </vt:lpstr>
      <vt:lpstr>Submitted By</vt:lpstr>
      <vt:lpstr>Contents:</vt:lpstr>
      <vt:lpstr>1.Abstract</vt:lpstr>
      <vt:lpstr>Abstract</vt:lpstr>
      <vt:lpstr>2.Introduction</vt:lpstr>
      <vt:lpstr>2.Introduction</vt:lpstr>
      <vt:lpstr>2.Introduction [Cont.]</vt:lpstr>
      <vt:lpstr>3.Problem Statement</vt:lpstr>
      <vt:lpstr>3.A Problem Definition</vt:lpstr>
      <vt:lpstr>3.B Motivation</vt:lpstr>
      <vt:lpstr>3.C Justification</vt:lpstr>
      <vt:lpstr>4. Related Work</vt:lpstr>
      <vt:lpstr>4.A Related Work</vt:lpstr>
      <vt:lpstr>4.B Background Study</vt:lpstr>
      <vt:lpstr>5.Methodology</vt:lpstr>
      <vt:lpstr>5.A Material &amp; Data</vt:lpstr>
      <vt:lpstr>5.B Proposed Model</vt:lpstr>
      <vt:lpstr>5.B Proposed Model[Cont.]</vt:lpstr>
      <vt:lpstr>5.C Conditions &amp; Assumptions</vt:lpstr>
      <vt:lpstr>5.D Formal Complexity</vt:lpstr>
      <vt:lpstr>5.D Formal Complexity[Cont.]</vt:lpstr>
      <vt:lpstr>6.Computational Experiment</vt:lpstr>
      <vt:lpstr>6.A Formal Complexity[Cont.]</vt:lpstr>
      <vt:lpstr>6.B Evaluation Matrix (F1 Score)</vt:lpstr>
      <vt:lpstr>6.C Implementation Details</vt:lpstr>
      <vt:lpstr>6.C Implementation Details[Cont.]</vt:lpstr>
      <vt:lpstr>6.D Result</vt:lpstr>
      <vt:lpstr>6.D Result[Cont.]</vt:lpstr>
      <vt:lpstr>6.D Result[Cont.]</vt:lpstr>
      <vt:lpstr>6.D Result[Cont.]</vt:lpstr>
      <vt:lpstr>6.D Result[Cont.]</vt:lpstr>
      <vt:lpstr>6.E Discussion</vt:lpstr>
      <vt:lpstr>7.Conclusion</vt:lpstr>
      <vt:lpstr>7.A Summary</vt:lpstr>
      <vt:lpstr>7.B Future Research</vt:lpstr>
      <vt:lpstr>7.C Open Problems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Anime Character Faces Using  ACGAN’s </dc:title>
  <dc:creator>aayushipatel1997@outlook.com</dc:creator>
  <cp:lastModifiedBy>aayushipatel1997@outlook.com</cp:lastModifiedBy>
  <cp:revision>1</cp:revision>
  <dcterms:created xsi:type="dcterms:W3CDTF">2022-07-02T17:57:03Z</dcterms:created>
  <dcterms:modified xsi:type="dcterms:W3CDTF">2022-07-02T19:46:16Z</dcterms:modified>
</cp:coreProperties>
</file>