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60" r:id="rId2"/>
    <p:sldId id="261" r:id="rId3"/>
    <p:sldId id="257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9144000" cy="5143500" type="screen16x9"/>
  <p:notesSz cx="6858000" cy="9144000"/>
  <p:embeddedFontLst>
    <p:embeddedFont>
      <p:font typeface="Hind Siliguri" panose="02000000000000000000" pitchFamily="2" charset="77"/>
      <p:regular r:id="rId16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70546C-105E-479C-B244-6B50B5CD14C2}">
  <a:tblStyle styleId="{1770546C-105E-479C-B244-6B50B5CD14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29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1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970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18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20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48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9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0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09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90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8" r:id="rId4"/>
    <p:sldLayoutId id="214748366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690542" y="465376"/>
            <a:ext cx="7907449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 (Software Development Lifecycle)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938255" y="1328165"/>
            <a:ext cx="6838122" cy="3349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CA" dirty="0"/>
              <a:t>We have used Scrum methodology throughout game development which is an iterative model. In this model, different teams coordinate to discuss the requirements and develop the solutions. </a:t>
            </a:r>
            <a:endParaRPr lang="en-CA" sz="1800" dirty="0"/>
          </a:p>
          <a:p>
            <a:pPr>
              <a:lnSpc>
                <a:spcPct val="200000"/>
              </a:lnSpc>
            </a:pPr>
            <a:r>
              <a:rPr lang="en-CA" dirty="0"/>
              <a:t>For each iteration, tasks were assigned to the respective team members and it were accomplished according to the expected completion date, along with required testing.</a:t>
            </a:r>
          </a:p>
          <a:p>
            <a:pPr>
              <a:lnSpc>
                <a:spcPct val="200000"/>
              </a:lnSpc>
            </a:pPr>
            <a:r>
              <a:rPr lang="en-CA" dirty="0"/>
              <a:t>Once the user accepts the product, it will be deployed to production. </a:t>
            </a:r>
            <a:endParaRPr lang="en-CA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25" y="166255"/>
            <a:ext cx="7717500" cy="945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Risk Management	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713225" y="748145"/>
            <a:ext cx="7717500" cy="385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CA" sz="2000" dirty="0"/>
              <a:t>We followed the below five steps for managing the risks:</a:t>
            </a:r>
          </a:p>
          <a:p>
            <a:pPr lvl="1">
              <a:lnSpc>
                <a:spcPct val="200000"/>
              </a:lnSpc>
            </a:pPr>
            <a:r>
              <a:rPr lang="en-CA" sz="2000" dirty="0"/>
              <a:t>Identifying the risks</a:t>
            </a:r>
          </a:p>
          <a:p>
            <a:pPr lvl="1">
              <a:lnSpc>
                <a:spcPct val="200000"/>
              </a:lnSpc>
            </a:pPr>
            <a:r>
              <a:rPr lang="en-CA" sz="2000" dirty="0"/>
              <a:t>Analyzing the impact of each possibility of risks</a:t>
            </a:r>
          </a:p>
          <a:p>
            <a:pPr lvl="1">
              <a:lnSpc>
                <a:spcPct val="200000"/>
              </a:lnSpc>
            </a:pPr>
            <a:r>
              <a:rPr lang="en-CA" sz="2000" dirty="0"/>
              <a:t>Prioritized the risk based on our objectives and deadlines</a:t>
            </a:r>
          </a:p>
          <a:p>
            <a:pPr lvl="1">
              <a:lnSpc>
                <a:spcPct val="200000"/>
              </a:lnSpc>
            </a:pPr>
            <a:r>
              <a:rPr lang="en-CA" sz="2000" dirty="0"/>
              <a:t>Solve the problem</a:t>
            </a:r>
          </a:p>
          <a:p>
            <a:pPr lvl="1">
              <a:lnSpc>
                <a:spcPct val="200000"/>
              </a:lnSpc>
            </a:pPr>
            <a:r>
              <a:rPr lang="en-CA" sz="2000" dirty="0"/>
              <a:t>Monitor the risk for future references</a:t>
            </a:r>
          </a:p>
        </p:txBody>
      </p:sp>
    </p:spTree>
    <p:extLst>
      <p:ext uri="{BB962C8B-B14F-4D97-AF65-F5344CB8AC3E}">
        <p14:creationId xmlns:p14="http://schemas.microsoft.com/office/powerpoint/2010/main" val="366816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Risk Management	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713225" y="1456317"/>
            <a:ext cx="7717500" cy="3147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CA" sz="2000" dirty="0"/>
              <a:t>We used to organize weekly and daily scrum meeting to keep track of the possible risks.</a:t>
            </a:r>
          </a:p>
          <a:p>
            <a:pPr>
              <a:lnSpc>
                <a:spcPct val="200000"/>
              </a:lnSpc>
            </a:pPr>
            <a:r>
              <a:rPr lang="en-CA" sz="2000" dirty="0"/>
              <a:t>We made use of latest versions of tools and technologies to make sure there were no integration issues.</a:t>
            </a:r>
          </a:p>
        </p:txBody>
      </p:sp>
    </p:spTree>
    <p:extLst>
      <p:ext uri="{BB962C8B-B14F-4D97-AF65-F5344CB8AC3E}">
        <p14:creationId xmlns:p14="http://schemas.microsoft.com/office/powerpoint/2010/main" val="134102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Future Work: Improvement On The Game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800099" y="1215737"/>
            <a:ext cx="7630625" cy="3388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CA" dirty="0"/>
              <a:t>We will develop new features to implement in the game that include: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Adding several types of weapons to other game modes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Instead of hitting enemies, we will add a game mode to save the QUEEN 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Adding a leader board to record the highest score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Implementing Multiplayer Mode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Adding GPS functionality to place the rockets more strategically (like </a:t>
            </a:r>
            <a:r>
              <a:rPr lang="en-CA" dirty="0" err="1"/>
              <a:t>pokemon</a:t>
            </a:r>
            <a:r>
              <a:rPr lang="en-CA" dirty="0"/>
              <a:t> GO)</a:t>
            </a:r>
          </a:p>
          <a:p>
            <a:pPr marL="584200" lvl="1" indent="0">
              <a:lnSpc>
                <a:spcPct val="200000"/>
              </a:lnSpc>
              <a:buNone/>
            </a:pPr>
            <a:endParaRPr lang="en-CA" dirty="0"/>
          </a:p>
          <a:p>
            <a:pPr>
              <a:lnSpc>
                <a:spcPct val="20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30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3836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Future Work: Improvement On The Methodology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561110" y="1310845"/>
            <a:ext cx="8271162" cy="3147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CA" dirty="0"/>
              <a:t>In order to enhance and improve our methodology in the future, we can make the following changes: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Having fixed-lengths sprints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Having multi-level planning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Giving priority to the delivery of working software at every milestone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Focusing on new features, instead of improving the feature from previous milestone</a:t>
            </a:r>
          </a:p>
          <a:p>
            <a:pPr marL="584200" lvl="1" indent="0">
              <a:lnSpc>
                <a:spcPct val="200000"/>
              </a:lnSpc>
              <a:buNone/>
            </a:pPr>
            <a:endParaRPr lang="en-CA" dirty="0"/>
          </a:p>
          <a:p>
            <a:pPr>
              <a:lnSpc>
                <a:spcPct val="20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92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598986" y="211427"/>
            <a:ext cx="7970221" cy="549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SDLC: SCRUM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848136" y="761098"/>
            <a:ext cx="7335366" cy="40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CA" dirty="0"/>
              <a:t>Scrum meetings were held every day at 11:30 AM for 35 minutes. Every team member updated their status about: </a:t>
            </a:r>
            <a:endParaRPr lang="en-CA" sz="1800" dirty="0"/>
          </a:p>
          <a:p>
            <a:pPr lvl="1">
              <a:lnSpc>
                <a:spcPct val="150000"/>
              </a:lnSpc>
            </a:pPr>
            <a:r>
              <a:rPr lang="en-CA" dirty="0"/>
              <a:t>Update about yesterday's task.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Tasks that are to be completed today and any challenges that are being faced by them. </a:t>
            </a:r>
          </a:p>
        </p:txBody>
      </p:sp>
      <p:grpSp>
        <p:nvGrpSpPr>
          <p:cNvPr id="434" name="Google Shape;434;p33"/>
          <p:cNvGrpSpPr/>
          <p:nvPr/>
        </p:nvGrpSpPr>
        <p:grpSpPr>
          <a:xfrm rot="1568390">
            <a:off x="163565" y="1966033"/>
            <a:ext cx="691519" cy="447289"/>
            <a:chOff x="3765675" y="2533375"/>
            <a:chExt cx="925450" cy="598600"/>
          </a:xfrm>
        </p:grpSpPr>
        <p:sp>
          <p:nvSpPr>
            <p:cNvPr id="435" name="Google Shape;435;p3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 rot="-1323463">
            <a:off x="8177183" y="3697129"/>
            <a:ext cx="691767" cy="447249"/>
            <a:chOff x="3586125" y="4525175"/>
            <a:chExt cx="925825" cy="598575"/>
          </a:xfrm>
        </p:grpSpPr>
        <p:sp>
          <p:nvSpPr>
            <p:cNvPr id="440" name="Google Shape;440;p3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7" name="Picture 3" descr="page12image22487168">
            <a:extLst>
              <a:ext uri="{FF2B5EF4-FFF2-40B4-BE49-F238E27FC236}">
                <a16:creationId xmlns:a16="http://schemas.microsoft.com/office/drawing/2014/main" id="{0FD51310-4C44-D34B-A765-A5042C3C4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1" y="2047376"/>
            <a:ext cx="6970371" cy="302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11347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Tools Used: Software Tools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713250" y="488746"/>
            <a:ext cx="7881905" cy="360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CA" sz="1800" dirty="0"/>
              <a:t>The minimum supported version for the game would be IOS 11 and Android 7.0 or above. </a:t>
            </a:r>
          </a:p>
          <a:p>
            <a:pPr>
              <a:lnSpc>
                <a:spcPct val="150000"/>
              </a:lnSpc>
            </a:pPr>
            <a:r>
              <a:rPr lang="en-CA" sz="1800" dirty="0"/>
              <a:t>We have used AR Kit to develop this game. AR Kit is supported by Android 7.0 and IOS 11 or above. </a:t>
            </a:r>
          </a:p>
          <a:p>
            <a:pPr>
              <a:lnSpc>
                <a:spcPct val="150000"/>
              </a:lnSpc>
            </a:pPr>
            <a:r>
              <a:rPr lang="en-CA" sz="1800" dirty="0"/>
              <a:t>Unity is compelling tool that provides the best features to render 3D scenes with easy deployment. We have used Unity engine to create the game. </a:t>
            </a:r>
          </a:p>
          <a:p>
            <a:pPr>
              <a:lnSpc>
                <a:spcPct val="150000"/>
              </a:lnSpc>
            </a:pPr>
            <a:r>
              <a:rPr lang="en-CA" sz="1800" dirty="0"/>
              <a:t>We have used C#, a general-purpose, multi-programming language that is best suited for UNITY software. </a:t>
            </a:r>
          </a:p>
          <a:p>
            <a:pPr>
              <a:lnSpc>
                <a:spcPct val="150000"/>
              </a:lnSpc>
            </a:pPr>
            <a:r>
              <a:rPr lang="en-CA" sz="1800" dirty="0"/>
              <a:t>JIRA and </a:t>
            </a:r>
            <a:r>
              <a:rPr lang="en-CA" sz="1800" dirty="0" err="1"/>
              <a:t>Github</a:t>
            </a:r>
            <a:r>
              <a:rPr lang="en-CA" sz="1800" dirty="0"/>
              <a:t> are software development tools that are used to keep track of the progress of the project. </a:t>
            </a:r>
          </a:p>
          <a:p>
            <a:pPr>
              <a:lnSpc>
                <a:spcPct val="150000"/>
              </a:lnSpc>
            </a:pPr>
            <a:endParaRPr lang="en-CA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Tools Used: Hardware Tools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713225" y="1456317"/>
            <a:ext cx="7717500" cy="3147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CA" dirty="0"/>
              <a:t>iOS Phones (iOS &gt; 11) </a:t>
            </a:r>
          </a:p>
          <a:p>
            <a:pPr>
              <a:lnSpc>
                <a:spcPct val="200000"/>
              </a:lnSpc>
            </a:pPr>
            <a:r>
              <a:rPr lang="en-CA" dirty="0"/>
              <a:t>Android Phone (Version &gt; 7.0) </a:t>
            </a:r>
          </a:p>
        </p:txBody>
      </p:sp>
    </p:spTree>
    <p:extLst>
      <p:ext uri="{BB962C8B-B14F-4D97-AF65-F5344CB8AC3E}">
        <p14:creationId xmlns:p14="http://schemas.microsoft.com/office/powerpoint/2010/main" val="249900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Scrum Pipeline</a:t>
            </a:r>
            <a:endParaRPr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E33C573-3869-C04F-B78D-675969C5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449531"/>
            <a:ext cx="8063348" cy="2244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995EB-986E-0F42-B901-10AAE192899C}"/>
              </a:ext>
            </a:extLst>
          </p:cNvPr>
          <p:cNvSpPr txBox="1"/>
          <p:nvPr/>
        </p:nvSpPr>
        <p:spPr>
          <a:xfrm>
            <a:off x="3054372" y="3815855"/>
            <a:ext cx="3381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Image Source: https://</a:t>
            </a:r>
            <a:r>
              <a:rPr lang="en-US" sz="1200" baseline="30000" dirty="0" err="1"/>
              <a:t>guide.quickscrum.com</a:t>
            </a:r>
            <a:r>
              <a:rPr lang="en-US" sz="1200" baseline="30000" dirty="0"/>
              <a:t>/is-scrum-a-methodology/</a:t>
            </a:r>
          </a:p>
        </p:txBody>
      </p:sp>
    </p:spTree>
    <p:extLst>
      <p:ext uri="{BB962C8B-B14F-4D97-AF65-F5344CB8AC3E}">
        <p14:creationId xmlns:p14="http://schemas.microsoft.com/office/powerpoint/2010/main" val="10506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Quality Management	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713224" y="1456317"/>
            <a:ext cx="7900839" cy="3396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CA" dirty="0"/>
              <a:t>The software quality management standards are the details related to requirements, specifications, guidelines, and features of the software a company is providing as a service.</a:t>
            </a:r>
          </a:p>
          <a:p>
            <a:pPr>
              <a:lnSpc>
                <a:spcPct val="200000"/>
              </a:lnSpc>
            </a:pPr>
            <a:r>
              <a:rPr lang="en-CA" dirty="0"/>
              <a:t>Our finished game meets all the above criteria to deliver the best possible quality product.</a:t>
            </a:r>
          </a:p>
        </p:txBody>
      </p:sp>
    </p:spTree>
    <p:extLst>
      <p:ext uri="{BB962C8B-B14F-4D97-AF65-F5344CB8AC3E}">
        <p14:creationId xmlns:p14="http://schemas.microsoft.com/office/powerpoint/2010/main" val="246982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25" y="407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Quality Management 	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426026" y="519546"/>
            <a:ext cx="8104909" cy="4084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CA" dirty="0"/>
              <a:t>Procedures: Scrum methodology will be used throughout game development.</a:t>
            </a:r>
          </a:p>
          <a:p>
            <a:pPr>
              <a:lnSpc>
                <a:spcPct val="150000"/>
              </a:lnSpc>
            </a:pPr>
            <a:r>
              <a:rPr lang="en-CA" dirty="0"/>
              <a:t>Testing: Timely tests and reviews in each phase are carried out throughout the project development.</a:t>
            </a:r>
          </a:p>
          <a:p>
            <a:pPr>
              <a:lnSpc>
                <a:spcPct val="150000"/>
              </a:lnSpc>
            </a:pPr>
            <a:r>
              <a:rPr lang="en-CA" dirty="0"/>
              <a:t>Validation &amp; verification: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Identification: Irregularities in the game were determined and every response is analyzed and recognized as a bug.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Reporting</a:t>
            </a:r>
            <a:r>
              <a:rPr lang="en-CA" b="1" dirty="0"/>
              <a:t>: </a:t>
            </a:r>
            <a:r>
              <a:rPr lang="en-CA" dirty="0"/>
              <a:t>Whenever a bug was detected, we identify it and prioritize the following bugs in the list.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Analysis</a:t>
            </a:r>
            <a:r>
              <a:rPr lang="en-CA" b="1" dirty="0"/>
              <a:t>: </a:t>
            </a:r>
            <a:r>
              <a:rPr lang="en-CA" dirty="0"/>
              <a:t>We analyze the game features after reporting the bugs to the developers for any other critical issues in the game. 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Confirmation</a:t>
            </a:r>
            <a:r>
              <a:rPr lang="en-CA" b="1" dirty="0"/>
              <a:t>: </a:t>
            </a:r>
            <a:r>
              <a:rPr lang="en-CA" dirty="0"/>
              <a:t>Development and testers team were responsible to debug and test the reported bugs and resolve it.</a:t>
            </a:r>
          </a:p>
          <a:p>
            <a:pPr lvl="1">
              <a:lnSpc>
                <a:spcPct val="150000"/>
              </a:lnSpc>
            </a:pPr>
            <a:endParaRPr lang="en-CA" dirty="0"/>
          </a:p>
          <a:p>
            <a:pPr lvl="1">
              <a:lnSpc>
                <a:spcPct val="150000"/>
              </a:lnSpc>
            </a:pPr>
            <a:endParaRPr lang="en-CA" dirty="0"/>
          </a:p>
          <a:p>
            <a:pPr lvl="1">
              <a:lnSpc>
                <a:spcPct val="150000"/>
              </a:lnSpc>
            </a:pPr>
            <a:endParaRPr lang="en-CA" dirty="0"/>
          </a:p>
          <a:p>
            <a:pPr lvl="1">
              <a:lnSpc>
                <a:spcPct val="150000"/>
              </a:lnSpc>
            </a:pPr>
            <a:endParaRPr lang="en-CA" dirty="0"/>
          </a:p>
          <a:p>
            <a:pPr lvl="1">
              <a:lnSpc>
                <a:spcPct val="15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77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25314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Quality Management: Control Checklist	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1205320" y="841207"/>
            <a:ext cx="7225430" cy="377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CA" dirty="0"/>
              <a:t>Checking documents and reports for redundant data.</a:t>
            </a:r>
          </a:p>
          <a:p>
            <a:pPr>
              <a:lnSpc>
                <a:spcPct val="200000"/>
              </a:lnSpc>
            </a:pPr>
            <a:r>
              <a:rPr lang="en-CA" dirty="0"/>
              <a:t>Making data and structures consistent in the documents.</a:t>
            </a:r>
          </a:p>
          <a:p>
            <a:pPr>
              <a:lnSpc>
                <a:spcPct val="200000"/>
              </a:lnSpc>
            </a:pPr>
            <a:r>
              <a:rPr lang="en-CA" dirty="0"/>
              <a:t>Providing the design according to the requirements of the customer.</a:t>
            </a:r>
          </a:p>
          <a:p>
            <a:pPr>
              <a:lnSpc>
                <a:spcPct val="200000"/>
              </a:lnSpc>
            </a:pPr>
            <a:r>
              <a:rPr lang="en-CA" dirty="0"/>
              <a:t>Providing a clear and complete idea of the game to the developers.</a:t>
            </a:r>
          </a:p>
          <a:p>
            <a:pPr>
              <a:lnSpc>
                <a:spcPct val="200000"/>
              </a:lnSpc>
            </a:pPr>
            <a:r>
              <a:rPr lang="en-CA" dirty="0"/>
              <a:t>Checking codes and adding proper comments.</a:t>
            </a:r>
          </a:p>
          <a:p>
            <a:pPr>
              <a:lnSpc>
                <a:spcPct val="200000"/>
              </a:lnSpc>
            </a:pPr>
            <a:r>
              <a:rPr lang="en-CA" dirty="0"/>
              <a:t>Checking correspondence with the compliance.</a:t>
            </a:r>
          </a:p>
        </p:txBody>
      </p:sp>
    </p:spTree>
    <p:extLst>
      <p:ext uri="{BB962C8B-B14F-4D97-AF65-F5344CB8AC3E}">
        <p14:creationId xmlns:p14="http://schemas.microsoft.com/office/powerpoint/2010/main" val="141184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96352" y="1446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Quality Management: Control Activities	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713224" y="644237"/>
            <a:ext cx="8181393" cy="3959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CA" dirty="0"/>
              <a:t>Checking the assumptions and criteria for selecting the feature and multiple functions related to the game's features.</a:t>
            </a:r>
          </a:p>
          <a:p>
            <a:pPr>
              <a:lnSpc>
                <a:spcPct val="150000"/>
              </a:lnSpc>
            </a:pPr>
            <a:r>
              <a:rPr lang="en-CA" dirty="0"/>
              <a:t>Checking for transcription errors in the gameplay and user inputs.</a:t>
            </a:r>
          </a:p>
          <a:p>
            <a:pPr>
              <a:lnSpc>
                <a:spcPct val="150000"/>
              </a:lnSpc>
            </a:pPr>
            <a:r>
              <a:rPr lang="en-CA" dirty="0"/>
              <a:t>Checking the consistency and integrity of the user's personal data.</a:t>
            </a:r>
          </a:p>
          <a:p>
            <a:pPr>
              <a:lnSpc>
                <a:spcPct val="150000"/>
              </a:lnSpc>
            </a:pPr>
            <a:r>
              <a:rPr lang="en-CA" dirty="0"/>
              <a:t>Checking the movements of the camera from different angles is correct.</a:t>
            </a:r>
          </a:p>
          <a:p>
            <a:pPr>
              <a:lnSpc>
                <a:spcPct val="150000"/>
              </a:lnSpc>
            </a:pPr>
            <a:r>
              <a:rPr lang="en-CA" dirty="0"/>
              <a:t>Checking for uncertainties in the code scripts.</a:t>
            </a:r>
          </a:p>
          <a:p>
            <a:pPr>
              <a:lnSpc>
                <a:spcPct val="150000"/>
              </a:lnSpc>
            </a:pPr>
            <a:r>
              <a:rPr lang="en-CA" dirty="0"/>
              <a:t>Undertaking the review of internal and external documentation and reports.</a:t>
            </a:r>
          </a:p>
          <a:p>
            <a:pPr>
              <a:lnSpc>
                <a:spcPct val="150000"/>
              </a:lnSpc>
            </a:pPr>
            <a:r>
              <a:rPr lang="en-CA" dirty="0"/>
              <a:t>Checking the completeness of specific features.</a:t>
            </a:r>
          </a:p>
          <a:p>
            <a:pPr>
              <a:lnSpc>
                <a:spcPct val="150000"/>
              </a:lnSpc>
            </a:pPr>
            <a:r>
              <a:rPr lang="en-CA" dirty="0"/>
              <a:t>Comparing the results of different features with the previous implementations.</a:t>
            </a:r>
          </a:p>
          <a:p>
            <a:pPr>
              <a:lnSpc>
                <a:spcPct val="150000"/>
              </a:lnSpc>
            </a:pPr>
            <a:r>
              <a:rPr lang="en-CA" dirty="0"/>
              <a:t>Identifying tests to be automated and tests to be implemented manually.</a:t>
            </a:r>
          </a:p>
          <a:p>
            <a:pPr>
              <a:lnSpc>
                <a:spcPct val="150000"/>
              </a:lnSpc>
            </a:pPr>
            <a:r>
              <a:rPr lang="en-CA" dirty="0"/>
              <a:t>Tools selection for test efficiency and coverage.</a:t>
            </a:r>
          </a:p>
        </p:txBody>
      </p:sp>
    </p:spTree>
    <p:extLst>
      <p:ext uri="{BB962C8B-B14F-4D97-AF65-F5344CB8AC3E}">
        <p14:creationId xmlns:p14="http://schemas.microsoft.com/office/powerpoint/2010/main" val="2422996836"/>
      </p:ext>
    </p:extLst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815</Words>
  <Application>Microsoft Macintosh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Hind Siliguri</vt:lpstr>
      <vt:lpstr>Lato</vt:lpstr>
      <vt:lpstr>Arial</vt:lpstr>
      <vt:lpstr>E-Sports Workshop</vt:lpstr>
      <vt:lpstr>SDLC (Software Development Lifecycle)</vt:lpstr>
      <vt:lpstr>SDLC: SCRUM</vt:lpstr>
      <vt:lpstr>Tools Used: Software Tools</vt:lpstr>
      <vt:lpstr>Tools Used: Hardware Tools</vt:lpstr>
      <vt:lpstr>Scrum Pipeline</vt:lpstr>
      <vt:lpstr>Quality Management </vt:lpstr>
      <vt:lpstr>Quality Management  </vt:lpstr>
      <vt:lpstr>Quality Management: Control Checklist </vt:lpstr>
      <vt:lpstr>Quality Management: Control Activities </vt:lpstr>
      <vt:lpstr>Risk Management </vt:lpstr>
      <vt:lpstr>Risk Management </vt:lpstr>
      <vt:lpstr>Future Work: Improvement On The Game</vt:lpstr>
      <vt:lpstr>Future Work: Improvement On The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 WORKSHOP</dc:title>
  <dc:creator>Varnita Sharma</dc:creator>
  <cp:lastModifiedBy>Mrinal Walia</cp:lastModifiedBy>
  <cp:revision>12</cp:revision>
  <dcterms:modified xsi:type="dcterms:W3CDTF">2022-04-04T07:08:57Z</dcterms:modified>
</cp:coreProperties>
</file>