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6" autoAdjust="0"/>
  </p:normalViewPr>
  <p:slideViewPr>
    <p:cSldViewPr>
      <p:cViewPr varScale="1">
        <p:scale>
          <a:sx n="81" d="100"/>
          <a:sy n="81" d="100"/>
        </p:scale>
        <p:origin x="-134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8D82D-D0F5-4A17-B16A-30BB5CC9602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76C02D1-0F9A-4339-A71B-96869F035BA2}">
      <dgm:prSet phldrT="[Text]"/>
      <dgm:spPr/>
      <dgm:t>
        <a:bodyPr/>
        <a:lstStyle/>
        <a:p>
          <a:r>
            <a:rPr lang="en-US" dirty="0" smtClean="0"/>
            <a:t>Pre-processing: Parsing</a:t>
          </a:r>
          <a:endParaRPr lang="en-US" dirty="0"/>
        </a:p>
      </dgm:t>
    </dgm:pt>
    <dgm:pt modelId="{2BFE55D3-2DCB-476B-9429-D4FC68D0B6CB}" type="parTrans" cxnId="{EC2A92A3-E2F8-4BCE-9289-CCF0AA336FAE}">
      <dgm:prSet/>
      <dgm:spPr/>
      <dgm:t>
        <a:bodyPr/>
        <a:lstStyle/>
        <a:p>
          <a:endParaRPr lang="en-US"/>
        </a:p>
      </dgm:t>
    </dgm:pt>
    <dgm:pt modelId="{76DE28FF-1AD3-4576-AD7E-2EA97928A1C7}" type="sibTrans" cxnId="{EC2A92A3-E2F8-4BCE-9289-CCF0AA336FAE}">
      <dgm:prSet/>
      <dgm:spPr/>
      <dgm:t>
        <a:bodyPr/>
        <a:lstStyle/>
        <a:p>
          <a:endParaRPr lang="en-US"/>
        </a:p>
      </dgm:t>
    </dgm:pt>
    <dgm:pt modelId="{C91BE46E-E4D8-42B6-BBBA-2BF4316CC53F}">
      <dgm:prSet phldrT="[Text]"/>
      <dgm:spPr/>
      <dgm:t>
        <a:bodyPr/>
        <a:lstStyle/>
        <a:p>
          <a:r>
            <a:rPr lang="en-US" dirty="0" smtClean="0"/>
            <a:t>Hadoop Post Processing</a:t>
          </a:r>
          <a:endParaRPr lang="en-US" dirty="0"/>
        </a:p>
      </dgm:t>
    </dgm:pt>
    <dgm:pt modelId="{644CE11E-0D3F-4CDC-9747-8DD8EED89F77}" type="parTrans" cxnId="{774DEB30-F451-4810-9EF4-88CE3029BFDA}">
      <dgm:prSet/>
      <dgm:spPr/>
      <dgm:t>
        <a:bodyPr/>
        <a:lstStyle/>
        <a:p>
          <a:endParaRPr lang="en-US"/>
        </a:p>
      </dgm:t>
    </dgm:pt>
    <dgm:pt modelId="{84FE1047-5EC6-4566-A4E5-1C2656EFB6AF}" type="sibTrans" cxnId="{774DEB30-F451-4810-9EF4-88CE3029BFDA}">
      <dgm:prSet/>
      <dgm:spPr/>
      <dgm:t>
        <a:bodyPr/>
        <a:lstStyle/>
        <a:p>
          <a:endParaRPr lang="en-US"/>
        </a:p>
      </dgm:t>
    </dgm:pt>
    <dgm:pt modelId="{F4FDFACD-9CF1-4022-A604-0C6892DAEE95}">
      <dgm:prSet phldrT="[Text]"/>
      <dgm:spPr/>
      <dgm:t>
        <a:bodyPr/>
        <a:lstStyle/>
        <a:p>
          <a:r>
            <a:rPr lang="en-US" dirty="0" smtClean="0"/>
            <a:t>Graphlab Launching JNI computing</a:t>
          </a:r>
          <a:endParaRPr lang="en-US" dirty="0"/>
        </a:p>
      </dgm:t>
    </dgm:pt>
    <dgm:pt modelId="{C5672B8F-5E4C-46DE-BF6E-219BDC5E73C6}" type="parTrans" cxnId="{71737899-3E83-481E-A2AA-3059C11200A1}">
      <dgm:prSet/>
      <dgm:spPr/>
      <dgm:t>
        <a:bodyPr/>
        <a:lstStyle/>
        <a:p>
          <a:endParaRPr lang="en-US"/>
        </a:p>
      </dgm:t>
    </dgm:pt>
    <dgm:pt modelId="{251BE3D3-8AA4-4816-86AF-68EFDC09F982}" type="sibTrans" cxnId="{71737899-3E83-481E-A2AA-3059C11200A1}">
      <dgm:prSet/>
      <dgm:spPr/>
      <dgm:t>
        <a:bodyPr/>
        <a:lstStyle/>
        <a:p>
          <a:endParaRPr lang="en-US"/>
        </a:p>
      </dgm:t>
    </dgm:pt>
    <dgm:pt modelId="{EA944730-26E5-42A6-B78D-FD28FFC90154}">
      <dgm:prSet phldrT="[Text]"/>
      <dgm:spPr/>
      <dgm:t>
        <a:bodyPr/>
        <a:lstStyle/>
        <a:p>
          <a:r>
            <a:rPr lang="en-US" dirty="0" smtClean="0"/>
            <a:t>Cleaned Data</a:t>
          </a:r>
          <a:endParaRPr lang="en-US" dirty="0"/>
        </a:p>
      </dgm:t>
    </dgm:pt>
    <dgm:pt modelId="{5B25DEE8-C60A-4A55-8F2A-742CB7FD99B8}" type="parTrans" cxnId="{79CB1971-0EE6-444A-9986-8552AFA0587E}">
      <dgm:prSet/>
      <dgm:spPr/>
      <dgm:t>
        <a:bodyPr/>
        <a:lstStyle/>
        <a:p>
          <a:endParaRPr lang="en-US"/>
        </a:p>
      </dgm:t>
    </dgm:pt>
    <dgm:pt modelId="{6107BFD7-E163-431E-AB0D-90A41AE3131B}" type="sibTrans" cxnId="{79CB1971-0EE6-444A-9986-8552AFA0587E}">
      <dgm:prSet/>
      <dgm:spPr/>
      <dgm:t>
        <a:bodyPr/>
        <a:lstStyle/>
        <a:p>
          <a:endParaRPr lang="en-US"/>
        </a:p>
      </dgm:t>
    </dgm:pt>
    <dgm:pt modelId="{E7C1AF18-9D19-4CD2-9D82-4F564489374F}">
      <dgm:prSet phldrT="[Text]"/>
      <dgm:spPr/>
      <dgm:t>
        <a:bodyPr/>
        <a:lstStyle/>
        <a:p>
          <a:r>
            <a:rPr lang="en-US" dirty="0" smtClean="0"/>
            <a:t>Graph Creation</a:t>
          </a:r>
          <a:endParaRPr lang="en-US" dirty="0"/>
        </a:p>
      </dgm:t>
    </dgm:pt>
    <dgm:pt modelId="{37A94871-A2CC-46A4-A17B-F3A727FCE050}" type="parTrans" cxnId="{A5E5B8DF-B7A4-4CF6-B6FD-3DEEBD02BB74}">
      <dgm:prSet/>
      <dgm:spPr/>
      <dgm:t>
        <a:bodyPr/>
        <a:lstStyle/>
        <a:p>
          <a:endParaRPr lang="en-US"/>
        </a:p>
      </dgm:t>
    </dgm:pt>
    <dgm:pt modelId="{8094DCAD-D169-4ABF-B120-D2F2AF0F9EBC}" type="sibTrans" cxnId="{A5E5B8DF-B7A4-4CF6-B6FD-3DEEBD02BB74}">
      <dgm:prSet/>
      <dgm:spPr/>
      <dgm:t>
        <a:bodyPr/>
        <a:lstStyle/>
        <a:p>
          <a:endParaRPr lang="en-US"/>
        </a:p>
      </dgm:t>
    </dgm:pt>
    <dgm:pt modelId="{EE33364A-8965-489E-B537-0A78F31488B5}">
      <dgm:prSet phldrT="[Text]"/>
      <dgm:spPr/>
      <dgm:t>
        <a:bodyPr/>
        <a:lstStyle/>
        <a:p>
          <a:r>
            <a:rPr lang="en-US" dirty="0" smtClean="0"/>
            <a:t>Graph Partition</a:t>
          </a:r>
          <a:endParaRPr lang="en-US" dirty="0"/>
        </a:p>
      </dgm:t>
    </dgm:pt>
    <dgm:pt modelId="{3B8812DD-AB8A-45B8-902B-FDFBC07B7BAD}" type="parTrans" cxnId="{C42CED83-800D-445D-9A1F-AF13A09A1A4D}">
      <dgm:prSet/>
      <dgm:spPr/>
      <dgm:t>
        <a:bodyPr/>
        <a:lstStyle/>
        <a:p>
          <a:endParaRPr lang="en-US"/>
        </a:p>
      </dgm:t>
    </dgm:pt>
    <dgm:pt modelId="{E19F06B1-519F-4057-A257-43CD48E42E3A}" type="sibTrans" cxnId="{C42CED83-800D-445D-9A1F-AF13A09A1A4D}">
      <dgm:prSet/>
      <dgm:spPr/>
      <dgm:t>
        <a:bodyPr/>
        <a:lstStyle/>
        <a:p>
          <a:endParaRPr lang="en-US"/>
        </a:p>
      </dgm:t>
    </dgm:pt>
    <dgm:pt modelId="{DD89150C-77F1-4DD0-A298-1CD455531030}" type="pres">
      <dgm:prSet presAssocID="{56D8D82D-D0F5-4A17-B16A-30BB5CC96021}" presName="Name0" presStyleCnt="0">
        <dgm:presLayoutVars>
          <dgm:dir/>
          <dgm:resizeHandles val="exact"/>
        </dgm:presLayoutVars>
      </dgm:prSet>
      <dgm:spPr/>
    </dgm:pt>
    <dgm:pt modelId="{55D80CCA-7736-45E3-9E03-AF4BDB4F857B}" type="pres">
      <dgm:prSet presAssocID="{EA944730-26E5-42A6-B78D-FD28FFC9015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79714-2FA0-4769-9EF5-A6136FE840BD}" type="pres">
      <dgm:prSet presAssocID="{6107BFD7-E163-431E-AB0D-90A41AE3131B}" presName="parSpace" presStyleCnt="0"/>
      <dgm:spPr/>
    </dgm:pt>
    <dgm:pt modelId="{DA3926C4-B018-44C5-B226-C639565742A0}" type="pres">
      <dgm:prSet presAssocID="{676C02D1-0F9A-4339-A71B-96869F035BA2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C2FC-FB17-4A20-A4D2-64CD011EC243}" type="pres">
      <dgm:prSet presAssocID="{76DE28FF-1AD3-4576-AD7E-2EA97928A1C7}" presName="parSpace" presStyleCnt="0"/>
      <dgm:spPr/>
    </dgm:pt>
    <dgm:pt modelId="{A0E079C8-A409-48BF-906B-A73186E7FFA2}" type="pres">
      <dgm:prSet presAssocID="{E7C1AF18-9D19-4CD2-9D82-4F564489374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152A7-7323-4F0F-8D86-ADA979AE39BE}" type="pres">
      <dgm:prSet presAssocID="{8094DCAD-D169-4ABF-B120-D2F2AF0F9EBC}" presName="parSpace" presStyleCnt="0"/>
      <dgm:spPr/>
    </dgm:pt>
    <dgm:pt modelId="{C0A4E85B-85A1-4535-AD6B-F435EACFA4C4}" type="pres">
      <dgm:prSet presAssocID="{EE33364A-8965-489E-B537-0A78F31488B5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D87D-1F80-4C02-89DC-CAB7783F08D4}" type="pres">
      <dgm:prSet presAssocID="{E19F06B1-519F-4057-A257-43CD48E42E3A}" presName="parSpace" presStyleCnt="0"/>
      <dgm:spPr/>
    </dgm:pt>
    <dgm:pt modelId="{140C403E-4E1C-422F-A699-E8082E1E3FDC}" type="pres">
      <dgm:prSet presAssocID="{F4FDFACD-9CF1-4022-A604-0C6892DAEE95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76ABB-038D-4F18-9C78-C5A48CCF5027}" type="pres">
      <dgm:prSet presAssocID="{251BE3D3-8AA4-4816-86AF-68EFDC09F982}" presName="parSpace" presStyleCnt="0"/>
      <dgm:spPr/>
    </dgm:pt>
    <dgm:pt modelId="{2C19BC63-66F8-4455-A88C-05BAA4306BB7}" type="pres">
      <dgm:prSet presAssocID="{C91BE46E-E4D8-42B6-BBBA-2BF4316CC53F}" presName="parTxOnly" presStyleLbl="node1" presStyleIdx="5" presStyleCnt="6" custLinFactNeighborY="1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A92A3-E2F8-4BCE-9289-CCF0AA336FAE}" srcId="{56D8D82D-D0F5-4A17-B16A-30BB5CC96021}" destId="{676C02D1-0F9A-4339-A71B-96869F035BA2}" srcOrd="1" destOrd="0" parTransId="{2BFE55D3-2DCB-476B-9429-D4FC68D0B6CB}" sibTransId="{76DE28FF-1AD3-4576-AD7E-2EA97928A1C7}"/>
    <dgm:cxn modelId="{774DEB30-F451-4810-9EF4-88CE3029BFDA}" srcId="{56D8D82D-D0F5-4A17-B16A-30BB5CC96021}" destId="{C91BE46E-E4D8-42B6-BBBA-2BF4316CC53F}" srcOrd="5" destOrd="0" parTransId="{644CE11E-0D3F-4CDC-9747-8DD8EED89F77}" sibTransId="{84FE1047-5EC6-4566-A4E5-1C2656EFB6AF}"/>
    <dgm:cxn modelId="{A5E5B8DF-B7A4-4CF6-B6FD-3DEEBD02BB74}" srcId="{56D8D82D-D0F5-4A17-B16A-30BB5CC96021}" destId="{E7C1AF18-9D19-4CD2-9D82-4F564489374F}" srcOrd="2" destOrd="0" parTransId="{37A94871-A2CC-46A4-A17B-F3A727FCE050}" sibTransId="{8094DCAD-D169-4ABF-B120-D2F2AF0F9EBC}"/>
    <dgm:cxn modelId="{664DE09B-8A65-407C-BAE4-AD213982684D}" type="presOf" srcId="{676C02D1-0F9A-4339-A71B-96869F035BA2}" destId="{DA3926C4-B018-44C5-B226-C639565742A0}" srcOrd="0" destOrd="0" presId="urn:microsoft.com/office/officeart/2005/8/layout/hChevron3"/>
    <dgm:cxn modelId="{B7011FD6-E3E0-420A-AB1C-45484231841E}" type="presOf" srcId="{F4FDFACD-9CF1-4022-A604-0C6892DAEE95}" destId="{140C403E-4E1C-422F-A699-E8082E1E3FDC}" srcOrd="0" destOrd="0" presId="urn:microsoft.com/office/officeart/2005/8/layout/hChevron3"/>
    <dgm:cxn modelId="{59064C06-EFE8-43E7-9020-7C557D1EC3E1}" type="presOf" srcId="{EE33364A-8965-489E-B537-0A78F31488B5}" destId="{C0A4E85B-85A1-4535-AD6B-F435EACFA4C4}" srcOrd="0" destOrd="0" presId="urn:microsoft.com/office/officeart/2005/8/layout/hChevron3"/>
    <dgm:cxn modelId="{5AE3E14B-5135-4EBC-968D-688FC63E8801}" type="presOf" srcId="{E7C1AF18-9D19-4CD2-9D82-4F564489374F}" destId="{A0E079C8-A409-48BF-906B-A73186E7FFA2}" srcOrd="0" destOrd="0" presId="urn:microsoft.com/office/officeart/2005/8/layout/hChevron3"/>
    <dgm:cxn modelId="{C42CED83-800D-445D-9A1F-AF13A09A1A4D}" srcId="{56D8D82D-D0F5-4A17-B16A-30BB5CC96021}" destId="{EE33364A-8965-489E-B537-0A78F31488B5}" srcOrd="3" destOrd="0" parTransId="{3B8812DD-AB8A-45B8-902B-FDFBC07B7BAD}" sibTransId="{E19F06B1-519F-4057-A257-43CD48E42E3A}"/>
    <dgm:cxn modelId="{71737899-3E83-481E-A2AA-3059C11200A1}" srcId="{56D8D82D-D0F5-4A17-B16A-30BB5CC96021}" destId="{F4FDFACD-9CF1-4022-A604-0C6892DAEE95}" srcOrd="4" destOrd="0" parTransId="{C5672B8F-5E4C-46DE-BF6E-219BDC5E73C6}" sibTransId="{251BE3D3-8AA4-4816-86AF-68EFDC09F982}"/>
    <dgm:cxn modelId="{79CB1971-0EE6-444A-9986-8552AFA0587E}" srcId="{56D8D82D-D0F5-4A17-B16A-30BB5CC96021}" destId="{EA944730-26E5-42A6-B78D-FD28FFC90154}" srcOrd="0" destOrd="0" parTransId="{5B25DEE8-C60A-4A55-8F2A-742CB7FD99B8}" sibTransId="{6107BFD7-E163-431E-AB0D-90A41AE3131B}"/>
    <dgm:cxn modelId="{A9C03A05-EDBB-458F-BA10-10933173E2E1}" type="presOf" srcId="{C91BE46E-E4D8-42B6-BBBA-2BF4316CC53F}" destId="{2C19BC63-66F8-4455-A88C-05BAA4306BB7}" srcOrd="0" destOrd="0" presId="urn:microsoft.com/office/officeart/2005/8/layout/hChevron3"/>
    <dgm:cxn modelId="{7157E641-1E40-4FE2-8250-32A200B1DE76}" type="presOf" srcId="{EA944730-26E5-42A6-B78D-FD28FFC90154}" destId="{55D80CCA-7736-45E3-9E03-AF4BDB4F857B}" srcOrd="0" destOrd="0" presId="urn:microsoft.com/office/officeart/2005/8/layout/hChevron3"/>
    <dgm:cxn modelId="{86C07F53-AE99-4C56-BBBB-87F641D6E23E}" type="presOf" srcId="{56D8D82D-D0F5-4A17-B16A-30BB5CC96021}" destId="{DD89150C-77F1-4DD0-A298-1CD455531030}" srcOrd="0" destOrd="0" presId="urn:microsoft.com/office/officeart/2005/8/layout/hChevron3"/>
    <dgm:cxn modelId="{4DD1E2BB-8155-4C5F-B976-EE9AF9755604}" type="presParOf" srcId="{DD89150C-77F1-4DD0-A298-1CD455531030}" destId="{55D80CCA-7736-45E3-9E03-AF4BDB4F857B}" srcOrd="0" destOrd="0" presId="urn:microsoft.com/office/officeart/2005/8/layout/hChevron3"/>
    <dgm:cxn modelId="{98AEBAC3-1ED0-4066-BFEB-E5FC25A8362E}" type="presParOf" srcId="{DD89150C-77F1-4DD0-A298-1CD455531030}" destId="{03679714-2FA0-4769-9EF5-A6136FE840BD}" srcOrd="1" destOrd="0" presId="urn:microsoft.com/office/officeart/2005/8/layout/hChevron3"/>
    <dgm:cxn modelId="{C225AEC0-BF68-4B79-861F-646ED18F3299}" type="presParOf" srcId="{DD89150C-77F1-4DD0-A298-1CD455531030}" destId="{DA3926C4-B018-44C5-B226-C639565742A0}" srcOrd="2" destOrd="0" presId="urn:microsoft.com/office/officeart/2005/8/layout/hChevron3"/>
    <dgm:cxn modelId="{25EBCAF1-B513-4962-A914-508F3ECDAC85}" type="presParOf" srcId="{DD89150C-77F1-4DD0-A298-1CD455531030}" destId="{D9C2C2FC-FB17-4A20-A4D2-64CD011EC243}" srcOrd="3" destOrd="0" presId="urn:microsoft.com/office/officeart/2005/8/layout/hChevron3"/>
    <dgm:cxn modelId="{3741134B-2C9F-4196-8E38-1BF17FF6F50E}" type="presParOf" srcId="{DD89150C-77F1-4DD0-A298-1CD455531030}" destId="{A0E079C8-A409-48BF-906B-A73186E7FFA2}" srcOrd="4" destOrd="0" presId="urn:microsoft.com/office/officeart/2005/8/layout/hChevron3"/>
    <dgm:cxn modelId="{A98C9F7A-2533-4E8D-BC8A-CAFB70741791}" type="presParOf" srcId="{DD89150C-77F1-4DD0-A298-1CD455531030}" destId="{0EE152A7-7323-4F0F-8D86-ADA979AE39BE}" srcOrd="5" destOrd="0" presId="urn:microsoft.com/office/officeart/2005/8/layout/hChevron3"/>
    <dgm:cxn modelId="{34CE858B-D233-4FFB-819B-AC10657F167D}" type="presParOf" srcId="{DD89150C-77F1-4DD0-A298-1CD455531030}" destId="{C0A4E85B-85A1-4535-AD6B-F435EACFA4C4}" srcOrd="6" destOrd="0" presId="urn:microsoft.com/office/officeart/2005/8/layout/hChevron3"/>
    <dgm:cxn modelId="{A882B4C5-32EC-4312-B530-845427893AE5}" type="presParOf" srcId="{DD89150C-77F1-4DD0-A298-1CD455531030}" destId="{7172D87D-1F80-4C02-89DC-CAB7783F08D4}" srcOrd="7" destOrd="0" presId="urn:microsoft.com/office/officeart/2005/8/layout/hChevron3"/>
    <dgm:cxn modelId="{518EA4BA-9FF1-4F29-9116-9AACD9A1F9FB}" type="presParOf" srcId="{DD89150C-77F1-4DD0-A298-1CD455531030}" destId="{140C403E-4E1C-422F-A699-E8082E1E3FDC}" srcOrd="8" destOrd="0" presId="urn:microsoft.com/office/officeart/2005/8/layout/hChevron3"/>
    <dgm:cxn modelId="{558F36C9-33DF-45EB-BDDE-83378F4CE34F}" type="presParOf" srcId="{DD89150C-77F1-4DD0-A298-1CD455531030}" destId="{7F776ABB-038D-4F18-9C78-C5A48CCF5027}" srcOrd="9" destOrd="0" presId="urn:microsoft.com/office/officeart/2005/8/layout/hChevron3"/>
    <dgm:cxn modelId="{8FC3FB5F-EEC3-4CE3-AB2D-4E2F874339B4}" type="presParOf" srcId="{DD89150C-77F1-4DD0-A298-1CD455531030}" destId="{2C19BC63-66F8-4455-A88C-05BAA4306BB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80CCA-7736-45E3-9E03-AF4BDB4F857B}">
      <dsp:nvSpPr>
        <dsp:cNvPr id="0" name=""/>
        <dsp:cNvSpPr/>
      </dsp:nvSpPr>
      <dsp:spPr>
        <a:xfrm>
          <a:off x="1079" y="538951"/>
          <a:ext cx="1767408" cy="7069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Cleaned Data</a:t>
          </a:r>
          <a:endParaRPr lang="en-US" sz="1300" kern="1200" dirty="0"/>
        </a:p>
      </dsp:txBody>
      <dsp:txXfrm>
        <a:off x="1079" y="538951"/>
        <a:ext cx="1590667" cy="706963"/>
      </dsp:txXfrm>
    </dsp:sp>
    <dsp:sp modelId="{DA3926C4-B018-44C5-B226-C639565742A0}">
      <dsp:nvSpPr>
        <dsp:cNvPr id="0" name=""/>
        <dsp:cNvSpPr/>
      </dsp:nvSpPr>
      <dsp:spPr>
        <a:xfrm>
          <a:off x="1415005" y="538951"/>
          <a:ext cx="1767408" cy="706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Pre-processing: Parsing</a:t>
          </a:r>
          <a:endParaRPr lang="en-US" sz="1300" kern="1200" dirty="0"/>
        </a:p>
      </dsp:txBody>
      <dsp:txXfrm>
        <a:off x="1768487" y="538951"/>
        <a:ext cx="1060445" cy="706963"/>
      </dsp:txXfrm>
    </dsp:sp>
    <dsp:sp modelId="{A0E079C8-A409-48BF-906B-A73186E7FFA2}">
      <dsp:nvSpPr>
        <dsp:cNvPr id="0" name=""/>
        <dsp:cNvSpPr/>
      </dsp:nvSpPr>
      <dsp:spPr>
        <a:xfrm>
          <a:off x="2828932" y="538951"/>
          <a:ext cx="1767408" cy="706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Graph Creation</a:t>
          </a:r>
          <a:endParaRPr lang="en-US" sz="1300" kern="1200" dirty="0"/>
        </a:p>
      </dsp:txBody>
      <dsp:txXfrm>
        <a:off x="3182414" y="538951"/>
        <a:ext cx="1060445" cy="706963"/>
      </dsp:txXfrm>
    </dsp:sp>
    <dsp:sp modelId="{C0A4E85B-85A1-4535-AD6B-F435EACFA4C4}">
      <dsp:nvSpPr>
        <dsp:cNvPr id="0" name=""/>
        <dsp:cNvSpPr/>
      </dsp:nvSpPr>
      <dsp:spPr>
        <a:xfrm>
          <a:off x="4242859" y="538951"/>
          <a:ext cx="1767408" cy="706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Graph Partition</a:t>
          </a:r>
          <a:endParaRPr lang="en-US" sz="1300" kern="1200" dirty="0"/>
        </a:p>
      </dsp:txBody>
      <dsp:txXfrm>
        <a:off x="4596341" y="538951"/>
        <a:ext cx="1060445" cy="706963"/>
      </dsp:txXfrm>
    </dsp:sp>
    <dsp:sp modelId="{140C403E-4E1C-422F-A699-E8082E1E3FDC}">
      <dsp:nvSpPr>
        <dsp:cNvPr id="0" name=""/>
        <dsp:cNvSpPr/>
      </dsp:nvSpPr>
      <dsp:spPr>
        <a:xfrm>
          <a:off x="5656785" y="538951"/>
          <a:ext cx="1767408" cy="706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Graphlab Launching JNI computing</a:t>
          </a:r>
          <a:endParaRPr lang="en-US" sz="1300" kern="1200" dirty="0"/>
        </a:p>
      </dsp:txBody>
      <dsp:txXfrm>
        <a:off x="6010267" y="538951"/>
        <a:ext cx="1060445" cy="706963"/>
      </dsp:txXfrm>
    </dsp:sp>
    <dsp:sp modelId="{2C19BC63-66F8-4455-A88C-05BAA4306BB7}">
      <dsp:nvSpPr>
        <dsp:cNvPr id="0" name=""/>
        <dsp:cNvSpPr/>
      </dsp:nvSpPr>
      <dsp:spPr>
        <a:xfrm>
          <a:off x="7070712" y="549534"/>
          <a:ext cx="1767408" cy="706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Hadoop Post Processing</a:t>
          </a:r>
          <a:endParaRPr lang="en-US" sz="1300" kern="1200" dirty="0"/>
        </a:p>
      </dsp:txBody>
      <dsp:txXfrm>
        <a:off x="7424194" y="549534"/>
        <a:ext cx="1060445" cy="70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0008-DEDB-4ADE-BE23-424DB3A8B7AB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002C-5F02-4BDF-91A0-60378F2B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listed are the ones targeted by 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002C-5F02-4BDF-91A0-60378F2BD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Clenaed</a:t>
            </a:r>
            <a:r>
              <a:rPr lang="en-US" baseline="0" dirty="0" smtClean="0"/>
              <a:t> </a:t>
            </a:r>
            <a:r>
              <a:rPr lang="en-US" dirty="0" smtClean="0"/>
              <a:t>Data -&gt; Parsing</a:t>
            </a:r>
            <a:r>
              <a:rPr lang="en-US" baseline="0" dirty="0" smtClean="0"/>
              <a:t> -&gt; Graph Creation (adding edges and vertices) +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-&gt; </a:t>
            </a:r>
            <a:r>
              <a:rPr lang="en-US" dirty="0" smtClean="0"/>
              <a:t>Graph</a:t>
            </a:r>
            <a:r>
              <a:rPr lang="en-US" baseline="0" dirty="0" smtClean="0"/>
              <a:t> partition + error checking  -&gt; Computing (GL purely) update sync -&gt; Hadoop Post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002C-5F02-4BDF-91A0-60378F2BD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ED50-2AF5-44B3-8DED-98F84B20DB8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290C-FB2D-48D4-B6C3-9B840F37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eka.sourceforge.net/" TargetMode="External"/><Relationship Id="rId3" Type="http://schemas.openxmlformats.org/officeDocument/2006/relationships/hyperlink" Target="https://cwiki.apache.org/MAHOUT/creating-vectors-from-text.html" TargetMode="External"/><Relationship Id="rId7" Type="http://schemas.openxmlformats.org/officeDocument/2006/relationships/hyperlink" Target="http://www.cs.waikato.ac.nz/~ml/weka/arff.html" TargetMode="External"/><Relationship Id="rId2" Type="http://schemas.openxmlformats.org/officeDocument/2006/relationships/hyperlink" Target="http://math.nist.gov/MatrixMarket/forma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ckson.blogspot.com/2012/01/graphlab-input-via-greenplum-sql.html" TargetMode="External"/><Relationship Id="rId5" Type="http://schemas.openxmlformats.org/officeDocument/2006/relationships/hyperlink" Target="http://graphlab.org/save_c_gl_mat.m" TargetMode="External"/><Relationship Id="rId4" Type="http://schemas.openxmlformats.org/officeDocument/2006/relationships/hyperlink" Target="http://www.skytreecorp.com/support/document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/>
              <a:t>Data </a:t>
            </a:r>
            <a:r>
              <a:rPr lang="en-US" strike="sngStrike" dirty="0" smtClean="0"/>
              <a:t>Transformation</a:t>
            </a:r>
            <a:br>
              <a:rPr lang="en-US" strike="sngStrike" dirty="0" smtClean="0"/>
            </a:b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math.nist.gov/MatrixMarket/formats.html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https://cwiki.apache.org/MAHOUT/creating-vectors-from-text.html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://www.skytreecorp.com/support/documentation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graphlab.org/save_c_gl_mat.m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bickson.blogspot.com/2012/01/graphlab-input-via-greenplum-sql.html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http://www.cs.waikato.ac.nz/~</a:t>
            </a:r>
            <a:r>
              <a:rPr lang="en-US" dirty="0" smtClean="0">
                <a:hlinkClick r:id="rId7"/>
              </a:rPr>
              <a:t>ml/weka/arff.html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weka.sourceforge.net/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200" dirty="0" smtClean="0"/>
              <a:t>Dependent on application:</a:t>
            </a:r>
          </a:p>
          <a:p>
            <a:pPr lvl="1"/>
            <a:r>
              <a:rPr lang="en-US" sz="2200" dirty="0" smtClean="0"/>
              <a:t>Collaborative filtering</a:t>
            </a:r>
          </a:p>
          <a:p>
            <a:pPr lvl="1"/>
            <a:r>
              <a:rPr lang="en-US" sz="2200" dirty="0" smtClean="0"/>
              <a:t>Linear Solvers</a:t>
            </a:r>
          </a:p>
          <a:p>
            <a:pPr lvl="1"/>
            <a:r>
              <a:rPr lang="en-US" sz="2200" dirty="0" smtClean="0"/>
              <a:t>Clustering</a:t>
            </a:r>
          </a:p>
          <a:p>
            <a:pPr lvl="1"/>
            <a:r>
              <a:rPr lang="en-US" sz="2200" dirty="0" smtClean="0"/>
              <a:t>Graphical Model</a:t>
            </a:r>
          </a:p>
          <a:p>
            <a:pPr lvl="1"/>
            <a:r>
              <a:rPr lang="en-US" sz="2200" dirty="0" smtClean="0"/>
              <a:t>Graph Structured Prediction and Semi-supervised</a:t>
            </a:r>
          </a:p>
          <a:p>
            <a:r>
              <a:rPr lang="en-US" sz="2200" dirty="0" smtClean="0"/>
              <a:t>Dependent on data type (</a:t>
            </a:r>
            <a:r>
              <a:rPr lang="en-US" sz="2200" dirty="0" err="1" smtClean="0"/>
              <a:t>i.e</a:t>
            </a:r>
            <a:r>
              <a:rPr lang="en-US" sz="2200" dirty="0" smtClean="0"/>
              <a:t> text vs. images)</a:t>
            </a:r>
          </a:p>
          <a:p>
            <a:r>
              <a:rPr lang="en-US" sz="2200" dirty="0" smtClean="0"/>
              <a:t>Wide variation on formats</a:t>
            </a:r>
          </a:p>
          <a:p>
            <a:r>
              <a:rPr lang="en-US" sz="2200" dirty="0" smtClean="0"/>
              <a:t>Single big file vs. multiple ones</a:t>
            </a:r>
          </a:p>
          <a:p>
            <a:r>
              <a:rPr lang="en-US" sz="2200" dirty="0" smtClean="0"/>
              <a:t>Data type may not be uniform (i.e. in a </a:t>
            </a:r>
            <a:r>
              <a:rPr lang="en-US" sz="2200" dirty="0" err="1" smtClean="0"/>
              <a:t>bayesian</a:t>
            </a:r>
            <a:r>
              <a:rPr lang="en-US" sz="2200" dirty="0" smtClean="0"/>
              <a:t> network real +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404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format in matrix/tensor factorization and clustering </a:t>
            </a:r>
          </a:p>
          <a:p>
            <a:pPr lvl="1"/>
            <a:r>
              <a:rPr lang="en-US" b="1" dirty="0"/>
              <a:t>NIST’s Matrix Market Format</a:t>
            </a:r>
          </a:p>
          <a:p>
            <a:pPr lvl="1"/>
            <a:r>
              <a:rPr lang="en-US" b="1" dirty="0" smtClean="0"/>
              <a:t>CSV, TSV</a:t>
            </a:r>
            <a:endParaRPr lang="en-US" b="1" dirty="0"/>
          </a:p>
          <a:p>
            <a:pPr lvl="1"/>
            <a:r>
              <a:rPr lang="en-US" b="1" dirty="0" smtClean="0"/>
              <a:t>SNAP</a:t>
            </a:r>
          </a:p>
          <a:p>
            <a:pPr lvl="1"/>
            <a:r>
              <a:rPr lang="en-US" dirty="0"/>
              <a:t>Mahout sequence files containing </a:t>
            </a:r>
            <a:r>
              <a:rPr lang="en-US" dirty="0" smtClean="0"/>
              <a:t>SASV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matrix</a:t>
            </a:r>
          </a:p>
          <a:p>
            <a:pPr lvl="1"/>
            <a:r>
              <a:rPr lang="en-US" dirty="0" err="1" smtClean="0"/>
              <a:t>Weka</a:t>
            </a:r>
            <a:r>
              <a:rPr lang="en-US" dirty="0" smtClean="0"/>
              <a:t> ARFF</a:t>
            </a:r>
          </a:p>
          <a:p>
            <a:pPr lvl="1"/>
            <a:r>
              <a:rPr lang="en-US" dirty="0" smtClean="0"/>
              <a:t>SVM-light</a:t>
            </a:r>
          </a:p>
          <a:p>
            <a:pPr lvl="1"/>
            <a:r>
              <a:rPr lang="en-US" dirty="0" err="1" smtClean="0"/>
              <a:t>libSVM</a:t>
            </a:r>
            <a:endParaRPr lang="en-US" dirty="0" smtClean="0"/>
          </a:p>
          <a:p>
            <a:r>
              <a:rPr lang="en-US" dirty="0" smtClean="0"/>
              <a:t>Output graph: Homogeneous or Bipartite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Graphlab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Graphlab format expects: </a:t>
            </a:r>
          </a:p>
          <a:p>
            <a:pPr lvl="1"/>
            <a:r>
              <a:rPr lang="en-US" dirty="0"/>
              <a:t>Adjacency List in TSV or SNAP(clustering)</a:t>
            </a:r>
          </a:p>
          <a:p>
            <a:pPr lvl="1"/>
            <a:r>
              <a:rPr lang="en-US" dirty="0"/>
              <a:t>Matrix Market Format (clustering, PMF)</a:t>
            </a:r>
          </a:p>
          <a:p>
            <a:pPr lvl="1"/>
            <a:r>
              <a:rPr lang="en-US" dirty="0"/>
              <a:t>*PMF Format (PMF</a:t>
            </a:r>
            <a:r>
              <a:rPr lang="en-US" dirty="0" smtClean="0"/>
              <a:t>) [M N K]</a:t>
            </a:r>
            <a:endParaRPr lang="en-US" dirty="0"/>
          </a:p>
          <a:p>
            <a:r>
              <a:rPr lang="en-US" dirty="0"/>
              <a:t>Graphlab format output:</a:t>
            </a:r>
          </a:p>
          <a:p>
            <a:pPr lvl="1"/>
            <a:r>
              <a:rPr lang="en-US" dirty="0"/>
              <a:t>Metis </a:t>
            </a:r>
          </a:p>
          <a:p>
            <a:pPr lvl="1"/>
            <a:r>
              <a:rPr lang="en-US" strike="sngStrike" dirty="0" err="1" smtClean="0"/>
              <a:t>Patoh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Zoltan</a:t>
            </a:r>
            <a:endParaRPr lang="en-US" strike="sngStrike" dirty="0" smtClean="0"/>
          </a:p>
          <a:p>
            <a:pPr lvl="1"/>
            <a:r>
              <a:rPr lang="en-US" dirty="0" smtClean="0"/>
              <a:t>Custom updated Graph data edge, and vertices</a:t>
            </a:r>
          </a:p>
          <a:p>
            <a:pPr lvl="1"/>
            <a:r>
              <a:rPr lang="en-US" dirty="0" smtClean="0"/>
              <a:t>*Binaries (for linear solver x=</a:t>
            </a:r>
            <a:r>
              <a:rPr lang="en-US" dirty="0" err="1" smtClean="0"/>
              <a:t>inv</a:t>
            </a:r>
            <a:r>
              <a:rPr lang="en-US" dirty="0" smtClean="0"/>
              <a:t>(A)*b)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Avoid raw data transformation just </a:t>
            </a:r>
            <a:r>
              <a:rPr lang="en-US" dirty="0" smtClean="0"/>
              <a:t>handle </a:t>
            </a:r>
            <a:br>
              <a:rPr lang="en-US" dirty="0" smtClean="0"/>
            </a:br>
            <a:r>
              <a:rPr lang="en-US" dirty="0" smtClean="0"/>
              <a:t>pre-processing + parsing.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requirements:</a:t>
            </a:r>
          </a:p>
          <a:p>
            <a:pPr lvl="1"/>
            <a:r>
              <a:rPr lang="en-US" dirty="0" smtClean="0"/>
              <a:t>As a single file / Multiple files</a:t>
            </a:r>
          </a:p>
          <a:p>
            <a:pPr lvl="1"/>
            <a:r>
              <a:rPr lang="en-US" dirty="0" smtClean="0"/>
              <a:t>From any of the supported format</a:t>
            </a:r>
          </a:p>
          <a:p>
            <a:pPr lvl="2"/>
            <a:r>
              <a:rPr lang="en-US" dirty="0" smtClean="0"/>
              <a:t>*Make decision on supported formats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Graph file/s for graph partition </a:t>
            </a:r>
            <a:endParaRPr lang="en-US" dirty="0" smtClean="0"/>
          </a:p>
          <a:p>
            <a:pPr lvl="1"/>
            <a:r>
              <a:rPr lang="en-US" dirty="0" smtClean="0"/>
              <a:t>Format to be described by Jay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2106665"/>
              </p:ext>
            </p:extLst>
          </p:nvPr>
        </p:nvGraphicFramePr>
        <p:xfrm>
          <a:off x="228600" y="2025134"/>
          <a:ext cx="8839200" cy="1784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1752600" y="2438400"/>
            <a:ext cx="2133600" cy="9906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393373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work for these slides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440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Jay’s work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2438400"/>
            <a:ext cx="2133600" cy="990600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7" idx="1"/>
          </p:cNvCxnSpPr>
          <p:nvPr/>
        </p:nvCxnSpPr>
        <p:spPr>
          <a:xfrm>
            <a:off x="5105400" y="3429000"/>
            <a:ext cx="1828800" cy="196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1"/>
          </p:cNvCxnSpPr>
          <p:nvPr/>
        </p:nvCxnSpPr>
        <p:spPr>
          <a:xfrm>
            <a:off x="2819400" y="3429000"/>
            <a:ext cx="4343400" cy="8279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implementations:</a:t>
            </a:r>
          </a:p>
          <a:p>
            <a:pPr lvl="1"/>
            <a:r>
              <a:rPr lang="en-US" dirty="0"/>
              <a:t>Converting directory of documents to </a:t>
            </a:r>
            <a:r>
              <a:rPr lang="en-US" dirty="0" err="1"/>
              <a:t>SequenceFile</a:t>
            </a:r>
            <a:r>
              <a:rPr lang="en-US" dirty="0"/>
              <a:t> </a:t>
            </a:r>
            <a:r>
              <a:rPr lang="en-US" dirty="0" smtClean="0"/>
              <a:t>format </a:t>
            </a:r>
            <a:r>
              <a:rPr lang="en-US" dirty="0"/>
              <a:t>where the key is the name of the file and the value is all of the text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Vectors from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/>
              <a:t>Generating an output file from a </a:t>
            </a:r>
            <a:r>
              <a:rPr lang="en-US" dirty="0" err="1"/>
              <a:t>Lucene</a:t>
            </a:r>
            <a:r>
              <a:rPr lang="en-US" dirty="0"/>
              <a:t> Index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ARRF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ARFF file contains </a:t>
            </a:r>
            <a:r>
              <a:rPr lang="en-US" dirty="0" smtClean="0"/>
              <a:t>the </a:t>
            </a:r>
            <a:r>
              <a:rPr lang="en-US" dirty="0"/>
              <a:t>name of the relation, a list of the attributes (the columns in the data), and their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@Relation, @ </a:t>
            </a:r>
            <a:r>
              <a:rPr lang="en-US" dirty="0" err="1" smtClean="0"/>
              <a:t>Atribute</a:t>
            </a:r>
            <a:r>
              <a:rPr lang="en-US" dirty="0" smtClean="0"/>
              <a:t>, @ Data tags</a:t>
            </a:r>
          </a:p>
          <a:p>
            <a:r>
              <a:rPr lang="en-US" dirty="0" smtClean="0"/>
              <a:t>Sparse ARRF </a:t>
            </a:r>
            <a:r>
              <a:rPr lang="en-US" dirty="0" err="1" smtClean="0"/>
              <a:t>Filesf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2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ARRF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32112" r="36869" b="34355"/>
          <a:stretch/>
        </p:blipFill>
        <p:spPr bwMode="auto">
          <a:xfrm>
            <a:off x="1447800" y="1600200"/>
            <a:ext cx="6020912" cy="410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3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Consolidate all parsers that </a:t>
            </a:r>
            <a:r>
              <a:rPr lang="en-US" dirty="0" err="1" smtClean="0"/>
              <a:t>Dany</a:t>
            </a:r>
            <a:r>
              <a:rPr lang="en-US" dirty="0" smtClean="0"/>
              <a:t> </a:t>
            </a:r>
            <a:r>
              <a:rPr lang="en-US" dirty="0" err="1" smtClean="0"/>
              <a:t>Bickson</a:t>
            </a:r>
            <a:r>
              <a:rPr lang="en-US" dirty="0" smtClean="0"/>
              <a:t> coded </a:t>
            </a:r>
          </a:p>
          <a:p>
            <a:r>
              <a:rPr lang="en-US" dirty="0" smtClean="0"/>
              <a:t>Add new parsers for supporting new formats</a:t>
            </a:r>
          </a:p>
          <a:p>
            <a:r>
              <a:rPr lang="en-US" dirty="0" smtClean="0"/>
              <a:t>Decide to do either or both: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Reduce Version of each parser version (significantly more work as is per case basis)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wrapper of C++ code to Map Reduce (using JNI)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7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389</Words>
  <Application>Microsoft Office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Transformation Pre-processing</vt:lpstr>
      <vt:lpstr>Challenges in Data Transformation</vt:lpstr>
      <vt:lpstr>Matrices and Vectors</vt:lpstr>
      <vt:lpstr>Graphlab Formats</vt:lpstr>
      <vt:lpstr>Proposed workflow</vt:lpstr>
      <vt:lpstr>Mahout Sequence Files</vt:lpstr>
      <vt:lpstr>Weka ARRF</vt:lpstr>
      <vt:lpstr>Weka ARRF</vt:lpstr>
      <vt:lpstr>Implementation Proposal</vt:lpstr>
      <vt:lpstr>Resources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Hu, Diana</dc:creator>
  <cp:lastModifiedBy>Hu, Diana</cp:lastModifiedBy>
  <cp:revision>30</cp:revision>
  <dcterms:created xsi:type="dcterms:W3CDTF">2012-05-21T20:53:04Z</dcterms:created>
  <dcterms:modified xsi:type="dcterms:W3CDTF">2012-05-22T18:18:22Z</dcterms:modified>
</cp:coreProperties>
</file>