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268" r:id="rId3"/>
    <p:sldId id="272" r:id="rId4"/>
    <p:sldId id="270" r:id="rId5"/>
    <p:sldId id="273" r:id="rId6"/>
    <p:sldId id="27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38167-32A4-154E-A9C6-E9BB404DEF4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03AFD5F-4F43-2345-B1D1-58B2CC775C1C}">
      <dgm:prSet phldrT="[Text]"/>
      <dgm:spPr/>
      <dgm:t>
        <a:bodyPr/>
        <a:lstStyle/>
        <a:p>
          <a:r>
            <a:rPr lang="en-US" dirty="0" smtClean="0"/>
            <a:t>Input </a:t>
          </a:r>
          <a:r>
            <a:rPr lang="en-US" dirty="0" err="1" smtClean="0"/>
            <a:t>Proc</a:t>
          </a:r>
          <a:endParaRPr lang="en-US" dirty="0"/>
        </a:p>
      </dgm:t>
    </dgm:pt>
    <dgm:pt modelId="{5876D9EE-E64E-C04F-AE61-2D894978BB80}" type="parTrans" cxnId="{32EAD67E-6CD9-AB4D-8AD7-252DDFAEEC40}">
      <dgm:prSet/>
      <dgm:spPr/>
      <dgm:t>
        <a:bodyPr/>
        <a:lstStyle/>
        <a:p>
          <a:endParaRPr lang="en-US"/>
        </a:p>
      </dgm:t>
    </dgm:pt>
    <dgm:pt modelId="{EF094645-13F5-1D44-B262-2F27B610EB40}" type="sibTrans" cxnId="{32EAD67E-6CD9-AB4D-8AD7-252DDFAEEC40}">
      <dgm:prSet/>
      <dgm:spPr/>
      <dgm:t>
        <a:bodyPr/>
        <a:lstStyle/>
        <a:p>
          <a:endParaRPr lang="en-US"/>
        </a:p>
      </dgm:t>
    </dgm:pt>
    <dgm:pt modelId="{2295008F-2394-6D46-B6E1-88DBB79CDA1C}">
      <dgm:prSet phldrT="[Text]"/>
      <dgm:spPr/>
      <dgm:t>
        <a:bodyPr/>
        <a:lstStyle/>
        <a:p>
          <a:r>
            <a:rPr lang="en-US" dirty="0" err="1" smtClean="0"/>
            <a:t>Dest</a:t>
          </a:r>
          <a:r>
            <a:rPr lang="en-US" dirty="0" smtClean="0"/>
            <a:t> </a:t>
          </a:r>
          <a:r>
            <a:rPr lang="en-US" dirty="0" err="1" smtClean="0"/>
            <a:t>Proc</a:t>
          </a:r>
          <a:endParaRPr lang="en-US" dirty="0"/>
        </a:p>
      </dgm:t>
    </dgm:pt>
    <dgm:pt modelId="{40FCE06D-39DA-F84C-AE0E-DF647D33C624}" type="parTrans" cxnId="{DBE67267-BC03-C94B-B455-E8021F5C797D}">
      <dgm:prSet/>
      <dgm:spPr/>
      <dgm:t>
        <a:bodyPr/>
        <a:lstStyle/>
        <a:p>
          <a:endParaRPr lang="en-US"/>
        </a:p>
      </dgm:t>
    </dgm:pt>
    <dgm:pt modelId="{4B9B97A0-252E-9D48-9310-C4EFC57F39A8}" type="sibTrans" cxnId="{DBE67267-BC03-C94B-B455-E8021F5C797D}">
      <dgm:prSet/>
      <dgm:spPr/>
      <dgm:t>
        <a:bodyPr/>
        <a:lstStyle/>
        <a:p>
          <a:endParaRPr lang="en-US"/>
        </a:p>
      </dgm:t>
    </dgm:pt>
    <dgm:pt modelId="{26FB7B7D-4AE6-BA43-B2BC-01F344DD508F}" type="pres">
      <dgm:prSet presAssocID="{50D38167-32A4-154E-A9C6-E9BB404DEF4A}" presName="Name0" presStyleCnt="0">
        <dgm:presLayoutVars>
          <dgm:dir/>
          <dgm:resizeHandles val="exact"/>
        </dgm:presLayoutVars>
      </dgm:prSet>
      <dgm:spPr/>
    </dgm:pt>
    <dgm:pt modelId="{27E6B8E7-3908-C045-9989-84B125AFB598}" type="pres">
      <dgm:prSet presAssocID="{003AFD5F-4F43-2345-B1D1-58B2CC775C1C}" presName="node" presStyleLbl="node1" presStyleIdx="0" presStyleCnt="2" custScaleX="35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06205-7652-C448-B99E-A85AC1538E83}" type="pres">
      <dgm:prSet presAssocID="{EF094645-13F5-1D44-B262-2F27B610EB40}" presName="sibTrans" presStyleLbl="sibTrans2D1" presStyleIdx="0" presStyleCnt="1"/>
      <dgm:spPr/>
    </dgm:pt>
    <dgm:pt modelId="{C9DF0F5D-71DF-1B4E-B224-7BA45CA5CF69}" type="pres">
      <dgm:prSet presAssocID="{EF094645-13F5-1D44-B262-2F27B610EB40}" presName="connectorText" presStyleLbl="sibTrans2D1" presStyleIdx="0" presStyleCnt="1"/>
      <dgm:spPr/>
    </dgm:pt>
    <dgm:pt modelId="{B95318F1-2443-AA43-93A2-590C681F104C}" type="pres">
      <dgm:prSet presAssocID="{2295008F-2394-6D46-B6E1-88DBB79CDA1C}" presName="node" presStyleLbl="node1" presStyleIdx="1" presStyleCnt="2" custScaleX="33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AD67E-6CD9-AB4D-8AD7-252DDFAEEC40}" srcId="{50D38167-32A4-154E-A9C6-E9BB404DEF4A}" destId="{003AFD5F-4F43-2345-B1D1-58B2CC775C1C}" srcOrd="0" destOrd="0" parTransId="{5876D9EE-E64E-C04F-AE61-2D894978BB80}" sibTransId="{EF094645-13F5-1D44-B262-2F27B610EB40}"/>
    <dgm:cxn modelId="{AAECE23E-0C46-0B47-9DBF-D5C0611B0148}" type="presOf" srcId="{EF094645-13F5-1D44-B262-2F27B610EB40}" destId="{C9DF0F5D-71DF-1B4E-B224-7BA45CA5CF69}" srcOrd="1" destOrd="0" presId="urn:microsoft.com/office/officeart/2005/8/layout/process1"/>
    <dgm:cxn modelId="{66C704D6-2EC5-6041-A65A-224683DD3345}" type="presOf" srcId="{2295008F-2394-6D46-B6E1-88DBB79CDA1C}" destId="{B95318F1-2443-AA43-93A2-590C681F104C}" srcOrd="0" destOrd="0" presId="urn:microsoft.com/office/officeart/2005/8/layout/process1"/>
    <dgm:cxn modelId="{8CC17AAE-B503-3845-9790-E0A4E879C9AF}" type="presOf" srcId="{50D38167-32A4-154E-A9C6-E9BB404DEF4A}" destId="{26FB7B7D-4AE6-BA43-B2BC-01F344DD508F}" srcOrd="0" destOrd="0" presId="urn:microsoft.com/office/officeart/2005/8/layout/process1"/>
    <dgm:cxn modelId="{DBE67267-BC03-C94B-B455-E8021F5C797D}" srcId="{50D38167-32A4-154E-A9C6-E9BB404DEF4A}" destId="{2295008F-2394-6D46-B6E1-88DBB79CDA1C}" srcOrd="1" destOrd="0" parTransId="{40FCE06D-39DA-F84C-AE0E-DF647D33C624}" sibTransId="{4B9B97A0-252E-9D48-9310-C4EFC57F39A8}"/>
    <dgm:cxn modelId="{EC2DE886-6BE5-8A4B-9ABB-5376D4002464}" type="presOf" srcId="{EF094645-13F5-1D44-B262-2F27B610EB40}" destId="{1D606205-7652-C448-B99E-A85AC1538E83}" srcOrd="0" destOrd="0" presId="urn:microsoft.com/office/officeart/2005/8/layout/process1"/>
    <dgm:cxn modelId="{113E4DCF-3709-FC43-8E67-72F43894839E}" type="presOf" srcId="{003AFD5F-4F43-2345-B1D1-58B2CC775C1C}" destId="{27E6B8E7-3908-C045-9989-84B125AFB598}" srcOrd="0" destOrd="0" presId="urn:microsoft.com/office/officeart/2005/8/layout/process1"/>
    <dgm:cxn modelId="{D002E0B3-81F6-4B47-B1BE-4E9B416F4478}" type="presParOf" srcId="{26FB7B7D-4AE6-BA43-B2BC-01F344DD508F}" destId="{27E6B8E7-3908-C045-9989-84B125AFB598}" srcOrd="0" destOrd="0" presId="urn:microsoft.com/office/officeart/2005/8/layout/process1"/>
    <dgm:cxn modelId="{5E1454B8-1FA4-644C-9C09-890C134CDD74}" type="presParOf" srcId="{26FB7B7D-4AE6-BA43-B2BC-01F344DD508F}" destId="{1D606205-7652-C448-B99E-A85AC1538E83}" srcOrd="1" destOrd="0" presId="urn:microsoft.com/office/officeart/2005/8/layout/process1"/>
    <dgm:cxn modelId="{D260BB1D-1780-2442-9235-3DA81CF0DEE0}" type="presParOf" srcId="{1D606205-7652-C448-B99E-A85AC1538E83}" destId="{C9DF0F5D-71DF-1B4E-B224-7BA45CA5CF69}" srcOrd="0" destOrd="0" presId="urn:microsoft.com/office/officeart/2005/8/layout/process1"/>
    <dgm:cxn modelId="{675933E8-79C2-2D43-8BC7-683F5DC7A9E8}" type="presParOf" srcId="{26FB7B7D-4AE6-BA43-B2BC-01F344DD508F}" destId="{B95318F1-2443-AA43-93A2-590C681F104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D38167-32A4-154E-A9C6-E9BB404DEF4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03AFD5F-4F43-2345-B1D1-58B2CC775C1C}">
      <dgm:prSet phldrT="[Text]"/>
      <dgm:spPr/>
      <dgm:t>
        <a:bodyPr/>
        <a:lstStyle/>
        <a:p>
          <a:r>
            <a:rPr lang="en-US" dirty="0" smtClean="0"/>
            <a:t>Input </a:t>
          </a:r>
          <a:r>
            <a:rPr lang="en-US" dirty="0" err="1" smtClean="0"/>
            <a:t>Proc</a:t>
          </a:r>
          <a:endParaRPr lang="en-US" dirty="0"/>
        </a:p>
      </dgm:t>
    </dgm:pt>
    <dgm:pt modelId="{5876D9EE-E64E-C04F-AE61-2D894978BB80}" type="parTrans" cxnId="{32EAD67E-6CD9-AB4D-8AD7-252DDFAEEC40}">
      <dgm:prSet/>
      <dgm:spPr/>
      <dgm:t>
        <a:bodyPr/>
        <a:lstStyle/>
        <a:p>
          <a:endParaRPr lang="en-US"/>
        </a:p>
      </dgm:t>
    </dgm:pt>
    <dgm:pt modelId="{EF094645-13F5-1D44-B262-2F27B610EB40}" type="sibTrans" cxnId="{32EAD67E-6CD9-AB4D-8AD7-252DDFAEEC40}">
      <dgm:prSet/>
      <dgm:spPr/>
      <dgm:t>
        <a:bodyPr/>
        <a:lstStyle/>
        <a:p>
          <a:endParaRPr lang="en-US"/>
        </a:p>
      </dgm:t>
    </dgm:pt>
    <dgm:pt modelId="{2295008F-2394-6D46-B6E1-88DBB79CDA1C}">
      <dgm:prSet phldrT="[Text]"/>
      <dgm:spPr/>
      <dgm:t>
        <a:bodyPr/>
        <a:lstStyle/>
        <a:p>
          <a:r>
            <a:rPr lang="en-US" dirty="0" smtClean="0"/>
            <a:t>Negotiate </a:t>
          </a:r>
          <a:r>
            <a:rPr lang="en-US" dirty="0" err="1" smtClean="0"/>
            <a:t>Proc</a:t>
          </a:r>
          <a:endParaRPr lang="en-US" dirty="0"/>
        </a:p>
      </dgm:t>
    </dgm:pt>
    <dgm:pt modelId="{40FCE06D-39DA-F84C-AE0E-DF647D33C624}" type="parTrans" cxnId="{DBE67267-BC03-C94B-B455-E8021F5C797D}">
      <dgm:prSet/>
      <dgm:spPr/>
      <dgm:t>
        <a:bodyPr/>
        <a:lstStyle/>
        <a:p>
          <a:endParaRPr lang="en-US"/>
        </a:p>
      </dgm:t>
    </dgm:pt>
    <dgm:pt modelId="{4B9B97A0-252E-9D48-9310-C4EFC57F39A8}" type="sibTrans" cxnId="{DBE67267-BC03-C94B-B455-E8021F5C797D}">
      <dgm:prSet/>
      <dgm:spPr/>
      <dgm:t>
        <a:bodyPr/>
        <a:lstStyle/>
        <a:p>
          <a:endParaRPr lang="en-US"/>
        </a:p>
      </dgm:t>
    </dgm:pt>
    <dgm:pt modelId="{26FB7B7D-4AE6-BA43-B2BC-01F344DD508F}" type="pres">
      <dgm:prSet presAssocID="{50D38167-32A4-154E-A9C6-E9BB404DEF4A}" presName="Name0" presStyleCnt="0">
        <dgm:presLayoutVars>
          <dgm:dir/>
          <dgm:resizeHandles val="exact"/>
        </dgm:presLayoutVars>
      </dgm:prSet>
      <dgm:spPr/>
    </dgm:pt>
    <dgm:pt modelId="{27E6B8E7-3908-C045-9989-84B125AFB598}" type="pres">
      <dgm:prSet presAssocID="{003AFD5F-4F43-2345-B1D1-58B2CC775C1C}" presName="node" presStyleLbl="node1" presStyleIdx="0" presStyleCnt="2" custScaleX="35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06205-7652-C448-B99E-A85AC1538E83}" type="pres">
      <dgm:prSet presAssocID="{EF094645-13F5-1D44-B262-2F27B610EB40}" presName="sibTrans" presStyleLbl="sibTrans2D1" presStyleIdx="0" presStyleCnt="1"/>
      <dgm:spPr/>
    </dgm:pt>
    <dgm:pt modelId="{C9DF0F5D-71DF-1B4E-B224-7BA45CA5CF69}" type="pres">
      <dgm:prSet presAssocID="{EF094645-13F5-1D44-B262-2F27B610EB40}" presName="connectorText" presStyleLbl="sibTrans2D1" presStyleIdx="0" presStyleCnt="1"/>
      <dgm:spPr/>
    </dgm:pt>
    <dgm:pt modelId="{B95318F1-2443-AA43-93A2-590C681F104C}" type="pres">
      <dgm:prSet presAssocID="{2295008F-2394-6D46-B6E1-88DBB79CDA1C}" presName="node" presStyleLbl="node1" presStyleIdx="1" presStyleCnt="2" custScaleX="33621" custLinFactNeighborX="1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AD67E-6CD9-AB4D-8AD7-252DDFAEEC40}" srcId="{50D38167-32A4-154E-A9C6-E9BB404DEF4A}" destId="{003AFD5F-4F43-2345-B1D1-58B2CC775C1C}" srcOrd="0" destOrd="0" parTransId="{5876D9EE-E64E-C04F-AE61-2D894978BB80}" sibTransId="{EF094645-13F5-1D44-B262-2F27B610EB40}"/>
    <dgm:cxn modelId="{3764941A-378A-2A45-829B-8E8E66A08DE9}" type="presOf" srcId="{2295008F-2394-6D46-B6E1-88DBB79CDA1C}" destId="{B95318F1-2443-AA43-93A2-590C681F104C}" srcOrd="0" destOrd="0" presId="urn:microsoft.com/office/officeart/2005/8/layout/process1"/>
    <dgm:cxn modelId="{EEDEC68D-4AD9-8040-A2BB-21EDA3130E5E}" type="presOf" srcId="{003AFD5F-4F43-2345-B1D1-58B2CC775C1C}" destId="{27E6B8E7-3908-C045-9989-84B125AFB598}" srcOrd="0" destOrd="0" presId="urn:microsoft.com/office/officeart/2005/8/layout/process1"/>
    <dgm:cxn modelId="{DBE67267-BC03-C94B-B455-E8021F5C797D}" srcId="{50D38167-32A4-154E-A9C6-E9BB404DEF4A}" destId="{2295008F-2394-6D46-B6E1-88DBB79CDA1C}" srcOrd="1" destOrd="0" parTransId="{40FCE06D-39DA-F84C-AE0E-DF647D33C624}" sibTransId="{4B9B97A0-252E-9D48-9310-C4EFC57F39A8}"/>
    <dgm:cxn modelId="{63DAAD84-2864-504B-8993-FCADC98CBF59}" type="presOf" srcId="{EF094645-13F5-1D44-B262-2F27B610EB40}" destId="{1D606205-7652-C448-B99E-A85AC1538E83}" srcOrd="0" destOrd="0" presId="urn:microsoft.com/office/officeart/2005/8/layout/process1"/>
    <dgm:cxn modelId="{F910CEEB-0389-854A-B060-DFA1A73DE11E}" type="presOf" srcId="{50D38167-32A4-154E-A9C6-E9BB404DEF4A}" destId="{26FB7B7D-4AE6-BA43-B2BC-01F344DD508F}" srcOrd="0" destOrd="0" presId="urn:microsoft.com/office/officeart/2005/8/layout/process1"/>
    <dgm:cxn modelId="{77227FE4-819B-B143-BD5A-B066E5BA7A26}" type="presOf" srcId="{EF094645-13F5-1D44-B262-2F27B610EB40}" destId="{C9DF0F5D-71DF-1B4E-B224-7BA45CA5CF69}" srcOrd="1" destOrd="0" presId="urn:microsoft.com/office/officeart/2005/8/layout/process1"/>
    <dgm:cxn modelId="{162D780B-A6DF-A243-A5F8-7767E375EED8}" type="presParOf" srcId="{26FB7B7D-4AE6-BA43-B2BC-01F344DD508F}" destId="{27E6B8E7-3908-C045-9989-84B125AFB598}" srcOrd="0" destOrd="0" presId="urn:microsoft.com/office/officeart/2005/8/layout/process1"/>
    <dgm:cxn modelId="{88A61330-2C17-8147-962D-C6B68616D00E}" type="presParOf" srcId="{26FB7B7D-4AE6-BA43-B2BC-01F344DD508F}" destId="{1D606205-7652-C448-B99E-A85AC1538E83}" srcOrd="1" destOrd="0" presId="urn:microsoft.com/office/officeart/2005/8/layout/process1"/>
    <dgm:cxn modelId="{A783B77B-111E-7D4A-ADE3-848CF9AA9CAF}" type="presParOf" srcId="{1D606205-7652-C448-B99E-A85AC1538E83}" destId="{C9DF0F5D-71DF-1B4E-B224-7BA45CA5CF69}" srcOrd="0" destOrd="0" presId="urn:microsoft.com/office/officeart/2005/8/layout/process1"/>
    <dgm:cxn modelId="{D905F950-3CAB-354E-AC35-400CB3424868}" type="presParOf" srcId="{26FB7B7D-4AE6-BA43-B2BC-01F344DD508F}" destId="{B95318F1-2443-AA43-93A2-590C681F104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6B8E7-3908-C045-9989-84B125AFB598}">
      <dsp:nvSpPr>
        <dsp:cNvPr id="0" name=""/>
        <dsp:cNvSpPr/>
      </dsp:nvSpPr>
      <dsp:spPr>
        <a:xfrm>
          <a:off x="2303" y="0"/>
          <a:ext cx="2225713" cy="529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Input </a:t>
          </a:r>
          <a:r>
            <a:rPr lang="en-US" sz="2300" kern="1200" dirty="0" err="1" smtClean="0"/>
            <a:t>Proc</a:t>
          </a:r>
          <a:endParaRPr lang="en-US" sz="2300" kern="1200" dirty="0"/>
        </a:p>
      </dsp:txBody>
      <dsp:txXfrm>
        <a:off x="17803" y="15500"/>
        <a:ext cx="2194713" cy="498193"/>
      </dsp:txXfrm>
    </dsp:sp>
    <dsp:sp modelId="{1D606205-7652-C448-B99E-A85AC1538E83}">
      <dsp:nvSpPr>
        <dsp:cNvPr id="0" name=""/>
        <dsp:cNvSpPr/>
      </dsp:nvSpPr>
      <dsp:spPr>
        <a:xfrm>
          <a:off x="2855438" y="0"/>
          <a:ext cx="1330132" cy="5291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55438" y="105839"/>
        <a:ext cx="1171374" cy="317515"/>
      </dsp:txXfrm>
    </dsp:sp>
    <dsp:sp modelId="{B95318F1-2443-AA43-93A2-590C681F104C}">
      <dsp:nvSpPr>
        <dsp:cNvPr id="0" name=""/>
        <dsp:cNvSpPr/>
      </dsp:nvSpPr>
      <dsp:spPr>
        <a:xfrm>
          <a:off x="4737700" y="0"/>
          <a:ext cx="2109452" cy="5291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Dest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Proc</a:t>
          </a:r>
          <a:endParaRPr lang="en-US" sz="2300" kern="1200" dirty="0"/>
        </a:p>
      </dsp:txBody>
      <dsp:txXfrm>
        <a:off x="4753200" y="15500"/>
        <a:ext cx="2078452" cy="498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6B8E7-3908-C045-9989-84B125AFB598}">
      <dsp:nvSpPr>
        <dsp:cNvPr id="0" name=""/>
        <dsp:cNvSpPr/>
      </dsp:nvSpPr>
      <dsp:spPr>
        <a:xfrm>
          <a:off x="1589" y="0"/>
          <a:ext cx="1535718" cy="930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Input </a:t>
          </a:r>
          <a:r>
            <a:rPr lang="en-US" sz="2300" kern="1200" dirty="0" err="1" smtClean="0"/>
            <a:t>Proc</a:t>
          </a:r>
          <a:endParaRPr lang="en-US" sz="2300" kern="1200" dirty="0"/>
        </a:p>
      </dsp:txBody>
      <dsp:txXfrm>
        <a:off x="28837" y="27248"/>
        <a:ext cx="1481222" cy="875822"/>
      </dsp:txXfrm>
    </dsp:sp>
    <dsp:sp modelId="{1D606205-7652-C448-B99E-A85AC1538E83}">
      <dsp:nvSpPr>
        <dsp:cNvPr id="0" name=""/>
        <dsp:cNvSpPr/>
      </dsp:nvSpPr>
      <dsp:spPr>
        <a:xfrm>
          <a:off x="1970619" y="0"/>
          <a:ext cx="918619" cy="930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970619" y="186064"/>
        <a:ext cx="643033" cy="558190"/>
      </dsp:txXfrm>
    </dsp:sp>
    <dsp:sp modelId="{B95318F1-2443-AA43-93A2-590C681F104C}">
      <dsp:nvSpPr>
        <dsp:cNvPr id="0" name=""/>
        <dsp:cNvSpPr/>
      </dsp:nvSpPr>
      <dsp:spPr>
        <a:xfrm>
          <a:off x="3270553" y="0"/>
          <a:ext cx="1455499" cy="930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Negotiate </a:t>
          </a:r>
          <a:r>
            <a:rPr lang="en-US" sz="2300" kern="1200" dirty="0" err="1" smtClean="0"/>
            <a:t>Proc</a:t>
          </a:r>
          <a:endParaRPr lang="en-US" sz="2300" kern="1200" dirty="0"/>
        </a:p>
      </dsp:txBody>
      <dsp:txXfrm>
        <a:off x="3297801" y="27248"/>
        <a:ext cx="1401003" cy="875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5C172-D00D-5F48-B2C1-1747AE075C7A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F85C-8A85-A04D-A14D-D6B3BC61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F85C-8A85-A04D-A14D-D6B3BC615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its provable properties? Can</a:t>
            </a:r>
            <a:r>
              <a:rPr lang="en-US" baseline="0" dirty="0" smtClean="0"/>
              <a:t> it do worse than random placement?</a:t>
            </a:r>
          </a:p>
          <a:p>
            <a:r>
              <a:rPr lang="en-US" baseline="0" dirty="0" smtClean="0"/>
              <a:t>Greedy algorithm (with a few minor caveats)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how</a:t>
            </a:r>
            <a:r>
              <a:rPr lang="en-US" baseline="0" dirty="0" smtClean="0"/>
              <a:t> the partitioning can have an effect on runtime. We just first have an implementation of </a:t>
            </a:r>
            <a:r>
              <a:rPr lang="en-US" baseline="0" dirty="0" err="1" smtClean="0"/>
              <a:t>PowerGraph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D896-15EA-0C45-81DA-9776986D094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3A6F-D20D-5C44-8C43-BEFB32E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Graph Ingress</a:t>
            </a:r>
            <a:br>
              <a:rPr lang="en-US" dirty="0" smtClean="0"/>
            </a:br>
            <a:r>
              <a:rPr lang="en-US" dirty="0" smtClean="0"/>
              <a:t>using vertex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566"/>
            <a:ext cx="7995626" cy="2421660"/>
          </a:xfrm>
        </p:spPr>
        <p:txBody>
          <a:bodyPr>
            <a:normAutofit/>
          </a:bodyPr>
          <a:lstStyle/>
          <a:p>
            <a:r>
              <a:rPr lang="en-US" dirty="0" smtClean="0"/>
              <a:t>Each edge is assigned to one machine.</a:t>
            </a:r>
          </a:p>
          <a:p>
            <a:r>
              <a:rPr lang="en-US" dirty="0" smtClean="0"/>
              <a:t>Each vertex is shared by multiple machines.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061" y="3790594"/>
            <a:ext cx="2354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ERecord</a:t>
            </a:r>
            <a:r>
              <a:rPr lang="en-US" sz="2000" dirty="0" smtClean="0"/>
              <a:t>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pid_type</a:t>
            </a:r>
            <a:r>
              <a:rPr lang="en-US" sz="2000" dirty="0" smtClean="0"/>
              <a:t> </a:t>
            </a:r>
            <a:r>
              <a:rPr lang="en-US" sz="2000" dirty="0" err="1" smtClean="0"/>
              <a:t>pid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vid_type</a:t>
            </a:r>
            <a:r>
              <a:rPr lang="en-US" sz="2000" dirty="0" smtClean="0"/>
              <a:t> source;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vid_type</a:t>
            </a:r>
            <a:r>
              <a:rPr lang="en-US" sz="2000" dirty="0" smtClean="0"/>
              <a:t> target;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edata_type</a:t>
            </a:r>
            <a:r>
              <a:rPr lang="en-US" sz="2000" dirty="0" smtClean="0"/>
              <a:t> data;</a:t>
            </a:r>
            <a:endParaRPr lang="en-US" sz="2000" dirty="0"/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36764" y="3790594"/>
            <a:ext cx="26255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VRecord</a:t>
            </a:r>
            <a:r>
              <a:rPr lang="en-US" sz="2000" dirty="0" smtClean="0"/>
              <a:t>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vid_type</a:t>
            </a:r>
            <a:r>
              <a:rPr lang="en-US" sz="2000" dirty="0" smtClean="0"/>
              <a:t> vid;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vdata_type</a:t>
            </a:r>
            <a:r>
              <a:rPr lang="en-US" sz="2000" dirty="0" smtClean="0"/>
              <a:t> data;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indeg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outdeg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bitset</a:t>
            </a:r>
            <a:r>
              <a:rPr lang="en-US" sz="2000" dirty="0" smtClean="0"/>
              <a:t>  mirrors;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pid_type</a:t>
            </a:r>
            <a:r>
              <a:rPr lang="en-US" sz="2000" dirty="0" smtClean="0"/>
              <a:t> owner;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86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4508" y="3333894"/>
            <a:ext cx="2063601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2853" y="3333894"/>
            <a:ext cx="2156198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297692" y="598377"/>
            <a:ext cx="462989" cy="1522459"/>
            <a:chOff x="4173509" y="468625"/>
            <a:chExt cx="462989" cy="152245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411614" y="890952"/>
              <a:ext cx="0" cy="678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173509" y="468625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173509" y="1554500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587386" y="2881518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9418" y="2899040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317841" y="3608894"/>
            <a:ext cx="1799040" cy="483404"/>
            <a:chOff x="1792426" y="2711078"/>
            <a:chExt cx="1799040" cy="483404"/>
          </a:xfrm>
        </p:grpSpPr>
        <p:sp>
          <p:nvSpPr>
            <p:cNvPr id="114" name="Oval 113"/>
            <p:cNvSpPr/>
            <p:nvPr/>
          </p:nvSpPr>
          <p:spPr>
            <a:xfrm>
              <a:off x="1792426" y="271107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>
              <a:stCxn id="114" idx="6"/>
            </p:cNvCxnSpPr>
            <p:nvPr/>
          </p:nvCxnSpPr>
          <p:spPr>
            <a:xfrm>
              <a:off x="2255415" y="2929370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128477" y="275789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7625" y="3615508"/>
            <a:ext cx="1810612" cy="436584"/>
            <a:chOff x="5458848" y="2671387"/>
            <a:chExt cx="1810612" cy="436584"/>
          </a:xfrm>
        </p:grpSpPr>
        <p:sp>
          <p:nvSpPr>
            <p:cNvPr id="122" name="Oval 121"/>
            <p:cNvSpPr/>
            <p:nvPr/>
          </p:nvSpPr>
          <p:spPr>
            <a:xfrm>
              <a:off x="6806471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5926245" y="2896293"/>
              <a:ext cx="8802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5458848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7841" y="4756357"/>
            <a:ext cx="1799040" cy="436584"/>
            <a:chOff x="2983541" y="4068163"/>
            <a:chExt cx="1799040" cy="436584"/>
          </a:xfrm>
        </p:grpSpPr>
        <p:sp>
          <p:nvSpPr>
            <p:cNvPr id="126" name="Oval 125"/>
            <p:cNvSpPr/>
            <p:nvPr/>
          </p:nvSpPr>
          <p:spPr>
            <a:xfrm>
              <a:off x="4319592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  <p:cxnSp>
          <p:nvCxnSpPr>
            <p:cNvPr id="127" name="Straight Connector 126"/>
            <p:cNvCxnSpPr>
              <a:stCxn id="128" idx="6"/>
              <a:endCxn id="126" idx="2"/>
            </p:cNvCxnSpPr>
            <p:nvPr/>
          </p:nvCxnSpPr>
          <p:spPr>
            <a:xfrm>
              <a:off x="3446530" y="4286455"/>
              <a:ext cx="8730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983541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07309" y="3196912"/>
            <a:ext cx="2193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2:</a:t>
            </a:r>
          </a:p>
          <a:p>
            <a:r>
              <a:rPr lang="en-US" sz="2000" dirty="0" smtClean="0"/>
              <a:t>Both end points have</a:t>
            </a:r>
            <a:r>
              <a:rPr lang="en-US" sz="2000" b="1" dirty="0" smtClean="0"/>
              <a:t> </a:t>
            </a:r>
            <a:r>
              <a:rPr lang="en-US" sz="2000" dirty="0" smtClean="0"/>
              <a:t>been seen before, on the same machine.</a:t>
            </a:r>
          </a:p>
          <a:p>
            <a:endParaRPr lang="en-US" sz="2000" dirty="0" smtClean="0"/>
          </a:p>
          <a:p>
            <a:pPr marL="342900" indent="-342900"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Assign to a machine which contains both endpoints</a:t>
            </a:r>
            <a:endParaRPr lang="en-US" sz="20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360986" y="746269"/>
            <a:ext cx="3250596" cy="1765949"/>
            <a:chOff x="2911465" y="2693793"/>
            <a:chExt cx="3082455" cy="1674603"/>
          </a:xfrm>
        </p:grpSpPr>
        <p:sp>
          <p:nvSpPr>
            <p:cNvPr id="38" name="Oval 37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39" name="Straight Connector 38"/>
            <p:cNvCxnSpPr>
              <a:stCxn id="38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dirty="0" smtClean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</a:p>
          </p:txBody>
        </p:sp>
        <p:cxnSp>
          <p:nvCxnSpPr>
            <p:cNvPr id="47" name="Straight Connector 46"/>
            <p:cNvCxnSpPr>
              <a:stCxn id="48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E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51" name="Straight Connector 50"/>
            <p:cNvCxnSpPr>
              <a:stCxn id="48" idx="4"/>
              <a:endCxn id="43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5"/>
              <a:endCxn id="50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3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</a:t>
              </a:r>
              <a:endParaRPr lang="en-US" sz="2000" dirty="0" smtClean="0"/>
            </a:p>
          </p:txBody>
        </p:sp>
        <p:cxnSp>
          <p:nvCxnSpPr>
            <p:cNvPr id="55" name="Straight Connector 54"/>
            <p:cNvCxnSpPr>
              <a:stCxn id="54" idx="3"/>
              <a:endCxn id="50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87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6613E-6 4.15335E-6 L -0.43262 0.4401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39" y="2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4508" y="3333894"/>
            <a:ext cx="2063601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2853" y="3333894"/>
            <a:ext cx="2156198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14" idx="4"/>
            <a:endCxn id="128" idx="0"/>
          </p:cNvCxnSpPr>
          <p:nvPr/>
        </p:nvCxnSpPr>
        <p:spPr>
          <a:xfrm>
            <a:off x="1549336" y="4045478"/>
            <a:ext cx="0" cy="71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297692" y="618725"/>
            <a:ext cx="462989" cy="1522459"/>
            <a:chOff x="4173509" y="468625"/>
            <a:chExt cx="462989" cy="1522459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4411614" y="890952"/>
              <a:ext cx="0" cy="678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173509" y="468625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173509" y="1554500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587386" y="2881518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9418" y="2899040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317841" y="3608894"/>
            <a:ext cx="1799040" cy="483404"/>
            <a:chOff x="1792426" y="2711078"/>
            <a:chExt cx="1799040" cy="483404"/>
          </a:xfrm>
        </p:grpSpPr>
        <p:sp>
          <p:nvSpPr>
            <p:cNvPr id="114" name="Oval 113"/>
            <p:cNvSpPr/>
            <p:nvPr/>
          </p:nvSpPr>
          <p:spPr>
            <a:xfrm>
              <a:off x="1792426" y="271107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>
              <a:stCxn id="114" idx="6"/>
            </p:cNvCxnSpPr>
            <p:nvPr/>
          </p:nvCxnSpPr>
          <p:spPr>
            <a:xfrm>
              <a:off x="2255415" y="2929370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128477" y="275789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7625" y="3615508"/>
            <a:ext cx="1810612" cy="436584"/>
            <a:chOff x="5458848" y="2671387"/>
            <a:chExt cx="1810612" cy="436584"/>
          </a:xfrm>
        </p:grpSpPr>
        <p:sp>
          <p:nvSpPr>
            <p:cNvPr id="122" name="Oval 121"/>
            <p:cNvSpPr/>
            <p:nvPr/>
          </p:nvSpPr>
          <p:spPr>
            <a:xfrm>
              <a:off x="6806471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5926245" y="2896293"/>
              <a:ext cx="8802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5458848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7841" y="4756357"/>
            <a:ext cx="1799040" cy="436584"/>
            <a:chOff x="2983541" y="4068163"/>
            <a:chExt cx="1799040" cy="436584"/>
          </a:xfrm>
        </p:grpSpPr>
        <p:sp>
          <p:nvSpPr>
            <p:cNvPr id="126" name="Oval 125"/>
            <p:cNvSpPr/>
            <p:nvPr/>
          </p:nvSpPr>
          <p:spPr>
            <a:xfrm>
              <a:off x="4319592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  <p:cxnSp>
          <p:nvCxnSpPr>
            <p:cNvPr id="127" name="Straight Connector 126"/>
            <p:cNvCxnSpPr>
              <a:stCxn id="128" idx="6"/>
              <a:endCxn id="126" idx="2"/>
            </p:cNvCxnSpPr>
            <p:nvPr/>
          </p:nvCxnSpPr>
          <p:spPr>
            <a:xfrm>
              <a:off x="3446530" y="4286455"/>
              <a:ext cx="8730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983541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0986" y="746269"/>
            <a:ext cx="3250596" cy="1765949"/>
            <a:chOff x="2911465" y="2693793"/>
            <a:chExt cx="3082455" cy="1674603"/>
          </a:xfrm>
        </p:grpSpPr>
        <p:sp>
          <p:nvSpPr>
            <p:cNvPr id="36" name="Oval 35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37" name="Straight Connector 36"/>
            <p:cNvCxnSpPr>
              <a:stCxn id="36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dirty="0" smtClean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</a:p>
          </p:txBody>
        </p:sp>
        <p:cxnSp>
          <p:nvCxnSpPr>
            <p:cNvPr id="42" name="Straight Connector 41"/>
            <p:cNvCxnSpPr>
              <a:stCxn id="43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E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46" name="Straight Connector 45"/>
            <p:cNvCxnSpPr>
              <a:stCxn id="43" idx="4"/>
              <a:endCxn id="41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5"/>
              <a:endCxn id="45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</a:t>
              </a:r>
              <a:endParaRPr lang="en-US" sz="2000" dirty="0" smtClean="0"/>
            </a:p>
          </p:txBody>
        </p:sp>
        <p:cxnSp>
          <p:nvCxnSpPr>
            <p:cNvPr id="50" name="Straight Connector 49"/>
            <p:cNvCxnSpPr>
              <a:stCxn id="49" idx="3"/>
              <a:endCxn id="45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3607309" y="3196912"/>
            <a:ext cx="2193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</a:t>
            </a:r>
            <a:r>
              <a:rPr lang="en-US" sz="2000" b="1" dirty="0"/>
              <a:t>3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Both end points have</a:t>
            </a:r>
            <a:r>
              <a:rPr lang="en-US" sz="2000" b="1" dirty="0" smtClean="0"/>
              <a:t> </a:t>
            </a:r>
            <a:r>
              <a:rPr lang="en-US" sz="2000" dirty="0" smtClean="0"/>
              <a:t>been seen before, but on different machine.</a:t>
            </a:r>
          </a:p>
          <a:p>
            <a:endParaRPr lang="en-US" sz="2000" dirty="0" smtClean="0"/>
          </a:p>
          <a:p>
            <a:pPr marL="342900" indent="-342900"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Assign to any machine which contains one endpoints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587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3.32407E-6 L 0.2909 0.43224 " pathEditMode="relative" ptsTypes="AA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4508" y="3333894"/>
            <a:ext cx="2063601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2853" y="3333894"/>
            <a:ext cx="2156198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14" idx="4"/>
            <a:endCxn id="128" idx="0"/>
          </p:cNvCxnSpPr>
          <p:nvPr/>
        </p:nvCxnSpPr>
        <p:spPr>
          <a:xfrm>
            <a:off x="1549336" y="4045478"/>
            <a:ext cx="0" cy="71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062338" y="752733"/>
            <a:ext cx="1152265" cy="1124188"/>
            <a:chOff x="5175314" y="752733"/>
            <a:chExt cx="1152265" cy="1124188"/>
          </a:xfrm>
        </p:grpSpPr>
        <p:cxnSp>
          <p:nvCxnSpPr>
            <p:cNvPr id="48" name="Straight Connector 47"/>
            <p:cNvCxnSpPr>
              <a:stCxn id="49" idx="3"/>
              <a:endCxn id="50" idx="7"/>
            </p:cNvCxnSpPr>
            <p:nvPr/>
          </p:nvCxnSpPr>
          <p:spPr>
            <a:xfrm flipH="1">
              <a:off x="5570500" y="1125381"/>
              <a:ext cx="361893" cy="378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864590" y="75273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75314" y="144033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3195" y="752733"/>
            <a:ext cx="1239319" cy="1130027"/>
            <a:chOff x="4438460" y="630803"/>
            <a:chExt cx="1239319" cy="1130027"/>
          </a:xfrm>
        </p:grpSpPr>
        <p:cxnSp>
          <p:nvCxnSpPr>
            <p:cNvPr id="55" name="Straight Connector 54"/>
            <p:cNvCxnSpPr>
              <a:stCxn id="56" idx="3"/>
              <a:endCxn id="57" idx="7"/>
            </p:cNvCxnSpPr>
            <p:nvPr/>
          </p:nvCxnSpPr>
          <p:spPr>
            <a:xfrm flipH="1">
              <a:off x="4833646" y="1003451"/>
              <a:ext cx="448947" cy="3847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214790" y="63080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460" y="1324246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8188657" y="4051581"/>
            <a:ext cx="0" cy="678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945248" y="4729897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87386" y="2881518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9418" y="2899040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317841" y="3608894"/>
            <a:ext cx="1799040" cy="483404"/>
            <a:chOff x="1792426" y="2711078"/>
            <a:chExt cx="1799040" cy="483404"/>
          </a:xfrm>
        </p:grpSpPr>
        <p:sp>
          <p:nvSpPr>
            <p:cNvPr id="114" name="Oval 113"/>
            <p:cNvSpPr/>
            <p:nvPr/>
          </p:nvSpPr>
          <p:spPr>
            <a:xfrm>
              <a:off x="1792426" y="271107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>
              <a:stCxn id="114" idx="6"/>
            </p:cNvCxnSpPr>
            <p:nvPr/>
          </p:nvCxnSpPr>
          <p:spPr>
            <a:xfrm>
              <a:off x="2255415" y="2929370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128477" y="275789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7625" y="3615508"/>
            <a:ext cx="1810612" cy="436584"/>
            <a:chOff x="5458848" y="2671387"/>
            <a:chExt cx="1810612" cy="436584"/>
          </a:xfrm>
        </p:grpSpPr>
        <p:sp>
          <p:nvSpPr>
            <p:cNvPr id="122" name="Oval 121"/>
            <p:cNvSpPr/>
            <p:nvPr/>
          </p:nvSpPr>
          <p:spPr>
            <a:xfrm>
              <a:off x="6806471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5926245" y="2896293"/>
              <a:ext cx="8802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5458848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7841" y="4756357"/>
            <a:ext cx="1799040" cy="436584"/>
            <a:chOff x="2983541" y="4068163"/>
            <a:chExt cx="1799040" cy="436584"/>
          </a:xfrm>
        </p:grpSpPr>
        <p:sp>
          <p:nvSpPr>
            <p:cNvPr id="126" name="Oval 125"/>
            <p:cNvSpPr/>
            <p:nvPr/>
          </p:nvSpPr>
          <p:spPr>
            <a:xfrm>
              <a:off x="4319592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  <p:cxnSp>
          <p:nvCxnSpPr>
            <p:cNvPr id="127" name="Straight Connector 126"/>
            <p:cNvCxnSpPr>
              <a:stCxn id="128" idx="6"/>
              <a:endCxn id="126" idx="2"/>
            </p:cNvCxnSpPr>
            <p:nvPr/>
          </p:nvCxnSpPr>
          <p:spPr>
            <a:xfrm>
              <a:off x="3446530" y="4286455"/>
              <a:ext cx="8730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983541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0986" y="746269"/>
            <a:ext cx="3250596" cy="1765949"/>
            <a:chOff x="2911465" y="2693793"/>
            <a:chExt cx="3082455" cy="1674603"/>
          </a:xfrm>
        </p:grpSpPr>
        <p:sp>
          <p:nvSpPr>
            <p:cNvPr id="40" name="Oval 39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41" name="Straight Connector 40"/>
            <p:cNvCxnSpPr>
              <a:stCxn id="40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dirty="0" smtClean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</a:p>
          </p:txBody>
        </p:sp>
        <p:cxnSp>
          <p:nvCxnSpPr>
            <p:cNvPr id="47" name="Straight Connector 46"/>
            <p:cNvCxnSpPr>
              <a:stCxn id="51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E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54" name="Straight Connector 53"/>
            <p:cNvCxnSpPr>
              <a:stCxn id="51" idx="4"/>
              <a:endCxn id="46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5"/>
              <a:endCxn id="53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</a:t>
              </a:r>
              <a:endParaRPr lang="en-US" sz="2000" dirty="0" smtClean="0"/>
            </a:p>
          </p:txBody>
        </p:sp>
        <p:cxnSp>
          <p:nvCxnSpPr>
            <p:cNvPr id="61" name="Straight Connector 60"/>
            <p:cNvCxnSpPr>
              <a:stCxn id="60" idx="3"/>
              <a:endCxn id="53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607309" y="3196912"/>
            <a:ext cx="2193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</a:t>
            </a:r>
            <a:r>
              <a:rPr lang="en-US" sz="2000" b="1" dirty="0"/>
              <a:t>3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Both end points have</a:t>
            </a:r>
            <a:r>
              <a:rPr lang="en-US" sz="2000" b="1" dirty="0" smtClean="0"/>
              <a:t> </a:t>
            </a:r>
            <a:r>
              <a:rPr lang="en-US" sz="2000" dirty="0" smtClean="0"/>
              <a:t>been seen before, but on different machine.</a:t>
            </a:r>
          </a:p>
          <a:p>
            <a:endParaRPr lang="en-US" sz="2000" dirty="0" smtClean="0"/>
          </a:p>
          <a:p>
            <a:pPr marL="342900" indent="-342900"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Assign to a machine which contains one endpoints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569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6058E-7 4.56335E-6 L 0.24453 0.41302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5988E-6 3.39588E-6 L -0.44859 0.41881 " pathEditMode="relative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4508" y="3333894"/>
            <a:ext cx="2063601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2853" y="3333894"/>
            <a:ext cx="2156198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14" idx="4"/>
            <a:endCxn id="128" idx="0"/>
          </p:cNvCxnSpPr>
          <p:nvPr/>
        </p:nvCxnSpPr>
        <p:spPr>
          <a:xfrm>
            <a:off x="1549336" y="4045478"/>
            <a:ext cx="0" cy="71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610405" y="3951721"/>
            <a:ext cx="448947" cy="384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14603" y="4225820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11471" y="864445"/>
            <a:ext cx="985968" cy="1702138"/>
            <a:chOff x="4311471" y="864445"/>
            <a:chExt cx="985968" cy="1702138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576961" y="1286772"/>
              <a:ext cx="495594" cy="8432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834450" y="864445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311471" y="2129999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US" dirty="0" smtClean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8188657" y="4051581"/>
            <a:ext cx="0" cy="678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945248" y="4729897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87386" y="2881518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9418" y="2899040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317841" y="3608894"/>
            <a:ext cx="1799040" cy="483404"/>
            <a:chOff x="1792426" y="2711078"/>
            <a:chExt cx="1799040" cy="483404"/>
          </a:xfrm>
        </p:grpSpPr>
        <p:sp>
          <p:nvSpPr>
            <p:cNvPr id="114" name="Oval 113"/>
            <p:cNvSpPr/>
            <p:nvPr/>
          </p:nvSpPr>
          <p:spPr>
            <a:xfrm>
              <a:off x="1792426" y="271107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>
              <a:stCxn id="114" idx="6"/>
            </p:cNvCxnSpPr>
            <p:nvPr/>
          </p:nvCxnSpPr>
          <p:spPr>
            <a:xfrm>
              <a:off x="2255415" y="2929370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128477" y="275789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7625" y="3615508"/>
            <a:ext cx="1810612" cy="436584"/>
            <a:chOff x="5458848" y="2671387"/>
            <a:chExt cx="1810612" cy="436584"/>
          </a:xfrm>
        </p:grpSpPr>
        <p:sp>
          <p:nvSpPr>
            <p:cNvPr id="122" name="Oval 121"/>
            <p:cNvSpPr/>
            <p:nvPr/>
          </p:nvSpPr>
          <p:spPr>
            <a:xfrm>
              <a:off x="6806471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5926245" y="2896293"/>
              <a:ext cx="8802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5458848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7841" y="4756357"/>
            <a:ext cx="1799040" cy="436584"/>
            <a:chOff x="2983541" y="4068163"/>
            <a:chExt cx="1799040" cy="436584"/>
          </a:xfrm>
        </p:grpSpPr>
        <p:sp>
          <p:nvSpPr>
            <p:cNvPr id="126" name="Oval 125"/>
            <p:cNvSpPr/>
            <p:nvPr/>
          </p:nvSpPr>
          <p:spPr>
            <a:xfrm>
              <a:off x="4319592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  <p:cxnSp>
          <p:nvCxnSpPr>
            <p:cNvPr id="127" name="Straight Connector 126"/>
            <p:cNvCxnSpPr>
              <a:stCxn id="128" idx="6"/>
              <a:endCxn id="126" idx="2"/>
            </p:cNvCxnSpPr>
            <p:nvPr/>
          </p:nvCxnSpPr>
          <p:spPr>
            <a:xfrm>
              <a:off x="3446530" y="4286455"/>
              <a:ext cx="8730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983541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2275761" y="4012803"/>
            <a:ext cx="448947" cy="384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61702" y="4285244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360986" y="746269"/>
            <a:ext cx="3250596" cy="1765949"/>
            <a:chOff x="2911465" y="2693793"/>
            <a:chExt cx="3082455" cy="1674603"/>
          </a:xfrm>
        </p:grpSpPr>
        <p:sp>
          <p:nvSpPr>
            <p:cNvPr id="35" name="Oval 34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36" name="Straight Connector 35"/>
            <p:cNvCxnSpPr>
              <a:stCxn id="35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dirty="0" smtClean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</a:p>
          </p:txBody>
        </p:sp>
        <p:cxnSp>
          <p:nvCxnSpPr>
            <p:cNvPr id="41" name="Straight Connector 40"/>
            <p:cNvCxnSpPr>
              <a:stCxn id="44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E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49" name="Straight Connector 48"/>
            <p:cNvCxnSpPr>
              <a:stCxn id="44" idx="4"/>
              <a:endCxn id="40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5"/>
              <a:endCxn id="48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0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</a:t>
              </a:r>
              <a:endParaRPr lang="en-US" sz="2000" dirty="0" smtClean="0"/>
            </a:p>
          </p:txBody>
        </p:sp>
        <p:cxnSp>
          <p:nvCxnSpPr>
            <p:cNvPr id="53" name="Straight Connector 52"/>
            <p:cNvCxnSpPr>
              <a:stCxn id="52" idx="3"/>
              <a:endCxn id="48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607309" y="3196912"/>
            <a:ext cx="2193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4:</a:t>
            </a:r>
          </a:p>
          <a:p>
            <a:r>
              <a:rPr lang="en-US" sz="2000" dirty="0" smtClean="0"/>
              <a:t>Only one end points has</a:t>
            </a:r>
            <a:r>
              <a:rPr lang="en-US" sz="2000" b="1" dirty="0" smtClean="0"/>
              <a:t> </a:t>
            </a:r>
            <a:r>
              <a:rPr lang="en-US" sz="2000" dirty="0" smtClean="0"/>
              <a:t>been seen before,</a:t>
            </a:r>
          </a:p>
          <a:p>
            <a:endParaRPr lang="en-US" sz="2000" dirty="0" smtClean="0"/>
          </a:p>
          <a:p>
            <a:pPr marL="342900" indent="-342900"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Assign to a machine which contains the endpoint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799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792E-6 -3.20825E-6 L 0.33866 0.40352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4508" y="3333894"/>
            <a:ext cx="2063601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2853" y="3333894"/>
            <a:ext cx="2156198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14" idx="4"/>
            <a:endCxn id="128" idx="0"/>
          </p:cNvCxnSpPr>
          <p:nvPr/>
        </p:nvCxnSpPr>
        <p:spPr>
          <a:xfrm>
            <a:off x="1549336" y="4045478"/>
            <a:ext cx="0" cy="71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610405" y="3951721"/>
            <a:ext cx="448947" cy="384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14603" y="4225820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7610405" y="4045478"/>
            <a:ext cx="495594" cy="843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344915" y="4888705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8188657" y="4051581"/>
            <a:ext cx="0" cy="678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945248" y="4729897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87386" y="2881518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9418" y="2899040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317841" y="3608894"/>
            <a:ext cx="1799040" cy="483404"/>
            <a:chOff x="1792426" y="2711078"/>
            <a:chExt cx="1799040" cy="483404"/>
          </a:xfrm>
        </p:grpSpPr>
        <p:sp>
          <p:nvSpPr>
            <p:cNvPr id="114" name="Oval 113"/>
            <p:cNvSpPr/>
            <p:nvPr/>
          </p:nvSpPr>
          <p:spPr>
            <a:xfrm>
              <a:off x="1792426" y="271107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>
              <a:stCxn id="114" idx="6"/>
            </p:cNvCxnSpPr>
            <p:nvPr/>
          </p:nvCxnSpPr>
          <p:spPr>
            <a:xfrm>
              <a:off x="2255415" y="2929370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128477" y="275789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7625" y="3615508"/>
            <a:ext cx="1810612" cy="436584"/>
            <a:chOff x="5458848" y="2671387"/>
            <a:chExt cx="1810612" cy="436584"/>
          </a:xfrm>
        </p:grpSpPr>
        <p:sp>
          <p:nvSpPr>
            <p:cNvPr id="122" name="Oval 121"/>
            <p:cNvSpPr/>
            <p:nvPr/>
          </p:nvSpPr>
          <p:spPr>
            <a:xfrm>
              <a:off x="6806471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5926245" y="2896293"/>
              <a:ext cx="8802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5458848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7841" y="4756357"/>
            <a:ext cx="1799040" cy="436584"/>
            <a:chOff x="2983541" y="4068163"/>
            <a:chExt cx="1799040" cy="436584"/>
          </a:xfrm>
        </p:grpSpPr>
        <p:sp>
          <p:nvSpPr>
            <p:cNvPr id="126" name="Oval 125"/>
            <p:cNvSpPr/>
            <p:nvPr/>
          </p:nvSpPr>
          <p:spPr>
            <a:xfrm>
              <a:off x="4319592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  <p:cxnSp>
          <p:nvCxnSpPr>
            <p:cNvPr id="127" name="Straight Connector 126"/>
            <p:cNvCxnSpPr>
              <a:stCxn id="128" idx="6"/>
              <a:endCxn id="126" idx="2"/>
            </p:cNvCxnSpPr>
            <p:nvPr/>
          </p:nvCxnSpPr>
          <p:spPr>
            <a:xfrm>
              <a:off x="3446530" y="4286455"/>
              <a:ext cx="8730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983541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>
            <a:off x="2275761" y="4012803"/>
            <a:ext cx="448947" cy="384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61702" y="4285244"/>
            <a:ext cx="462989" cy="436584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 smtClean="0"/>
          </a:p>
        </p:txBody>
      </p:sp>
      <p:grpSp>
        <p:nvGrpSpPr>
          <p:cNvPr id="51" name="Group 50"/>
          <p:cNvGrpSpPr/>
          <p:nvPr/>
        </p:nvGrpSpPr>
        <p:grpSpPr>
          <a:xfrm>
            <a:off x="360986" y="746269"/>
            <a:ext cx="3250596" cy="1765949"/>
            <a:chOff x="2911465" y="2693793"/>
            <a:chExt cx="3082455" cy="1674603"/>
          </a:xfrm>
        </p:grpSpPr>
        <p:sp>
          <p:nvSpPr>
            <p:cNvPr id="52" name="Oval 51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53" name="Straight Connector 52"/>
            <p:cNvCxnSpPr>
              <a:stCxn id="52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dirty="0" smtClean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</a:p>
          </p:txBody>
        </p:sp>
        <p:cxnSp>
          <p:nvCxnSpPr>
            <p:cNvPr id="60" name="Straight Connector 59"/>
            <p:cNvCxnSpPr>
              <a:stCxn id="61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E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66" name="Straight Connector 65"/>
            <p:cNvCxnSpPr>
              <a:stCxn id="61" idx="4"/>
              <a:endCxn id="59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1" idx="5"/>
              <a:endCxn id="65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9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</a:t>
              </a:r>
              <a:endParaRPr lang="en-US" sz="2000" dirty="0" smtClean="0"/>
            </a:p>
          </p:txBody>
        </p:sp>
        <p:cxnSp>
          <p:nvCxnSpPr>
            <p:cNvPr id="72" name="Straight Connector 71"/>
            <p:cNvCxnSpPr>
              <a:stCxn id="71" idx="3"/>
              <a:endCxn id="65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59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3300"/>
            <a:ext cx="8305800" cy="38592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Greedy Algorithm = </a:t>
            </a:r>
            <a:r>
              <a:rPr lang="en-US" b="1" dirty="0" smtClean="0"/>
              <a:t>De-randomization </a:t>
            </a:r>
            <a:r>
              <a:rPr lang="en-US" dirty="0" smtClean="0"/>
              <a:t>of the objective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Expected(#mirrors of greedy)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sz="3200" b="1" dirty="0" smtClean="0"/>
              <a:t>≤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Expected(#mirrors of random)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339351"/>
            <a:ext cx="8305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-64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90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4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5462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64" charset="2"/>
              <a:buBlip>
                <a:blip r:embed="rId6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9954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4526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09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3670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242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-64" charset="2"/>
              <a:buNone/>
            </a:pPr>
            <a:r>
              <a:rPr lang="en-US" b="1" dirty="0" smtClean="0"/>
              <a:t>Objective: Minimize Mirrors</a:t>
            </a:r>
            <a:endParaRPr lang="en-US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5846240"/>
            <a:ext cx="8305800" cy="649287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-64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90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4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5462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64" charset="2"/>
              <a:buBlip>
                <a:blip r:embed="rId6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9954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4526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09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3670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242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-64" charset="2"/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-64" charset="2"/>
              <a:buNone/>
            </a:pPr>
            <a:r>
              <a:rPr lang="en-US" sz="3600" b="1" dirty="0" smtClean="0"/>
              <a:t>In Practice Much Better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8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21350"/>
            <a:ext cx="8305800" cy="5398193"/>
          </a:xfrm>
        </p:spPr>
        <p:txBody>
          <a:bodyPr/>
          <a:lstStyle/>
          <a:p>
            <a:r>
              <a:rPr lang="en-US" sz="3600" b="1" dirty="0" smtClean="0"/>
              <a:t>Greedy</a:t>
            </a:r>
          </a:p>
          <a:p>
            <a:pPr lvl="1"/>
            <a:r>
              <a:rPr lang="en-US" sz="3200" dirty="0" smtClean="0"/>
              <a:t>Communicates between machines to negotiate placement of new edges.</a:t>
            </a:r>
          </a:p>
          <a:p>
            <a:r>
              <a:rPr lang="en-US" sz="3600" b="1" dirty="0" smtClean="0"/>
              <a:t>Oblivious</a:t>
            </a:r>
          </a:p>
          <a:p>
            <a:pPr lvl="1"/>
            <a:r>
              <a:rPr lang="en-US" sz="3200" dirty="0" smtClean="0"/>
              <a:t>Each machine determines placement by itself without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34788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48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" y="1467108"/>
            <a:ext cx="9320156" cy="4402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524" y="903320"/>
            <a:ext cx="882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Twitter Graph:</a:t>
            </a:r>
            <a:r>
              <a:rPr lang="en-US" sz="3600" dirty="0" smtClean="0"/>
              <a:t> 41M vertices, 1.4B edges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17524" y="5925055"/>
            <a:ext cx="882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Oblivious/Greedy balance partition quality and partitioning time.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658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32-Way Partitioning Quality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3" y="838200"/>
            <a:ext cx="5223604" cy="394855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8067"/>
              </p:ext>
            </p:extLst>
          </p:nvPr>
        </p:nvGraphicFramePr>
        <p:xfrm>
          <a:off x="126394" y="1788123"/>
          <a:ext cx="37459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661"/>
                <a:gridCol w="1254214"/>
                <a:gridCol w="1113114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Edges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Twitter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41M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1.4B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133M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5.5B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Amazon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5.2M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LiveJournal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5.4M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79M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Hollywood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2.2M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229M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61564" y="4771071"/>
            <a:ext cx="8303816" cy="1861530"/>
            <a:chOff x="361564" y="4771071"/>
            <a:chExt cx="8303816" cy="1861530"/>
          </a:xfrm>
        </p:grpSpPr>
        <p:sp>
          <p:nvSpPr>
            <p:cNvPr id="4" name="TextBox 3"/>
            <p:cNvSpPr txBox="1"/>
            <p:nvPr/>
          </p:nvSpPr>
          <p:spPr>
            <a:xfrm>
              <a:off x="471310" y="4986211"/>
              <a:ext cx="33070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Oblivious</a:t>
              </a:r>
              <a:endParaRPr lang="en-US" sz="3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8658" y="4818111"/>
              <a:ext cx="2292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1/2 Replication Factor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3036" y="5001017"/>
              <a:ext cx="2292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+ 20% runtime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378" y="5903579"/>
              <a:ext cx="33070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Greedy</a:t>
              </a:r>
              <a:endParaRPr lang="en-US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8658" y="5730917"/>
              <a:ext cx="2292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1/3 Replication Factor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1680" y="5855483"/>
              <a:ext cx="2292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+ 100% runtime</a:t>
              </a:r>
              <a:endParaRPr lang="en-US" sz="24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61564" y="4771071"/>
              <a:ext cx="8245481" cy="1861530"/>
              <a:chOff x="126394" y="4771071"/>
              <a:chExt cx="8245481" cy="186153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26394" y="4771071"/>
                <a:ext cx="8245481" cy="1861530"/>
              </a:xfrm>
              <a:prstGeom prst="rect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26394" y="5668197"/>
                <a:ext cx="8245481" cy="964404"/>
              </a:xfrm>
              <a:prstGeom prst="rect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806303" y="4771071"/>
                <a:ext cx="3178190" cy="1861529"/>
              </a:xfrm>
              <a:prstGeom prst="rect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53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2"/>
            <a:ext cx="8229600" cy="114300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48850" y="1479097"/>
            <a:ext cx="6849457" cy="898525"/>
            <a:chOff x="981642" y="1588679"/>
            <a:chExt cx="6849457" cy="898525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925366044"/>
                </p:ext>
              </p:extLst>
            </p:nvPr>
          </p:nvGraphicFramePr>
          <p:xfrm>
            <a:off x="981642" y="1958011"/>
            <a:ext cx="6849457" cy="5291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743583" y="1588679"/>
              <a:ext cx="1560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Edge Decision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4408" y="1109765"/>
            <a:ext cx="32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Edge: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856252" y="3952583"/>
            <a:ext cx="4726053" cy="1299649"/>
            <a:chOff x="981642" y="1747924"/>
            <a:chExt cx="6849457" cy="739280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718966645"/>
                </p:ext>
              </p:extLst>
            </p:nvPr>
          </p:nvGraphicFramePr>
          <p:xfrm>
            <a:off x="981642" y="1958011"/>
            <a:ext cx="6849457" cy="5291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345854" y="1747924"/>
              <a:ext cx="2260422" cy="21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Hash function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1810" y="3303300"/>
            <a:ext cx="32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Vertex Data: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526888"/>
            <a:ext cx="35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add_edge</a:t>
            </a:r>
            <a:r>
              <a:rPr lang="en-US" dirty="0" smtClean="0"/>
              <a:t> (source, target, </a:t>
            </a:r>
            <a:r>
              <a:rPr lang="en-US" dirty="0" err="1" smtClean="0"/>
              <a:t>edata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7199" y="5330384"/>
            <a:ext cx="286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add_vertex</a:t>
            </a:r>
            <a:r>
              <a:rPr lang="en-US" dirty="0" smtClean="0"/>
              <a:t> (vid, </a:t>
            </a:r>
            <a:r>
              <a:rPr lang="en-US" dirty="0" err="1" smtClean="0"/>
              <a:t>vdata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484176" y="2751798"/>
            <a:ext cx="4524235" cy="3955713"/>
            <a:chOff x="4484176" y="2751798"/>
            <a:chExt cx="4524235" cy="3955713"/>
          </a:xfrm>
        </p:grpSpPr>
        <p:grpSp>
          <p:nvGrpSpPr>
            <p:cNvPr id="41" name="Group 40"/>
            <p:cNvGrpSpPr/>
            <p:nvPr/>
          </p:nvGrpSpPr>
          <p:grpSpPr>
            <a:xfrm>
              <a:off x="5582305" y="2751798"/>
              <a:ext cx="3426106" cy="3955713"/>
              <a:chOff x="5582305" y="2751798"/>
              <a:chExt cx="3426106" cy="395571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582305" y="3121130"/>
                <a:ext cx="3426106" cy="3586381"/>
                <a:chOff x="5582305" y="3121130"/>
                <a:chExt cx="3426106" cy="358638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807184" y="3121130"/>
                  <a:ext cx="3201227" cy="358638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62287" y="3303300"/>
                  <a:ext cx="1534472" cy="65136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Mirror1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262287" y="4468567"/>
                  <a:ext cx="1534472" cy="65136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Mirror2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262287" y="5690010"/>
                  <a:ext cx="1534472" cy="65136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Mirror3</a:t>
                  </a:r>
                  <a:endParaRPr lang="en-US" dirty="0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5582305" y="3826520"/>
                  <a:ext cx="1679982" cy="90441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0" idx="2"/>
                </p:cNvCxnSpPr>
                <p:nvPr/>
              </p:nvCxnSpPr>
              <p:spPr>
                <a:xfrm>
                  <a:off x="5582305" y="4775959"/>
                  <a:ext cx="1679982" cy="1829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21" idx="2"/>
                </p:cNvCxnSpPr>
                <p:nvPr/>
              </p:nvCxnSpPr>
              <p:spPr>
                <a:xfrm flipH="1" flipV="1">
                  <a:off x="5582305" y="4775959"/>
                  <a:ext cx="1679982" cy="123973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6498497" y="4361603"/>
                  <a:ext cx="10249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VRecord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31554" y="3662136"/>
                  <a:ext cx="10249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VRecord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118326" y="5699716"/>
                  <a:ext cx="10249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VRecord</a:t>
                  </a:r>
                  <a:endParaRPr lang="en-US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156462" y="2751798"/>
                <a:ext cx="1455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finalize()</a:t>
                </a:r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484176" y="5699716"/>
              <a:ext cx="16473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 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size_t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indeg</a:t>
              </a:r>
              <a:r>
                <a:rPr lang="en-US" sz="1400" dirty="0" smtClean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size_t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outdeg</a:t>
              </a:r>
              <a:r>
                <a:rPr lang="en-US" sz="1400" dirty="0" smtClean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</a:rPr>
                <a:t> 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bitset</a:t>
              </a:r>
              <a:r>
                <a:rPr lang="en-US" sz="1400" dirty="0" smtClean="0">
                  <a:solidFill>
                    <a:srgbClr val="FF0000"/>
                  </a:solidFill>
                </a:rPr>
                <a:t>  mirrors;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pid_type</a:t>
              </a:r>
              <a:r>
                <a:rPr lang="en-US" sz="1400" dirty="0" smtClean="0">
                  <a:solidFill>
                    <a:srgbClr val="FF0000"/>
                  </a:solidFill>
                </a:rPr>
                <a:t> owner;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0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Graph</a:t>
            </a:r>
            <a:endParaRPr lang="en-US" dirty="0"/>
          </a:p>
          <a:p>
            <a:r>
              <a:rPr lang="en-US" dirty="0" smtClean="0"/>
              <a:t>Map: </a:t>
            </a:r>
            <a:r>
              <a:rPr lang="en-US" dirty="0" err="1" smtClean="0"/>
              <a:t>gvid</a:t>
            </a:r>
            <a:r>
              <a:rPr lang="en-US" dirty="0" smtClean="0"/>
              <a:t> -&gt; </a:t>
            </a:r>
            <a:r>
              <a:rPr lang="en-US" dirty="0" err="1" smtClean="0"/>
              <a:t>lvid</a:t>
            </a:r>
            <a:endParaRPr lang="en-US" dirty="0"/>
          </a:p>
          <a:p>
            <a:r>
              <a:rPr lang="en-US" dirty="0" smtClean="0"/>
              <a:t>Map: </a:t>
            </a:r>
            <a:r>
              <a:rPr lang="en-US" dirty="0" err="1" smtClean="0"/>
              <a:t>lvid</a:t>
            </a:r>
            <a:r>
              <a:rPr lang="en-US" dirty="0" smtClean="0"/>
              <a:t> -&gt;  </a:t>
            </a:r>
            <a:r>
              <a:rPr lang="en-US" dirty="0" err="1" smtClean="0"/>
              <a:t>VRecord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387" y="4444571"/>
            <a:ext cx="8458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Distributed Graph </a:t>
            </a:r>
          </a:p>
          <a:p>
            <a:r>
              <a:rPr lang="en-US" sz="2800" dirty="0" smtClean="0"/>
              <a:t>= (Local Graph  + map&lt;</a:t>
            </a:r>
            <a:r>
              <a:rPr lang="en-US" sz="2800" dirty="0" err="1" smtClean="0"/>
              <a:t>gvid</a:t>
            </a:r>
            <a:r>
              <a:rPr lang="en-US" sz="2800" dirty="0" smtClean="0"/>
              <a:t>, </a:t>
            </a:r>
            <a:r>
              <a:rPr lang="en-US" sz="2800" dirty="0" err="1" smtClean="0"/>
              <a:t>lvid</a:t>
            </a:r>
            <a:r>
              <a:rPr lang="en-US" sz="2800" dirty="0" smtClean="0"/>
              <a:t>&gt;)*</a:t>
            </a:r>
            <a:r>
              <a:rPr lang="en-US" sz="2800" dirty="0" err="1" smtClean="0"/>
              <a:t>num_procs</a:t>
            </a:r>
            <a:endParaRPr lang="en-US" sz="2800" dirty="0"/>
          </a:p>
          <a:p>
            <a:r>
              <a:rPr lang="en-US" sz="2800" dirty="0" smtClean="0"/>
              <a:t>+ </a:t>
            </a:r>
            <a:r>
              <a:rPr lang="en-US" sz="2800" dirty="0" smtClean="0"/>
              <a:t>List&lt;</a:t>
            </a:r>
            <a:r>
              <a:rPr lang="en-US" sz="2800" dirty="0" err="1" smtClean="0"/>
              <a:t>VRecord</a:t>
            </a:r>
            <a:r>
              <a:rPr lang="en-US" sz="2800" dirty="0" smtClean="0"/>
              <a:t>&gt;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507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128" y="1136661"/>
            <a:ext cx="8241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Distributed Graph </a:t>
            </a:r>
          </a:p>
          <a:p>
            <a:r>
              <a:rPr lang="en-US" sz="2400" dirty="0" smtClean="0"/>
              <a:t>= (Local Graph  + map&lt;</a:t>
            </a:r>
            <a:r>
              <a:rPr lang="en-US" sz="2400" dirty="0" err="1" smtClean="0"/>
              <a:t>gvid</a:t>
            </a:r>
            <a:r>
              <a:rPr lang="en-US" sz="2400" dirty="0" smtClean="0"/>
              <a:t>, </a:t>
            </a:r>
            <a:r>
              <a:rPr lang="en-US" sz="2400" dirty="0" err="1" smtClean="0"/>
              <a:t>lvid</a:t>
            </a:r>
            <a:r>
              <a:rPr lang="en-US" sz="2400" dirty="0" smtClean="0"/>
              <a:t>&gt;) * </a:t>
            </a:r>
            <a:r>
              <a:rPr lang="en-US" sz="2400" dirty="0" err="1" smtClean="0"/>
              <a:t>num_procs</a:t>
            </a:r>
            <a:r>
              <a:rPr lang="en-US" sz="2400" dirty="0" smtClean="0"/>
              <a:t> + List&lt;</a:t>
            </a:r>
            <a:r>
              <a:rPr lang="en-US" sz="2400" dirty="0" err="1" smtClean="0"/>
              <a:t>VRecord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Output: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1. (</a:t>
            </a:r>
            <a:r>
              <a:rPr lang="en-US" sz="2400" dirty="0" err="1" smtClean="0"/>
              <a:t>pid</a:t>
            </a:r>
            <a:r>
              <a:rPr lang="en-US" sz="2400" dirty="0" smtClean="0"/>
              <a:t>, Local Graph + map&lt;</a:t>
            </a:r>
            <a:r>
              <a:rPr lang="en-US" sz="2400" dirty="0" err="1" smtClean="0"/>
              <a:t>gvid</a:t>
            </a:r>
            <a:r>
              <a:rPr lang="en-US" sz="2400" dirty="0" smtClean="0"/>
              <a:t>, </a:t>
            </a:r>
            <a:r>
              <a:rPr lang="en-US" sz="2400" dirty="0" err="1" smtClean="0"/>
              <a:t>lvid</a:t>
            </a:r>
            <a:r>
              <a:rPr lang="en-US" sz="2400" dirty="0" smtClean="0"/>
              <a:t>&gt;)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2. List&lt;</a:t>
            </a:r>
            <a:r>
              <a:rPr lang="en-US" sz="2400" dirty="0" err="1" smtClean="0"/>
              <a:t>VRecord</a:t>
            </a:r>
            <a:r>
              <a:rPr lang="en-US" sz="2400" dirty="0"/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128" y="4021309"/>
            <a:ext cx="505317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Type Reference:</a:t>
            </a:r>
          </a:p>
          <a:p>
            <a:r>
              <a:rPr lang="en-US" dirty="0" smtClean="0"/>
              <a:t>Edge = (source, target, </a:t>
            </a:r>
            <a:r>
              <a:rPr lang="en-US" dirty="0" err="1" smtClean="0"/>
              <a:t>edata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= target = </a:t>
            </a:r>
            <a:r>
              <a:rPr lang="en-US" dirty="0" err="1" smtClean="0"/>
              <a:t>gvid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Local Graph = (List&lt;</a:t>
            </a:r>
            <a:r>
              <a:rPr lang="en-US" dirty="0" err="1" smtClean="0"/>
              <a:t>lvid</a:t>
            </a:r>
            <a:r>
              <a:rPr lang="en-US" dirty="0" smtClean="0"/>
              <a:t>&gt;, List&lt;Edge&gt;) </a:t>
            </a:r>
          </a:p>
          <a:p>
            <a:endParaRPr lang="en-US" dirty="0" smtClean="0"/>
          </a:p>
          <a:p>
            <a:r>
              <a:rPr lang="en-US" dirty="0" err="1" smtClean="0"/>
              <a:t>VRecord</a:t>
            </a:r>
            <a:r>
              <a:rPr lang="en-US" dirty="0" smtClean="0"/>
              <a:t> = (</a:t>
            </a:r>
            <a:r>
              <a:rPr lang="en-US" dirty="0" err="1" smtClean="0"/>
              <a:t>gvid</a:t>
            </a:r>
            <a:r>
              <a:rPr lang="en-US" dirty="0" smtClean="0"/>
              <a:t>, owner, List&lt;mirror&gt;, </a:t>
            </a:r>
            <a:r>
              <a:rPr lang="en-US" dirty="0" err="1" smtClean="0"/>
              <a:t>indeg</a:t>
            </a:r>
            <a:r>
              <a:rPr lang="en-US" dirty="0" smtClean="0"/>
              <a:t>, </a:t>
            </a:r>
            <a:r>
              <a:rPr lang="en-US" dirty="0" err="1" smtClean="0"/>
              <a:t>outdeg</a:t>
            </a:r>
            <a:r>
              <a:rPr lang="en-US" dirty="0" smtClean="0"/>
              <a:t>)</a:t>
            </a:r>
          </a:p>
          <a:p>
            <a:r>
              <a:rPr lang="en-US" dirty="0"/>
              <a:t>o</a:t>
            </a:r>
            <a:r>
              <a:rPr lang="en-US" dirty="0" smtClean="0"/>
              <a:t>wner = mirror = </a:t>
            </a:r>
            <a:r>
              <a:rPr lang="en-US" dirty="0" err="1" smtClean="0"/>
              <a:t>pid</a:t>
            </a:r>
            <a:endParaRPr lang="en-US" dirty="0" smtClean="0"/>
          </a:p>
          <a:p>
            <a:r>
              <a:rPr lang="en-US" dirty="0" err="1" smtClean="0"/>
              <a:t>Indeg</a:t>
            </a:r>
            <a:r>
              <a:rPr lang="en-US" dirty="0" smtClean="0"/>
              <a:t> = </a:t>
            </a:r>
            <a:r>
              <a:rPr lang="en-US" dirty="0" err="1" smtClean="0"/>
              <a:t>outdeg</a:t>
            </a:r>
            <a:r>
              <a:rPr lang="en-US" dirty="0" smtClean="0"/>
              <a:t> = </a:t>
            </a:r>
            <a:r>
              <a:rPr lang="en-US" dirty="0" err="1" smtClean="0"/>
              <a:t>size_t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96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, Local Graph + map&lt;</a:t>
            </a:r>
            <a:r>
              <a:rPr lang="en-US" dirty="0" err="1" smtClean="0"/>
              <a:t>gvid</a:t>
            </a:r>
            <a:r>
              <a:rPr lang="en-US" dirty="0" smtClean="0"/>
              <a:t>, </a:t>
            </a:r>
            <a:r>
              <a:rPr lang="en-US" dirty="0" err="1" smtClean="0"/>
              <a:t>lvid</a:t>
            </a:r>
            <a:r>
              <a:rPr lang="en-US" dirty="0" smtClean="0"/>
              <a:t>&gt;)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34285"/>
            <a:ext cx="8229600" cy="149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Map&lt;</a:t>
            </a:r>
            <a:r>
              <a:rPr lang="en-US" sz="2400" dirty="0" err="1" smtClean="0"/>
              <a:t>fun_edge_decision</a:t>
            </a:r>
            <a:r>
              <a:rPr lang="en-US" sz="2400" dirty="0" smtClean="0"/>
              <a:t>&gt; : Edge ----&gt;  (</a:t>
            </a:r>
            <a:r>
              <a:rPr lang="en-US" sz="2400" dirty="0" err="1" smtClean="0"/>
              <a:t>pid</a:t>
            </a:r>
            <a:r>
              <a:rPr lang="en-US" sz="2400" dirty="0" smtClean="0"/>
              <a:t>, Edge)</a:t>
            </a:r>
          </a:p>
          <a:p>
            <a:r>
              <a:rPr lang="en-US" sz="2400" dirty="0" smtClean="0"/>
              <a:t>Reduce: (</a:t>
            </a:r>
            <a:r>
              <a:rPr lang="en-US" sz="2400" dirty="0" err="1" smtClean="0"/>
              <a:t>pid</a:t>
            </a:r>
            <a:r>
              <a:rPr lang="en-US" sz="2400" dirty="0" smtClean="0"/>
              <a:t>, List&lt;Edge&gt;) ----&gt; </a:t>
            </a:r>
            <a:r>
              <a:rPr lang="en-US" sz="2400" dirty="0" smtClean="0">
                <a:solidFill>
                  <a:srgbClr val="FF0000"/>
                </a:solidFill>
              </a:rPr>
              <a:t>Local Graph + map&lt;</a:t>
            </a:r>
            <a:r>
              <a:rPr lang="en-US" sz="2400" dirty="0" err="1" smtClean="0">
                <a:solidFill>
                  <a:srgbClr val="FF0000"/>
                </a:solidFill>
              </a:rPr>
              <a:t>gvid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lvid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endParaRPr lang="en-US" sz="24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48314" y="3386830"/>
            <a:ext cx="198423" cy="1547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2098" y="4934717"/>
            <a:ext cx="324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 duplicate edges ????</a:t>
            </a:r>
          </a:p>
          <a:p>
            <a:r>
              <a:rPr lang="en-US" dirty="0" smtClean="0"/>
              <a:t>Guarantee global cleanness if </a:t>
            </a:r>
            <a:r>
              <a:rPr lang="en-US" dirty="0" err="1" smtClean="0"/>
              <a:t>fun_edge_decision</a:t>
            </a:r>
            <a:r>
              <a:rPr lang="en-US" dirty="0" smtClean="0"/>
              <a:t> is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1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(List&lt;</a:t>
            </a:r>
            <a:r>
              <a:rPr lang="en-US" dirty="0" err="1" smtClean="0"/>
              <a:t>VRecord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698100"/>
            <a:ext cx="85776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Map: Edge -----&gt; (</a:t>
            </a:r>
            <a:r>
              <a:rPr lang="en-US" sz="2400" dirty="0" err="1" smtClean="0"/>
              <a:t>gvid</a:t>
            </a:r>
            <a:r>
              <a:rPr lang="en-US" sz="2400" dirty="0" smtClean="0"/>
              <a:t>, 1, 1)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Reduce: (</a:t>
            </a:r>
            <a:r>
              <a:rPr lang="en-US" sz="2400" dirty="0" err="1" smtClean="0"/>
              <a:t>gvid</a:t>
            </a:r>
            <a:r>
              <a:rPr lang="en-US" sz="2400" dirty="0" smtClean="0"/>
              <a:t>, 1, 1) ----&gt; (</a:t>
            </a:r>
            <a:r>
              <a:rPr lang="en-US" sz="2400" dirty="0" err="1" smtClean="0"/>
              <a:t>gvid</a:t>
            </a:r>
            <a:r>
              <a:rPr lang="en-US" sz="2400" dirty="0" smtClean="0"/>
              <a:t>, </a:t>
            </a:r>
            <a:r>
              <a:rPr lang="en-US" sz="2400" dirty="0" err="1" smtClean="0"/>
              <a:t>indeg</a:t>
            </a:r>
            <a:r>
              <a:rPr lang="en-US" sz="2400" dirty="0" smtClean="0"/>
              <a:t>, </a:t>
            </a:r>
            <a:r>
              <a:rPr lang="en-US" sz="2400" dirty="0" err="1" smtClean="0"/>
              <a:t>outdeg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Map: Edge -----&gt; (</a:t>
            </a:r>
            <a:r>
              <a:rPr lang="en-US" sz="2400" dirty="0" err="1" smtClean="0"/>
              <a:t>gvid</a:t>
            </a:r>
            <a:r>
              <a:rPr lang="en-US" sz="2400" dirty="0" smtClean="0"/>
              <a:t>, </a:t>
            </a:r>
            <a:r>
              <a:rPr lang="en-US" sz="2400" dirty="0" err="1" smtClean="0"/>
              <a:t>pid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Reduce: (</a:t>
            </a:r>
            <a:r>
              <a:rPr lang="en-US" sz="2400" dirty="0" err="1" smtClean="0"/>
              <a:t>gvid</a:t>
            </a:r>
            <a:r>
              <a:rPr lang="en-US" sz="2400" dirty="0" smtClean="0"/>
              <a:t>, List&lt;</a:t>
            </a:r>
            <a:r>
              <a:rPr lang="en-US" sz="2400" dirty="0" err="1" smtClean="0"/>
              <a:t>pid</a:t>
            </a:r>
            <a:r>
              <a:rPr lang="en-US" sz="2400" dirty="0" smtClean="0"/>
              <a:t>&gt;) ----&gt;  </a:t>
            </a:r>
            <a:r>
              <a:rPr lang="en-US" sz="2400" dirty="0" smtClean="0"/>
              <a:t>(</a:t>
            </a:r>
            <a:r>
              <a:rPr lang="en-US" sz="2400" dirty="0" err="1" smtClean="0"/>
              <a:t>gvid</a:t>
            </a:r>
            <a:r>
              <a:rPr lang="en-US" sz="2400" dirty="0" smtClean="0"/>
              <a:t>, List&lt;</a:t>
            </a:r>
            <a:r>
              <a:rPr lang="en-US" sz="2400" dirty="0" err="1" smtClean="0"/>
              <a:t>pid</a:t>
            </a:r>
            <a:r>
              <a:rPr lang="en-US" sz="2400" dirty="0" smtClean="0"/>
              <a:t>&gt;)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Combine with Vertex Data ----&gt; (</a:t>
            </a:r>
            <a:r>
              <a:rPr lang="en-US" sz="2400" dirty="0" err="1" smtClean="0"/>
              <a:t>gvid</a:t>
            </a:r>
            <a:r>
              <a:rPr lang="en-US" sz="2400" dirty="0" smtClean="0"/>
              <a:t>, </a:t>
            </a:r>
            <a:r>
              <a:rPr lang="en-US" sz="2400" dirty="0" err="1" smtClean="0"/>
              <a:t>vdata</a:t>
            </a:r>
            <a:r>
              <a:rPr lang="en-US" sz="2400" dirty="0" smtClean="0"/>
              <a:t>, owner, List&lt;mirror&gt;, </a:t>
            </a:r>
            <a:r>
              <a:rPr lang="en-US" sz="2400" dirty="0" err="1" smtClean="0"/>
              <a:t>indeg</a:t>
            </a:r>
            <a:r>
              <a:rPr lang="en-US" sz="2400" dirty="0" smtClean="0"/>
              <a:t>, </a:t>
            </a:r>
            <a:r>
              <a:rPr lang="en-US" sz="2400" dirty="0" err="1" smtClean="0"/>
              <a:t>outdeg</a:t>
            </a:r>
            <a:r>
              <a:rPr lang="en-US" sz="24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819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04"/>
          <p:cNvSpPr>
            <a:spLocks noGrp="1"/>
          </p:cNvSpPr>
          <p:nvPr>
            <p:ph type="ctrTitle"/>
          </p:nvPr>
        </p:nvSpPr>
        <p:spPr>
          <a:xfrm>
            <a:off x="1371600" y="1503568"/>
            <a:ext cx="6400800" cy="1676400"/>
          </a:xfrm>
        </p:spPr>
        <p:txBody>
          <a:bodyPr/>
          <a:lstStyle/>
          <a:p>
            <a:r>
              <a:rPr lang="en-US" dirty="0" smtClean="0"/>
              <a:t>Edge Decision</a:t>
            </a:r>
            <a:endParaRPr lang="en-US" dirty="0"/>
          </a:p>
        </p:txBody>
      </p:sp>
      <p:sp>
        <p:nvSpPr>
          <p:cNvPr id="106" name="Subtitle 10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Streaming Partitioning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Since Mirrors = Communication</a:t>
            </a:r>
          </a:p>
          <a:p>
            <a:r>
              <a:rPr lang="en-US" sz="3200" b="1" dirty="0" smtClean="0"/>
              <a:t>Objective: Minimize Mirrors</a:t>
            </a:r>
          </a:p>
          <a:p>
            <a:endParaRPr lang="en-US" dirty="0" smtClean="0"/>
          </a:p>
          <a:p>
            <a:r>
              <a:rPr lang="en-US" dirty="0" smtClean="0"/>
              <a:t>Consider the simplest “greedy” algorithm to do so.</a:t>
            </a:r>
            <a:endParaRPr lang="en-US" dirty="0"/>
          </a:p>
          <a:p>
            <a:r>
              <a:rPr lang="en-US" dirty="0" smtClean="0"/>
              <a:t>Algorithm by 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0066" y="1478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73807" y="4564283"/>
            <a:ext cx="4055724" cy="2139762"/>
            <a:chOff x="2911465" y="2693793"/>
            <a:chExt cx="3082455" cy="1674603"/>
          </a:xfrm>
        </p:grpSpPr>
        <p:sp>
          <p:nvSpPr>
            <p:cNvPr id="7" name="Oval 6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  <a:p>
              <a:pPr algn="ctr"/>
              <a:r>
                <a:rPr lang="en-US" sz="2800" dirty="0" smtClean="0"/>
                <a:t>A</a:t>
              </a:r>
            </a:p>
            <a:p>
              <a:pPr algn="ctr"/>
              <a:endParaRPr lang="en-US" sz="2800" dirty="0"/>
            </a:p>
          </p:txBody>
        </p:sp>
        <p:cxnSp>
          <p:nvCxnSpPr>
            <p:cNvPr id="8" name="Straight Connector 7"/>
            <p:cNvCxnSpPr>
              <a:stCxn id="7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en-US" sz="2800" dirty="0" smtClean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</a:p>
          </p:txBody>
        </p:sp>
        <p:cxnSp>
          <p:nvCxnSpPr>
            <p:cNvPr id="13" name="Straight Connector 12"/>
            <p:cNvCxnSpPr>
              <a:stCxn id="14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  <a:p>
              <a:pPr algn="ctr"/>
              <a:r>
                <a:rPr lang="en-US" sz="2800" dirty="0" smtClean="0"/>
                <a:t>E</a:t>
              </a:r>
            </a:p>
            <a:p>
              <a:pPr algn="ctr"/>
              <a:endParaRPr lang="en-US" sz="2800" dirty="0"/>
            </a:p>
          </p:txBody>
        </p:sp>
        <p:cxnSp>
          <p:nvCxnSpPr>
            <p:cNvPr id="17" name="Straight Connector 16"/>
            <p:cNvCxnSpPr>
              <a:stCxn id="14" idx="4"/>
              <a:endCxn id="12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5"/>
              <a:endCxn id="16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  <a:endParaRPr lang="en-US" sz="2800" dirty="0" smtClean="0"/>
            </a:p>
          </p:txBody>
        </p:sp>
        <p:cxnSp>
          <p:nvCxnSpPr>
            <p:cNvPr id="21" name="Straight Connector 20"/>
            <p:cNvCxnSpPr>
              <a:stCxn id="20" idx="3"/>
              <a:endCxn id="16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75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4508" y="3333894"/>
            <a:ext cx="2063601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2853" y="3333894"/>
            <a:ext cx="2156198" cy="2725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5160361" y="643347"/>
            <a:ext cx="1799040" cy="483404"/>
            <a:chOff x="1792426" y="2711078"/>
            <a:chExt cx="1799040" cy="483404"/>
          </a:xfrm>
        </p:grpSpPr>
        <p:sp>
          <p:nvSpPr>
            <p:cNvPr id="6" name="Oval 5"/>
            <p:cNvSpPr/>
            <p:nvPr/>
          </p:nvSpPr>
          <p:spPr>
            <a:xfrm>
              <a:off x="1792426" y="271107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6" idx="6"/>
            </p:cNvCxnSpPr>
            <p:nvPr/>
          </p:nvCxnSpPr>
          <p:spPr>
            <a:xfrm>
              <a:off x="2255415" y="2929370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28477" y="2757898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US" dirty="0" smtClean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175314" y="1848164"/>
            <a:ext cx="1799040" cy="436584"/>
            <a:chOff x="2983541" y="4068163"/>
            <a:chExt cx="1799040" cy="436584"/>
          </a:xfrm>
        </p:grpSpPr>
        <p:sp>
          <p:nvSpPr>
            <p:cNvPr id="13" name="Oval 12"/>
            <p:cNvSpPr/>
            <p:nvPr/>
          </p:nvSpPr>
          <p:spPr>
            <a:xfrm>
              <a:off x="4319592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</a:p>
          </p:txBody>
        </p:sp>
        <p:cxnSp>
          <p:nvCxnSpPr>
            <p:cNvPr id="14" name="Straight Connector 13"/>
            <p:cNvCxnSpPr>
              <a:stCxn id="16" idx="6"/>
              <a:endCxn id="13" idx="2"/>
            </p:cNvCxnSpPr>
            <p:nvPr/>
          </p:nvCxnSpPr>
          <p:spPr>
            <a:xfrm>
              <a:off x="3446530" y="4286455"/>
              <a:ext cx="8730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83541" y="406816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163742" y="1226493"/>
            <a:ext cx="1810612" cy="436584"/>
            <a:chOff x="5458848" y="2671387"/>
            <a:chExt cx="1810612" cy="436584"/>
          </a:xfrm>
        </p:grpSpPr>
        <p:sp>
          <p:nvSpPr>
            <p:cNvPr id="21" name="Oval 20"/>
            <p:cNvSpPr/>
            <p:nvPr/>
          </p:nvSpPr>
          <p:spPr>
            <a:xfrm>
              <a:off x="6806471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926245" y="2896293"/>
              <a:ext cx="8802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458848" y="267138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US" dirty="0" smtClean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587386" y="2881518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9418" y="2899040"/>
            <a:ext cx="13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607309" y="3196912"/>
            <a:ext cx="2193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1:</a:t>
            </a:r>
          </a:p>
          <a:p>
            <a:r>
              <a:rPr lang="en-US" sz="2000" dirty="0" smtClean="0"/>
              <a:t>Both end points have never been seen before.</a:t>
            </a:r>
          </a:p>
          <a:p>
            <a:endParaRPr lang="en-US" sz="2000" dirty="0" smtClean="0"/>
          </a:p>
          <a:p>
            <a:pPr marL="342900" indent="-342900"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Randomly assign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60986" y="746269"/>
            <a:ext cx="3250596" cy="1765949"/>
            <a:chOff x="2911465" y="2693793"/>
            <a:chExt cx="3082455" cy="1674603"/>
          </a:xfrm>
        </p:grpSpPr>
        <p:sp>
          <p:nvSpPr>
            <p:cNvPr id="39" name="Oval 38"/>
            <p:cNvSpPr/>
            <p:nvPr/>
          </p:nvSpPr>
          <p:spPr>
            <a:xfrm>
              <a:off x="4194880" y="269379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40" name="Straight Connector 39"/>
            <p:cNvCxnSpPr>
              <a:stCxn id="39" idx="6"/>
            </p:cNvCxnSpPr>
            <p:nvPr/>
          </p:nvCxnSpPr>
          <p:spPr>
            <a:xfrm>
              <a:off x="4657869" y="2912085"/>
              <a:ext cx="899518" cy="66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530931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dirty="0" smtClean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768737" y="3177197"/>
              <a:ext cx="0" cy="7355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530931" y="391274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91146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</a:t>
              </a:r>
            </a:p>
          </p:txBody>
        </p:sp>
        <p:cxnSp>
          <p:nvCxnSpPr>
            <p:cNvPr id="45" name="Straight Connector 44"/>
            <p:cNvCxnSpPr>
              <a:stCxn id="46" idx="6"/>
            </p:cNvCxnSpPr>
            <p:nvPr/>
          </p:nvCxnSpPr>
          <p:spPr>
            <a:xfrm flipV="1">
              <a:off x="3374454" y="2938543"/>
              <a:ext cx="820426" cy="20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911465" y="2740613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 flipV="1">
              <a:off x="4657869" y="4164367"/>
              <a:ext cx="88599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81375" y="3931812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E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49" name="Straight Connector 48"/>
            <p:cNvCxnSpPr>
              <a:stCxn id="46" idx="4"/>
              <a:endCxn id="44" idx="0"/>
            </p:cNvCxnSpPr>
            <p:nvPr/>
          </p:nvCxnSpPr>
          <p:spPr>
            <a:xfrm>
              <a:off x="3142960" y="3177197"/>
              <a:ext cx="0" cy="754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5"/>
              <a:endCxn id="48" idx="1"/>
            </p:cNvCxnSpPr>
            <p:nvPr/>
          </p:nvCxnSpPr>
          <p:spPr>
            <a:xfrm>
              <a:off x="3306651" y="3113261"/>
              <a:ext cx="942527" cy="8824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4" idx="6"/>
            </p:cNvCxnSpPr>
            <p:nvPr/>
          </p:nvCxnSpPr>
          <p:spPr>
            <a:xfrm>
              <a:off x="3374454" y="4150104"/>
              <a:ext cx="806921" cy="211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648437" y="3331327"/>
              <a:ext cx="462989" cy="4365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</a:t>
              </a:r>
              <a:endParaRPr lang="en-US" sz="2000" dirty="0" smtClean="0"/>
            </a:p>
          </p:txBody>
        </p:sp>
        <p:cxnSp>
          <p:nvCxnSpPr>
            <p:cNvPr id="53" name="Straight Connector 52"/>
            <p:cNvCxnSpPr>
              <a:stCxn id="52" idx="3"/>
              <a:endCxn id="48" idx="7"/>
            </p:cNvCxnSpPr>
            <p:nvPr/>
          </p:nvCxnSpPr>
          <p:spPr>
            <a:xfrm flipH="1">
              <a:off x="4576561" y="3703975"/>
              <a:ext cx="139679" cy="2917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6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59E-6 4.19273E-6 L -0.41577 0.442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8" y="22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71E-6 3.28469E-6 L 0.15595 0.35117 " pathEditMode="relative" ptsTypes="AA">
                                      <p:cBhvr>
                                        <p:cTn id="2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7124E-6 3.31017E-6 L -0.41734 0.4069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5" y="20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838</Words>
  <Application>Microsoft Macintosh PowerPoint</Application>
  <PresentationFormat>On-screen Show (4:3)</PresentationFormat>
  <Paragraphs>293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Distributed Graph Ingress using vertex separator</vt:lpstr>
      <vt:lpstr>Data Flow</vt:lpstr>
      <vt:lpstr>Distributed Graph</vt:lpstr>
      <vt:lpstr>Map Reduce Model</vt:lpstr>
      <vt:lpstr>(pid, Local Graph + map&lt;gvid, lvid&gt;)</vt:lpstr>
      <vt:lpstr>(List&lt;VRecord&gt;)</vt:lpstr>
      <vt:lpstr>Edge Decision</vt:lpstr>
      <vt:lpstr>Greedy Streaming Partitioning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Provable Properties</vt:lpstr>
      <vt:lpstr>Distributed Implementation</vt:lpstr>
      <vt:lpstr>Performance</vt:lpstr>
      <vt:lpstr>32-Way Partitioning Quality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Graph Ingress using vertex separator</dc:title>
  <dc:creator>Haijie Gu</dc:creator>
  <cp:lastModifiedBy>Haijie Gu</cp:lastModifiedBy>
  <cp:revision>12</cp:revision>
  <dcterms:created xsi:type="dcterms:W3CDTF">2012-05-14T07:09:29Z</dcterms:created>
  <dcterms:modified xsi:type="dcterms:W3CDTF">2012-05-14T09:12:52Z</dcterms:modified>
</cp:coreProperties>
</file>