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FE364-5911-460C-BF69-1F351D7ECC27}" type="datetimeFigureOut">
              <a:rPr lang="en-IN" smtClean="0"/>
              <a:t>10-05-2024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A661F-3E3F-4CAA-A371-F7A01CBFD3FA}" type="slidenum">
              <a:rPr lang="en-IN" smtClean="0"/>
              <a:t>‹#›</a:t>
            </a:fld>
            <a:endParaRPr lang="en-IN"/>
          </a:p>
        </p:txBody>
      </p:sp>
    </p:spTree>
    <p:extLst>
      <p:ext uri="{BB962C8B-B14F-4D97-AF65-F5344CB8AC3E}">
        <p14:creationId xmlns:p14="http://schemas.microsoft.com/office/powerpoint/2010/main" val="1085771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2A661F-3E3F-4CAA-A371-F7A01CBFD3FA}" type="slidenum">
              <a:rPr lang="en-IN" smtClean="0"/>
              <a:t>2</a:t>
            </a:fld>
            <a:endParaRPr lang="en-IN"/>
          </a:p>
        </p:txBody>
      </p:sp>
    </p:spTree>
    <p:extLst>
      <p:ext uri="{BB962C8B-B14F-4D97-AF65-F5344CB8AC3E}">
        <p14:creationId xmlns:p14="http://schemas.microsoft.com/office/powerpoint/2010/main" val="258395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5B99-4DD7-0668-7759-0682997C4F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635E9C-EA02-83C9-7BD3-54B620FB03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0F0CC8-4A8B-9D4E-6996-533EAA78F713}"/>
              </a:ext>
            </a:extLst>
          </p:cNvPr>
          <p:cNvSpPr>
            <a:spLocks noGrp="1"/>
          </p:cNvSpPr>
          <p:nvPr>
            <p:ph type="dt" sz="half" idx="10"/>
          </p:nvPr>
        </p:nvSpPr>
        <p:spPr/>
        <p:txBody>
          <a:bodyPr/>
          <a:lstStyle/>
          <a:p>
            <a:fld id="{87EE04B2-819D-4EE4-9A2A-CFF29D1F8873}" type="datetimeFigureOut">
              <a:rPr lang="en-IN" smtClean="0"/>
              <a:t>09-05-2024</a:t>
            </a:fld>
            <a:endParaRPr lang="en-IN"/>
          </a:p>
        </p:txBody>
      </p:sp>
      <p:sp>
        <p:nvSpPr>
          <p:cNvPr id="5" name="Footer Placeholder 4">
            <a:extLst>
              <a:ext uri="{FF2B5EF4-FFF2-40B4-BE49-F238E27FC236}">
                <a16:creationId xmlns:a16="http://schemas.microsoft.com/office/drawing/2014/main" id="{50399522-C591-89A6-26EA-CFFA7C0135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E649C2-3D4A-6B87-E235-B5F08C9FD896}"/>
              </a:ext>
            </a:extLst>
          </p:cNvPr>
          <p:cNvSpPr>
            <a:spLocks noGrp="1"/>
          </p:cNvSpPr>
          <p:nvPr>
            <p:ph type="sldNum" sz="quarter" idx="12"/>
          </p:nvPr>
        </p:nvSpPr>
        <p:spPr/>
        <p:txBody>
          <a:bodyPr/>
          <a:lstStyle/>
          <a:p>
            <a:fld id="{671D5E83-0987-4BC7-9D7A-A89785927CB5}" type="slidenum">
              <a:rPr lang="en-IN" smtClean="0"/>
              <a:t>‹#›</a:t>
            </a:fld>
            <a:endParaRPr lang="en-IN"/>
          </a:p>
        </p:txBody>
      </p:sp>
    </p:spTree>
    <p:extLst>
      <p:ext uri="{BB962C8B-B14F-4D97-AF65-F5344CB8AC3E}">
        <p14:creationId xmlns:p14="http://schemas.microsoft.com/office/powerpoint/2010/main" val="270632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D5D8A-6F5F-ADA3-A655-CC60133C76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FD9FF5-04CD-F2A6-561B-6E3A403C0F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CAC6D0-F57D-D2A0-02B5-DC51C62AE871}"/>
              </a:ext>
            </a:extLst>
          </p:cNvPr>
          <p:cNvSpPr>
            <a:spLocks noGrp="1"/>
          </p:cNvSpPr>
          <p:nvPr>
            <p:ph type="dt" sz="half" idx="10"/>
          </p:nvPr>
        </p:nvSpPr>
        <p:spPr/>
        <p:txBody>
          <a:bodyPr/>
          <a:lstStyle/>
          <a:p>
            <a:fld id="{87EE04B2-819D-4EE4-9A2A-CFF29D1F8873}" type="datetimeFigureOut">
              <a:rPr lang="en-IN" smtClean="0"/>
              <a:t>09-05-2024</a:t>
            </a:fld>
            <a:endParaRPr lang="en-IN"/>
          </a:p>
        </p:txBody>
      </p:sp>
      <p:sp>
        <p:nvSpPr>
          <p:cNvPr id="5" name="Footer Placeholder 4">
            <a:extLst>
              <a:ext uri="{FF2B5EF4-FFF2-40B4-BE49-F238E27FC236}">
                <a16:creationId xmlns:a16="http://schemas.microsoft.com/office/drawing/2014/main" id="{A8B0FC95-8A70-6206-29C7-EFBB743789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25FDEB-B185-2498-3C42-20D3C5EC0186}"/>
              </a:ext>
            </a:extLst>
          </p:cNvPr>
          <p:cNvSpPr>
            <a:spLocks noGrp="1"/>
          </p:cNvSpPr>
          <p:nvPr>
            <p:ph type="sldNum" sz="quarter" idx="12"/>
          </p:nvPr>
        </p:nvSpPr>
        <p:spPr/>
        <p:txBody>
          <a:bodyPr/>
          <a:lstStyle/>
          <a:p>
            <a:fld id="{671D5E83-0987-4BC7-9D7A-A89785927CB5}" type="slidenum">
              <a:rPr lang="en-IN" smtClean="0"/>
              <a:t>‹#›</a:t>
            </a:fld>
            <a:endParaRPr lang="en-IN"/>
          </a:p>
        </p:txBody>
      </p:sp>
    </p:spTree>
    <p:extLst>
      <p:ext uri="{BB962C8B-B14F-4D97-AF65-F5344CB8AC3E}">
        <p14:creationId xmlns:p14="http://schemas.microsoft.com/office/powerpoint/2010/main" val="1237653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3AAD5E-DB5C-F6AD-A164-6E004C9C78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102B18-1A91-FC48-461E-45F074C0E0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12611E-DBA8-B766-0963-65A3C09F194D}"/>
              </a:ext>
            </a:extLst>
          </p:cNvPr>
          <p:cNvSpPr>
            <a:spLocks noGrp="1"/>
          </p:cNvSpPr>
          <p:nvPr>
            <p:ph type="dt" sz="half" idx="10"/>
          </p:nvPr>
        </p:nvSpPr>
        <p:spPr/>
        <p:txBody>
          <a:bodyPr/>
          <a:lstStyle/>
          <a:p>
            <a:fld id="{87EE04B2-819D-4EE4-9A2A-CFF29D1F8873}" type="datetimeFigureOut">
              <a:rPr lang="en-IN" smtClean="0"/>
              <a:t>09-05-2024</a:t>
            </a:fld>
            <a:endParaRPr lang="en-IN"/>
          </a:p>
        </p:txBody>
      </p:sp>
      <p:sp>
        <p:nvSpPr>
          <p:cNvPr id="5" name="Footer Placeholder 4">
            <a:extLst>
              <a:ext uri="{FF2B5EF4-FFF2-40B4-BE49-F238E27FC236}">
                <a16:creationId xmlns:a16="http://schemas.microsoft.com/office/drawing/2014/main" id="{7B0BC6F5-D34F-5846-30E3-669131F8FD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57587C-9861-B9DD-BAAF-F75197612F38}"/>
              </a:ext>
            </a:extLst>
          </p:cNvPr>
          <p:cNvSpPr>
            <a:spLocks noGrp="1"/>
          </p:cNvSpPr>
          <p:nvPr>
            <p:ph type="sldNum" sz="quarter" idx="12"/>
          </p:nvPr>
        </p:nvSpPr>
        <p:spPr/>
        <p:txBody>
          <a:bodyPr/>
          <a:lstStyle/>
          <a:p>
            <a:fld id="{671D5E83-0987-4BC7-9D7A-A89785927CB5}" type="slidenum">
              <a:rPr lang="en-IN" smtClean="0"/>
              <a:t>‹#›</a:t>
            </a:fld>
            <a:endParaRPr lang="en-IN"/>
          </a:p>
        </p:txBody>
      </p:sp>
    </p:spTree>
    <p:extLst>
      <p:ext uri="{BB962C8B-B14F-4D97-AF65-F5344CB8AC3E}">
        <p14:creationId xmlns:p14="http://schemas.microsoft.com/office/powerpoint/2010/main" val="290161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4518-38F9-2887-B796-7ECB34A630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0B74F9-0AF0-EFA5-45B7-2307A934C4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229E38-6C46-832B-30CE-3DDAF53C4B15}"/>
              </a:ext>
            </a:extLst>
          </p:cNvPr>
          <p:cNvSpPr>
            <a:spLocks noGrp="1"/>
          </p:cNvSpPr>
          <p:nvPr>
            <p:ph type="dt" sz="half" idx="10"/>
          </p:nvPr>
        </p:nvSpPr>
        <p:spPr/>
        <p:txBody>
          <a:bodyPr/>
          <a:lstStyle/>
          <a:p>
            <a:fld id="{87EE04B2-819D-4EE4-9A2A-CFF29D1F8873}" type="datetimeFigureOut">
              <a:rPr lang="en-IN" smtClean="0"/>
              <a:t>09-05-2024</a:t>
            </a:fld>
            <a:endParaRPr lang="en-IN"/>
          </a:p>
        </p:txBody>
      </p:sp>
      <p:sp>
        <p:nvSpPr>
          <p:cNvPr id="5" name="Footer Placeholder 4">
            <a:extLst>
              <a:ext uri="{FF2B5EF4-FFF2-40B4-BE49-F238E27FC236}">
                <a16:creationId xmlns:a16="http://schemas.microsoft.com/office/drawing/2014/main" id="{98C54E9C-16D0-D03B-717A-54B5B99E1A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00FB87-6840-4222-43E9-35C9EF88C4D5}"/>
              </a:ext>
            </a:extLst>
          </p:cNvPr>
          <p:cNvSpPr>
            <a:spLocks noGrp="1"/>
          </p:cNvSpPr>
          <p:nvPr>
            <p:ph type="sldNum" sz="quarter" idx="12"/>
          </p:nvPr>
        </p:nvSpPr>
        <p:spPr/>
        <p:txBody>
          <a:bodyPr/>
          <a:lstStyle/>
          <a:p>
            <a:fld id="{671D5E83-0987-4BC7-9D7A-A89785927CB5}" type="slidenum">
              <a:rPr lang="en-IN" smtClean="0"/>
              <a:t>‹#›</a:t>
            </a:fld>
            <a:endParaRPr lang="en-IN"/>
          </a:p>
        </p:txBody>
      </p:sp>
    </p:spTree>
    <p:extLst>
      <p:ext uri="{BB962C8B-B14F-4D97-AF65-F5344CB8AC3E}">
        <p14:creationId xmlns:p14="http://schemas.microsoft.com/office/powerpoint/2010/main" val="420658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04D1-83EA-73EE-8A67-B9C6326623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7FF2CC-C7AD-DFD4-1A6B-A749D1E0BA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7664FD-558C-FE72-F0E2-C43476008B52}"/>
              </a:ext>
            </a:extLst>
          </p:cNvPr>
          <p:cNvSpPr>
            <a:spLocks noGrp="1"/>
          </p:cNvSpPr>
          <p:nvPr>
            <p:ph type="dt" sz="half" idx="10"/>
          </p:nvPr>
        </p:nvSpPr>
        <p:spPr/>
        <p:txBody>
          <a:bodyPr/>
          <a:lstStyle/>
          <a:p>
            <a:fld id="{87EE04B2-819D-4EE4-9A2A-CFF29D1F8873}" type="datetimeFigureOut">
              <a:rPr lang="en-IN" smtClean="0"/>
              <a:t>09-05-2024</a:t>
            </a:fld>
            <a:endParaRPr lang="en-IN"/>
          </a:p>
        </p:txBody>
      </p:sp>
      <p:sp>
        <p:nvSpPr>
          <p:cNvPr id="5" name="Footer Placeholder 4">
            <a:extLst>
              <a:ext uri="{FF2B5EF4-FFF2-40B4-BE49-F238E27FC236}">
                <a16:creationId xmlns:a16="http://schemas.microsoft.com/office/drawing/2014/main" id="{6AB02B46-783A-0B00-FDC4-DB172928D2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ED4410-C0E4-BB54-CA88-BE7244AD17FE}"/>
              </a:ext>
            </a:extLst>
          </p:cNvPr>
          <p:cNvSpPr>
            <a:spLocks noGrp="1"/>
          </p:cNvSpPr>
          <p:nvPr>
            <p:ph type="sldNum" sz="quarter" idx="12"/>
          </p:nvPr>
        </p:nvSpPr>
        <p:spPr/>
        <p:txBody>
          <a:bodyPr/>
          <a:lstStyle/>
          <a:p>
            <a:fld id="{671D5E83-0987-4BC7-9D7A-A89785927CB5}" type="slidenum">
              <a:rPr lang="en-IN" smtClean="0"/>
              <a:t>‹#›</a:t>
            </a:fld>
            <a:endParaRPr lang="en-IN"/>
          </a:p>
        </p:txBody>
      </p:sp>
    </p:spTree>
    <p:extLst>
      <p:ext uri="{BB962C8B-B14F-4D97-AF65-F5344CB8AC3E}">
        <p14:creationId xmlns:p14="http://schemas.microsoft.com/office/powerpoint/2010/main" val="474152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A81A-9E6F-80F5-E9F0-058474A6BD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C6E4A5-47D1-7176-5DF5-F5C98EEC30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EDC1BC-1156-0002-B40B-78728A525C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76907D-2D14-8B8B-2289-85884A3C048A}"/>
              </a:ext>
            </a:extLst>
          </p:cNvPr>
          <p:cNvSpPr>
            <a:spLocks noGrp="1"/>
          </p:cNvSpPr>
          <p:nvPr>
            <p:ph type="dt" sz="half" idx="10"/>
          </p:nvPr>
        </p:nvSpPr>
        <p:spPr/>
        <p:txBody>
          <a:bodyPr/>
          <a:lstStyle/>
          <a:p>
            <a:fld id="{87EE04B2-819D-4EE4-9A2A-CFF29D1F8873}" type="datetimeFigureOut">
              <a:rPr lang="en-IN" smtClean="0"/>
              <a:t>09-05-2024</a:t>
            </a:fld>
            <a:endParaRPr lang="en-IN"/>
          </a:p>
        </p:txBody>
      </p:sp>
      <p:sp>
        <p:nvSpPr>
          <p:cNvPr id="6" name="Footer Placeholder 5">
            <a:extLst>
              <a:ext uri="{FF2B5EF4-FFF2-40B4-BE49-F238E27FC236}">
                <a16:creationId xmlns:a16="http://schemas.microsoft.com/office/drawing/2014/main" id="{4398246F-E71B-0409-94F0-E7CFAC5127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D724F0-592F-985E-8147-4FE3873E1E3F}"/>
              </a:ext>
            </a:extLst>
          </p:cNvPr>
          <p:cNvSpPr>
            <a:spLocks noGrp="1"/>
          </p:cNvSpPr>
          <p:nvPr>
            <p:ph type="sldNum" sz="quarter" idx="12"/>
          </p:nvPr>
        </p:nvSpPr>
        <p:spPr/>
        <p:txBody>
          <a:bodyPr/>
          <a:lstStyle/>
          <a:p>
            <a:fld id="{671D5E83-0987-4BC7-9D7A-A89785927CB5}" type="slidenum">
              <a:rPr lang="en-IN" smtClean="0"/>
              <a:t>‹#›</a:t>
            </a:fld>
            <a:endParaRPr lang="en-IN"/>
          </a:p>
        </p:txBody>
      </p:sp>
    </p:spTree>
    <p:extLst>
      <p:ext uri="{BB962C8B-B14F-4D97-AF65-F5344CB8AC3E}">
        <p14:creationId xmlns:p14="http://schemas.microsoft.com/office/powerpoint/2010/main" val="2504226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CD8EE-FBF2-922D-7F5E-CDCBEC18F4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E8B142-08E1-7257-D13F-BE7BFA2325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C59DAE-BEF8-BBA0-0521-20EF8E0335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C69300-EA98-2DCE-44A9-A7E691054E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B0F8F3-ECE2-AA36-1DEE-C1DB43DD7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5F975E-EB1D-0801-9B73-A4059CC38B35}"/>
              </a:ext>
            </a:extLst>
          </p:cNvPr>
          <p:cNvSpPr>
            <a:spLocks noGrp="1"/>
          </p:cNvSpPr>
          <p:nvPr>
            <p:ph type="dt" sz="half" idx="10"/>
          </p:nvPr>
        </p:nvSpPr>
        <p:spPr/>
        <p:txBody>
          <a:bodyPr/>
          <a:lstStyle/>
          <a:p>
            <a:fld id="{87EE04B2-819D-4EE4-9A2A-CFF29D1F8873}" type="datetimeFigureOut">
              <a:rPr lang="en-IN" smtClean="0"/>
              <a:t>09-05-2024</a:t>
            </a:fld>
            <a:endParaRPr lang="en-IN"/>
          </a:p>
        </p:txBody>
      </p:sp>
      <p:sp>
        <p:nvSpPr>
          <p:cNvPr id="8" name="Footer Placeholder 7">
            <a:extLst>
              <a:ext uri="{FF2B5EF4-FFF2-40B4-BE49-F238E27FC236}">
                <a16:creationId xmlns:a16="http://schemas.microsoft.com/office/drawing/2014/main" id="{186AF5F2-3F0E-0F16-F667-BD69F24C91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2D036E-3F55-BE53-BE4B-96DDACF590F2}"/>
              </a:ext>
            </a:extLst>
          </p:cNvPr>
          <p:cNvSpPr>
            <a:spLocks noGrp="1"/>
          </p:cNvSpPr>
          <p:nvPr>
            <p:ph type="sldNum" sz="quarter" idx="12"/>
          </p:nvPr>
        </p:nvSpPr>
        <p:spPr/>
        <p:txBody>
          <a:bodyPr/>
          <a:lstStyle/>
          <a:p>
            <a:fld id="{671D5E83-0987-4BC7-9D7A-A89785927CB5}" type="slidenum">
              <a:rPr lang="en-IN" smtClean="0"/>
              <a:t>‹#›</a:t>
            </a:fld>
            <a:endParaRPr lang="en-IN"/>
          </a:p>
        </p:txBody>
      </p:sp>
    </p:spTree>
    <p:extLst>
      <p:ext uri="{BB962C8B-B14F-4D97-AF65-F5344CB8AC3E}">
        <p14:creationId xmlns:p14="http://schemas.microsoft.com/office/powerpoint/2010/main" val="338389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BFCD-D3C0-4DFB-6617-B530DEEC3B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37AA1E-9BDD-E81A-8E75-94CF62E772A8}"/>
              </a:ext>
            </a:extLst>
          </p:cNvPr>
          <p:cNvSpPr>
            <a:spLocks noGrp="1"/>
          </p:cNvSpPr>
          <p:nvPr>
            <p:ph type="dt" sz="half" idx="10"/>
          </p:nvPr>
        </p:nvSpPr>
        <p:spPr/>
        <p:txBody>
          <a:bodyPr/>
          <a:lstStyle/>
          <a:p>
            <a:fld id="{87EE04B2-819D-4EE4-9A2A-CFF29D1F8873}" type="datetimeFigureOut">
              <a:rPr lang="en-IN" smtClean="0"/>
              <a:t>09-05-2024</a:t>
            </a:fld>
            <a:endParaRPr lang="en-IN"/>
          </a:p>
        </p:txBody>
      </p:sp>
      <p:sp>
        <p:nvSpPr>
          <p:cNvPr id="4" name="Footer Placeholder 3">
            <a:extLst>
              <a:ext uri="{FF2B5EF4-FFF2-40B4-BE49-F238E27FC236}">
                <a16:creationId xmlns:a16="http://schemas.microsoft.com/office/drawing/2014/main" id="{4E9CCB61-3358-E72B-2F32-44369713EF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833CC0-4671-5F13-9201-5EA43D48C974}"/>
              </a:ext>
            </a:extLst>
          </p:cNvPr>
          <p:cNvSpPr>
            <a:spLocks noGrp="1"/>
          </p:cNvSpPr>
          <p:nvPr>
            <p:ph type="sldNum" sz="quarter" idx="12"/>
          </p:nvPr>
        </p:nvSpPr>
        <p:spPr/>
        <p:txBody>
          <a:bodyPr/>
          <a:lstStyle/>
          <a:p>
            <a:fld id="{671D5E83-0987-4BC7-9D7A-A89785927CB5}" type="slidenum">
              <a:rPr lang="en-IN" smtClean="0"/>
              <a:t>‹#›</a:t>
            </a:fld>
            <a:endParaRPr lang="en-IN"/>
          </a:p>
        </p:txBody>
      </p:sp>
    </p:spTree>
    <p:extLst>
      <p:ext uri="{BB962C8B-B14F-4D97-AF65-F5344CB8AC3E}">
        <p14:creationId xmlns:p14="http://schemas.microsoft.com/office/powerpoint/2010/main" val="2038448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D0A9F9-9F84-0F4A-D9F8-35D88829DE8E}"/>
              </a:ext>
            </a:extLst>
          </p:cNvPr>
          <p:cNvSpPr>
            <a:spLocks noGrp="1"/>
          </p:cNvSpPr>
          <p:nvPr>
            <p:ph type="dt" sz="half" idx="10"/>
          </p:nvPr>
        </p:nvSpPr>
        <p:spPr/>
        <p:txBody>
          <a:bodyPr/>
          <a:lstStyle/>
          <a:p>
            <a:fld id="{87EE04B2-819D-4EE4-9A2A-CFF29D1F8873}" type="datetimeFigureOut">
              <a:rPr lang="en-IN" smtClean="0"/>
              <a:t>09-05-2024</a:t>
            </a:fld>
            <a:endParaRPr lang="en-IN"/>
          </a:p>
        </p:txBody>
      </p:sp>
      <p:sp>
        <p:nvSpPr>
          <p:cNvPr id="3" name="Footer Placeholder 2">
            <a:extLst>
              <a:ext uri="{FF2B5EF4-FFF2-40B4-BE49-F238E27FC236}">
                <a16:creationId xmlns:a16="http://schemas.microsoft.com/office/drawing/2014/main" id="{BDB66653-9981-1CA8-46F7-148361ED92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1815CB-C8D9-194C-4E50-530C768F7F6E}"/>
              </a:ext>
            </a:extLst>
          </p:cNvPr>
          <p:cNvSpPr>
            <a:spLocks noGrp="1"/>
          </p:cNvSpPr>
          <p:nvPr>
            <p:ph type="sldNum" sz="quarter" idx="12"/>
          </p:nvPr>
        </p:nvSpPr>
        <p:spPr/>
        <p:txBody>
          <a:bodyPr/>
          <a:lstStyle/>
          <a:p>
            <a:fld id="{671D5E83-0987-4BC7-9D7A-A89785927CB5}" type="slidenum">
              <a:rPr lang="en-IN" smtClean="0"/>
              <a:t>‹#›</a:t>
            </a:fld>
            <a:endParaRPr lang="en-IN"/>
          </a:p>
        </p:txBody>
      </p:sp>
    </p:spTree>
    <p:extLst>
      <p:ext uri="{BB962C8B-B14F-4D97-AF65-F5344CB8AC3E}">
        <p14:creationId xmlns:p14="http://schemas.microsoft.com/office/powerpoint/2010/main" val="338623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ABAB-7553-C0A8-AB6C-31FFA98AF4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83CB2C-0D5E-3BC1-8C4E-C5EE76F47C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237165-9556-BB28-1BF9-845F09415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B0BF3-9466-2D65-897F-4409177487C4}"/>
              </a:ext>
            </a:extLst>
          </p:cNvPr>
          <p:cNvSpPr>
            <a:spLocks noGrp="1"/>
          </p:cNvSpPr>
          <p:nvPr>
            <p:ph type="dt" sz="half" idx="10"/>
          </p:nvPr>
        </p:nvSpPr>
        <p:spPr/>
        <p:txBody>
          <a:bodyPr/>
          <a:lstStyle/>
          <a:p>
            <a:fld id="{87EE04B2-819D-4EE4-9A2A-CFF29D1F8873}" type="datetimeFigureOut">
              <a:rPr lang="en-IN" smtClean="0"/>
              <a:t>09-05-2024</a:t>
            </a:fld>
            <a:endParaRPr lang="en-IN"/>
          </a:p>
        </p:txBody>
      </p:sp>
      <p:sp>
        <p:nvSpPr>
          <p:cNvPr id="6" name="Footer Placeholder 5">
            <a:extLst>
              <a:ext uri="{FF2B5EF4-FFF2-40B4-BE49-F238E27FC236}">
                <a16:creationId xmlns:a16="http://schemas.microsoft.com/office/drawing/2014/main" id="{FEC9BC8E-60DE-61D9-A2A3-B66B73295C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5635F1-F544-3326-BE68-4E3D9F736C95}"/>
              </a:ext>
            </a:extLst>
          </p:cNvPr>
          <p:cNvSpPr>
            <a:spLocks noGrp="1"/>
          </p:cNvSpPr>
          <p:nvPr>
            <p:ph type="sldNum" sz="quarter" idx="12"/>
          </p:nvPr>
        </p:nvSpPr>
        <p:spPr/>
        <p:txBody>
          <a:bodyPr/>
          <a:lstStyle/>
          <a:p>
            <a:fld id="{671D5E83-0987-4BC7-9D7A-A89785927CB5}" type="slidenum">
              <a:rPr lang="en-IN" smtClean="0"/>
              <a:t>‹#›</a:t>
            </a:fld>
            <a:endParaRPr lang="en-IN"/>
          </a:p>
        </p:txBody>
      </p:sp>
    </p:spTree>
    <p:extLst>
      <p:ext uri="{BB962C8B-B14F-4D97-AF65-F5344CB8AC3E}">
        <p14:creationId xmlns:p14="http://schemas.microsoft.com/office/powerpoint/2010/main" val="3747883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B9C6-3E96-D723-9015-748146172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432139-6EC5-5BF3-CB47-B43C33AA9E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554DCD-E4BA-66DA-585B-23E7C313F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F1CA60-579B-FD81-559C-5436EAC78E13}"/>
              </a:ext>
            </a:extLst>
          </p:cNvPr>
          <p:cNvSpPr>
            <a:spLocks noGrp="1"/>
          </p:cNvSpPr>
          <p:nvPr>
            <p:ph type="dt" sz="half" idx="10"/>
          </p:nvPr>
        </p:nvSpPr>
        <p:spPr/>
        <p:txBody>
          <a:bodyPr/>
          <a:lstStyle/>
          <a:p>
            <a:fld id="{87EE04B2-819D-4EE4-9A2A-CFF29D1F8873}" type="datetimeFigureOut">
              <a:rPr lang="en-IN" smtClean="0"/>
              <a:t>09-05-2024</a:t>
            </a:fld>
            <a:endParaRPr lang="en-IN"/>
          </a:p>
        </p:txBody>
      </p:sp>
      <p:sp>
        <p:nvSpPr>
          <p:cNvPr id="6" name="Footer Placeholder 5">
            <a:extLst>
              <a:ext uri="{FF2B5EF4-FFF2-40B4-BE49-F238E27FC236}">
                <a16:creationId xmlns:a16="http://schemas.microsoft.com/office/drawing/2014/main" id="{DED0A144-B789-F387-09B9-961CA89ED8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BB3EF3-F647-C8DA-9FAC-389C08A788F5}"/>
              </a:ext>
            </a:extLst>
          </p:cNvPr>
          <p:cNvSpPr>
            <a:spLocks noGrp="1"/>
          </p:cNvSpPr>
          <p:nvPr>
            <p:ph type="sldNum" sz="quarter" idx="12"/>
          </p:nvPr>
        </p:nvSpPr>
        <p:spPr/>
        <p:txBody>
          <a:bodyPr/>
          <a:lstStyle/>
          <a:p>
            <a:fld id="{671D5E83-0987-4BC7-9D7A-A89785927CB5}" type="slidenum">
              <a:rPr lang="en-IN" smtClean="0"/>
              <a:t>‹#›</a:t>
            </a:fld>
            <a:endParaRPr lang="en-IN"/>
          </a:p>
        </p:txBody>
      </p:sp>
    </p:spTree>
    <p:extLst>
      <p:ext uri="{BB962C8B-B14F-4D97-AF65-F5344CB8AC3E}">
        <p14:creationId xmlns:p14="http://schemas.microsoft.com/office/powerpoint/2010/main" val="1648710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498064-EFC8-D2D7-515B-E99430FDB6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CD7404-B707-EFA6-1C92-33294E9309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19C813-E38E-0E96-2F04-4B95CBCB11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E04B2-819D-4EE4-9A2A-CFF29D1F8873}" type="datetimeFigureOut">
              <a:rPr lang="en-IN" smtClean="0"/>
              <a:t>09-05-2024</a:t>
            </a:fld>
            <a:endParaRPr lang="en-IN"/>
          </a:p>
        </p:txBody>
      </p:sp>
      <p:sp>
        <p:nvSpPr>
          <p:cNvPr id="5" name="Footer Placeholder 4">
            <a:extLst>
              <a:ext uri="{FF2B5EF4-FFF2-40B4-BE49-F238E27FC236}">
                <a16:creationId xmlns:a16="http://schemas.microsoft.com/office/drawing/2014/main" id="{E2636622-8FC5-2AA6-45F8-D98E2AF10B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25006C-3D16-4FF0-D5DE-B92789597F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D5E83-0987-4BC7-9D7A-A89785927CB5}" type="slidenum">
              <a:rPr lang="en-IN" smtClean="0"/>
              <a:t>‹#›</a:t>
            </a:fld>
            <a:endParaRPr lang="en-IN"/>
          </a:p>
        </p:txBody>
      </p:sp>
    </p:spTree>
    <p:extLst>
      <p:ext uri="{BB962C8B-B14F-4D97-AF65-F5344CB8AC3E}">
        <p14:creationId xmlns:p14="http://schemas.microsoft.com/office/powerpoint/2010/main" val="2073873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publicdomainpictures.net/en/view-image.php?image=308837&amp;picture=las-vegas-hotel"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wallpaperflare.com/black-and-red-painted-wall-abstract-art-building-business-wallpaper-zweek/download/1600x900"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wallpaperflare.com/black-and-red-painted-wall-abstract-art-building-business-wallpaper-zweek/download/1600x900" TargetMode="External"/><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wallpaperflare.com/black-and-red-painted-wall-abstract-art-building-business-wallpaper-zweek/download/1600x900" TargetMode="External"/><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wallpaperflare.com/black-and-red-painted-wall-abstract-art-building-business-wallpaper-zweek/download/1600x900" TargetMode="External"/><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www.publicdomainpictures.net/view-image.php?image=102452&amp;picture=&amp;jazyk=PT" TargetMode="External"/><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olorful beach umbrella on a pier">
            <a:extLst>
              <a:ext uri="{FF2B5EF4-FFF2-40B4-BE49-F238E27FC236}">
                <a16:creationId xmlns:a16="http://schemas.microsoft.com/office/drawing/2014/main" id="{4A95E4D1-78B0-AFE2-AF12-F7FC2A445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492"/>
            <a:ext cx="12191999" cy="6946491"/>
          </a:xfrm>
          <a:prstGeom prst="rect">
            <a:avLst/>
          </a:prstGeom>
        </p:spPr>
      </p:pic>
      <p:sp>
        <p:nvSpPr>
          <p:cNvPr id="5" name="Rectangle 4">
            <a:extLst>
              <a:ext uri="{FF2B5EF4-FFF2-40B4-BE49-F238E27FC236}">
                <a16:creationId xmlns:a16="http://schemas.microsoft.com/office/drawing/2014/main" id="{34466254-7A6F-56A5-1008-98AF148D4BD9}"/>
              </a:ext>
            </a:extLst>
          </p:cNvPr>
          <p:cNvSpPr/>
          <p:nvPr/>
        </p:nvSpPr>
        <p:spPr>
          <a:xfrm>
            <a:off x="116186" y="474920"/>
            <a:ext cx="5148397"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HOTEL BOOKING </a:t>
            </a:r>
            <a:endParaRPr lang="en-IN"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6" name="TextBox 5">
            <a:extLst>
              <a:ext uri="{FF2B5EF4-FFF2-40B4-BE49-F238E27FC236}">
                <a16:creationId xmlns:a16="http://schemas.microsoft.com/office/drawing/2014/main" id="{2265E0B9-5746-5D0A-A6A6-2503E54D6EEC}"/>
              </a:ext>
            </a:extLst>
          </p:cNvPr>
          <p:cNvSpPr txBox="1"/>
          <p:nvPr/>
        </p:nvSpPr>
        <p:spPr>
          <a:xfrm>
            <a:off x="116186" y="2476812"/>
            <a:ext cx="6221799" cy="1815882"/>
          </a:xfrm>
          <a:prstGeom prst="rect">
            <a:avLst/>
          </a:prstGeom>
          <a:noFill/>
        </p:spPr>
        <p:txBody>
          <a:bodyPr wrap="square" rtlCol="0">
            <a:spAutoFit/>
          </a:bodyPr>
          <a:lstStyle/>
          <a:p>
            <a:endParaRPr lang="en-IN" sz="2800" b="1" dirty="0">
              <a:solidFill>
                <a:schemeClr val="accent4">
                  <a:lumMod val="60000"/>
                  <a:lumOff val="40000"/>
                </a:schemeClr>
              </a:solidFill>
            </a:endParaRPr>
          </a:p>
          <a:p>
            <a:r>
              <a:rPr lang="en-IN" sz="2800" b="1" dirty="0">
                <a:solidFill>
                  <a:schemeClr val="accent4">
                    <a:lumMod val="60000"/>
                    <a:lumOff val="40000"/>
                  </a:schemeClr>
                </a:solidFill>
              </a:rPr>
              <a:t>PRESENTED BY:</a:t>
            </a:r>
            <a:r>
              <a:rPr lang="en-IN" sz="2800" dirty="0">
                <a:solidFill>
                  <a:schemeClr val="accent4">
                    <a:lumMod val="60000"/>
                    <a:lumOff val="40000"/>
                  </a:schemeClr>
                </a:solidFill>
              </a:rPr>
              <a:t> ABHISHEK KARIYA </a:t>
            </a:r>
          </a:p>
          <a:p>
            <a:r>
              <a:rPr lang="en-IN" sz="2800" b="1" dirty="0">
                <a:solidFill>
                  <a:schemeClr val="accent4">
                    <a:lumMod val="60000"/>
                    <a:lumOff val="40000"/>
                  </a:schemeClr>
                </a:solidFill>
              </a:rPr>
              <a:t>PROJECT TYPE </a:t>
            </a:r>
            <a:r>
              <a:rPr lang="en-IN" sz="2800" dirty="0">
                <a:solidFill>
                  <a:schemeClr val="accent4">
                    <a:lumMod val="60000"/>
                    <a:lumOff val="40000"/>
                  </a:schemeClr>
                </a:solidFill>
              </a:rPr>
              <a:t>: EDA</a:t>
            </a:r>
          </a:p>
          <a:p>
            <a:r>
              <a:rPr lang="en-IN" sz="2800" b="1" dirty="0">
                <a:solidFill>
                  <a:schemeClr val="accent4">
                    <a:lumMod val="60000"/>
                    <a:lumOff val="40000"/>
                  </a:schemeClr>
                </a:solidFill>
              </a:rPr>
              <a:t>GUIDED BY  :</a:t>
            </a:r>
            <a:r>
              <a:rPr lang="en-IN" sz="2800" dirty="0">
                <a:solidFill>
                  <a:schemeClr val="accent4">
                    <a:lumMod val="60000"/>
                    <a:lumOff val="40000"/>
                  </a:schemeClr>
                </a:solidFill>
              </a:rPr>
              <a:t>ABHISHEK WAVHAL</a:t>
            </a:r>
          </a:p>
        </p:txBody>
      </p:sp>
    </p:spTree>
    <p:extLst>
      <p:ext uri="{BB962C8B-B14F-4D97-AF65-F5344CB8AC3E}">
        <p14:creationId xmlns:p14="http://schemas.microsoft.com/office/powerpoint/2010/main" val="390321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F93BBE-CCFE-D00A-F7E9-183B37AE8569}"/>
              </a:ext>
            </a:extLst>
          </p:cNvPr>
          <p:cNvSpPr txBox="1"/>
          <p:nvPr/>
        </p:nvSpPr>
        <p:spPr>
          <a:xfrm>
            <a:off x="1032387" y="83574"/>
            <a:ext cx="8445909" cy="584775"/>
          </a:xfrm>
          <a:prstGeom prst="rect">
            <a:avLst/>
          </a:prstGeom>
          <a:noFill/>
        </p:spPr>
        <p:txBody>
          <a:bodyPr wrap="square" rtlCol="0">
            <a:spAutoFit/>
          </a:bodyPr>
          <a:lstStyle/>
          <a:p>
            <a:r>
              <a:rPr lang="en-IN" dirty="0"/>
              <a:t>			</a:t>
            </a:r>
            <a:r>
              <a:rPr lang="en-IN" sz="3200" b="1" dirty="0"/>
              <a:t>ANALYSING THE DASHBOARD</a:t>
            </a:r>
          </a:p>
        </p:txBody>
      </p:sp>
      <p:pic>
        <p:nvPicPr>
          <p:cNvPr id="4" name="Picture 3">
            <a:extLst>
              <a:ext uri="{FF2B5EF4-FFF2-40B4-BE49-F238E27FC236}">
                <a16:creationId xmlns:a16="http://schemas.microsoft.com/office/drawing/2014/main" id="{E768200E-0088-DB41-461A-2696443E3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10" y="318010"/>
            <a:ext cx="1960782" cy="1703485"/>
          </a:xfrm>
          <a:prstGeom prst="rect">
            <a:avLst/>
          </a:prstGeom>
        </p:spPr>
      </p:pic>
      <p:cxnSp>
        <p:nvCxnSpPr>
          <p:cNvPr id="6" name="Straight Arrow Connector 5">
            <a:extLst>
              <a:ext uri="{FF2B5EF4-FFF2-40B4-BE49-F238E27FC236}">
                <a16:creationId xmlns:a16="http://schemas.microsoft.com/office/drawing/2014/main" id="{45D55F48-2F3B-8E84-80A5-3851824636F4}"/>
              </a:ext>
            </a:extLst>
          </p:cNvPr>
          <p:cNvCxnSpPr>
            <a:cxnSpLocks/>
          </p:cNvCxnSpPr>
          <p:nvPr/>
        </p:nvCxnSpPr>
        <p:spPr>
          <a:xfrm>
            <a:off x="2322984" y="1220889"/>
            <a:ext cx="1285454" cy="5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605FCB2-D7A6-F201-5CA5-944A67B0FDAD}"/>
              </a:ext>
            </a:extLst>
          </p:cNvPr>
          <p:cNvSpPr txBox="1"/>
          <p:nvPr/>
        </p:nvSpPr>
        <p:spPr>
          <a:xfrm>
            <a:off x="3726426" y="978037"/>
            <a:ext cx="5751870" cy="646331"/>
          </a:xfrm>
          <a:prstGeom prst="rect">
            <a:avLst/>
          </a:prstGeom>
          <a:noFill/>
        </p:spPr>
        <p:txBody>
          <a:bodyPr wrap="square" rtlCol="0">
            <a:spAutoFit/>
          </a:bodyPr>
          <a:lstStyle/>
          <a:p>
            <a:r>
              <a:rPr lang="en-IN" dirty="0"/>
              <a:t>THE OVERALL RATION SHOWING THAT CITY HOTEL IS COMPERATIVELY HIGH AS COMPARED TO RESORT HOTEL</a:t>
            </a:r>
          </a:p>
        </p:txBody>
      </p:sp>
      <p:pic>
        <p:nvPicPr>
          <p:cNvPr id="11" name="Picture 10">
            <a:extLst>
              <a:ext uri="{FF2B5EF4-FFF2-40B4-BE49-F238E27FC236}">
                <a16:creationId xmlns:a16="http://schemas.microsoft.com/office/drawing/2014/main" id="{C057D731-4777-EDBB-A7F8-50AC55BBB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10" y="2176174"/>
            <a:ext cx="2092092" cy="1815723"/>
          </a:xfrm>
          <a:prstGeom prst="rect">
            <a:avLst/>
          </a:prstGeom>
        </p:spPr>
      </p:pic>
      <p:cxnSp>
        <p:nvCxnSpPr>
          <p:cNvPr id="13" name="Straight Arrow Connector 12">
            <a:extLst>
              <a:ext uri="{FF2B5EF4-FFF2-40B4-BE49-F238E27FC236}">
                <a16:creationId xmlns:a16="http://schemas.microsoft.com/office/drawing/2014/main" id="{AE2F1A4C-0925-2C4D-6E8F-57FB83E4F7C1}"/>
              </a:ext>
            </a:extLst>
          </p:cNvPr>
          <p:cNvCxnSpPr/>
          <p:nvPr/>
        </p:nvCxnSpPr>
        <p:spPr>
          <a:xfrm flipV="1">
            <a:off x="2322984" y="2753032"/>
            <a:ext cx="1472268" cy="34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C011BFC-DA6F-12A0-8E64-2B0125301100}"/>
              </a:ext>
            </a:extLst>
          </p:cNvPr>
          <p:cNvSpPr txBox="1"/>
          <p:nvPr/>
        </p:nvSpPr>
        <p:spPr>
          <a:xfrm>
            <a:off x="4011561" y="2300748"/>
            <a:ext cx="5948516" cy="369332"/>
          </a:xfrm>
          <a:prstGeom prst="rect">
            <a:avLst/>
          </a:prstGeom>
          <a:noFill/>
        </p:spPr>
        <p:txBody>
          <a:bodyPr wrap="square" rtlCol="0">
            <a:spAutoFit/>
          </a:bodyPr>
          <a:lstStyle/>
          <a:p>
            <a:r>
              <a:rPr lang="en-IN" dirty="0"/>
              <a:t>WHILE, IN 2015, BOTH THE RATIO WAS ALMOST HALF</a:t>
            </a:r>
          </a:p>
        </p:txBody>
      </p:sp>
      <p:pic>
        <p:nvPicPr>
          <p:cNvPr id="16" name="Picture 15">
            <a:extLst>
              <a:ext uri="{FF2B5EF4-FFF2-40B4-BE49-F238E27FC236}">
                <a16:creationId xmlns:a16="http://schemas.microsoft.com/office/drawing/2014/main" id="{D5A82273-5DE0-EFDE-60BE-51591FC13F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9016" y="2753032"/>
            <a:ext cx="2092092" cy="2119145"/>
          </a:xfrm>
          <a:prstGeom prst="rect">
            <a:avLst/>
          </a:prstGeom>
        </p:spPr>
      </p:pic>
      <p:cxnSp>
        <p:nvCxnSpPr>
          <p:cNvPr id="18" name="Straight Arrow Connector 17">
            <a:extLst>
              <a:ext uri="{FF2B5EF4-FFF2-40B4-BE49-F238E27FC236}">
                <a16:creationId xmlns:a16="http://schemas.microsoft.com/office/drawing/2014/main" id="{FC952DBD-AAA6-7F3A-4E7F-8879DC60C2CE}"/>
              </a:ext>
            </a:extLst>
          </p:cNvPr>
          <p:cNvCxnSpPr>
            <a:stCxn id="16" idx="1"/>
          </p:cNvCxnSpPr>
          <p:nvPr/>
        </p:nvCxnSpPr>
        <p:spPr>
          <a:xfrm flipH="1">
            <a:off x="8475406" y="3812605"/>
            <a:ext cx="1393610" cy="31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6EC79DE-48C3-9B90-F1CC-C568F45DC4DC}"/>
              </a:ext>
            </a:extLst>
          </p:cNvPr>
          <p:cNvSpPr txBox="1"/>
          <p:nvPr/>
        </p:nvSpPr>
        <p:spPr>
          <a:xfrm>
            <a:off x="3920500" y="3346460"/>
            <a:ext cx="4376666" cy="923330"/>
          </a:xfrm>
          <a:prstGeom prst="rect">
            <a:avLst/>
          </a:prstGeom>
          <a:noFill/>
        </p:spPr>
        <p:txBody>
          <a:bodyPr wrap="square" rtlCol="0">
            <a:spAutoFit/>
          </a:bodyPr>
          <a:lstStyle/>
          <a:p>
            <a:r>
              <a:rPr lang="en-IN" dirty="0"/>
              <a:t>IN 2016. THE BOOKING OF CITY HOTEL IS INCREASED BY 26.7% &amp; RESORT HOTEL IS REDUCED BY 15.6%</a:t>
            </a:r>
          </a:p>
        </p:txBody>
      </p:sp>
      <p:pic>
        <p:nvPicPr>
          <p:cNvPr id="21" name="Picture 20">
            <a:extLst>
              <a:ext uri="{FF2B5EF4-FFF2-40B4-BE49-F238E27FC236}">
                <a16:creationId xmlns:a16="http://schemas.microsoft.com/office/drawing/2014/main" id="{32656289-C693-8F10-91B2-5F0302E444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310" y="4708528"/>
            <a:ext cx="2108924" cy="2023427"/>
          </a:xfrm>
          <a:prstGeom prst="rect">
            <a:avLst/>
          </a:prstGeom>
        </p:spPr>
      </p:pic>
      <p:cxnSp>
        <p:nvCxnSpPr>
          <p:cNvPr id="23" name="Straight Arrow Connector 22">
            <a:extLst>
              <a:ext uri="{FF2B5EF4-FFF2-40B4-BE49-F238E27FC236}">
                <a16:creationId xmlns:a16="http://schemas.microsoft.com/office/drawing/2014/main" id="{F3BEE33D-80E6-4891-F60A-4440A0FAA4B9}"/>
              </a:ext>
            </a:extLst>
          </p:cNvPr>
          <p:cNvCxnSpPr>
            <a:stCxn id="21" idx="3"/>
          </p:cNvCxnSpPr>
          <p:nvPr/>
        </p:nvCxnSpPr>
        <p:spPr>
          <a:xfrm flipV="1">
            <a:off x="2240234" y="5499722"/>
            <a:ext cx="1368204" cy="220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99D3584-8C4F-F282-BB85-CC43E9929DD7}"/>
              </a:ext>
            </a:extLst>
          </p:cNvPr>
          <p:cNvSpPr txBox="1"/>
          <p:nvPr/>
        </p:nvSpPr>
        <p:spPr>
          <a:xfrm>
            <a:off x="3608438" y="5063613"/>
            <a:ext cx="5535562" cy="923330"/>
          </a:xfrm>
          <a:prstGeom prst="rect">
            <a:avLst/>
          </a:prstGeom>
          <a:noFill/>
        </p:spPr>
        <p:txBody>
          <a:bodyPr wrap="square" rtlCol="0">
            <a:spAutoFit/>
          </a:bodyPr>
          <a:lstStyle/>
          <a:p>
            <a:r>
              <a:rPr lang="en-IN" dirty="0"/>
              <a:t>NOT A BIG CHANGE AS COMPARED TO DATA OF 2016,</a:t>
            </a:r>
          </a:p>
          <a:p>
            <a:r>
              <a:rPr lang="en-IN" dirty="0"/>
              <a:t>A MINOR INCREASE IN CITY HOTEL BY 20% AND REDUCTION IN RESORT BY 4%.</a:t>
            </a:r>
          </a:p>
        </p:txBody>
      </p:sp>
    </p:spTree>
    <p:extLst>
      <p:ext uri="{BB962C8B-B14F-4D97-AF65-F5344CB8AC3E}">
        <p14:creationId xmlns:p14="http://schemas.microsoft.com/office/powerpoint/2010/main" val="2701112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763F0C-703E-DB7B-83A9-0456392E71B8}"/>
              </a:ext>
            </a:extLst>
          </p:cNvPr>
          <p:cNvSpPr txBox="1"/>
          <p:nvPr/>
        </p:nvSpPr>
        <p:spPr>
          <a:xfrm>
            <a:off x="1494503" y="206477"/>
            <a:ext cx="7285703" cy="461665"/>
          </a:xfrm>
          <a:prstGeom prst="rect">
            <a:avLst/>
          </a:prstGeom>
          <a:noFill/>
        </p:spPr>
        <p:txBody>
          <a:bodyPr wrap="square" rtlCol="0">
            <a:spAutoFit/>
          </a:bodyPr>
          <a:lstStyle/>
          <a:p>
            <a:r>
              <a:rPr lang="en-IN" sz="2400" b="1" dirty="0"/>
              <a:t>BOOKING CANCLE ANALYSIS:</a:t>
            </a:r>
          </a:p>
        </p:txBody>
      </p:sp>
      <p:pic>
        <p:nvPicPr>
          <p:cNvPr id="6" name="Picture 5">
            <a:extLst>
              <a:ext uri="{FF2B5EF4-FFF2-40B4-BE49-F238E27FC236}">
                <a16:creationId xmlns:a16="http://schemas.microsoft.com/office/drawing/2014/main" id="{1D31658E-4FDF-094F-2CDA-FAF8AC599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98" y="652476"/>
            <a:ext cx="2485610" cy="1973553"/>
          </a:xfrm>
          <a:prstGeom prst="rect">
            <a:avLst/>
          </a:prstGeom>
        </p:spPr>
      </p:pic>
      <p:pic>
        <p:nvPicPr>
          <p:cNvPr id="8" name="Picture 7">
            <a:extLst>
              <a:ext uri="{FF2B5EF4-FFF2-40B4-BE49-F238E27FC236}">
                <a16:creationId xmlns:a16="http://schemas.microsoft.com/office/drawing/2014/main" id="{F7E58322-8DC4-C91E-5B68-A8D92B086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9075" y="668142"/>
            <a:ext cx="2421605" cy="1973554"/>
          </a:xfrm>
          <a:prstGeom prst="rect">
            <a:avLst/>
          </a:prstGeom>
        </p:spPr>
      </p:pic>
      <p:pic>
        <p:nvPicPr>
          <p:cNvPr id="10" name="Picture 9">
            <a:extLst>
              <a:ext uri="{FF2B5EF4-FFF2-40B4-BE49-F238E27FC236}">
                <a16:creationId xmlns:a16="http://schemas.microsoft.com/office/drawing/2014/main" id="{461BE8B0-E9E1-E0EA-506A-FEB1D5E222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6835" y="636810"/>
            <a:ext cx="2571237" cy="2004886"/>
          </a:xfrm>
          <a:prstGeom prst="rect">
            <a:avLst/>
          </a:prstGeom>
        </p:spPr>
      </p:pic>
      <p:pic>
        <p:nvPicPr>
          <p:cNvPr id="12" name="Picture 11">
            <a:extLst>
              <a:ext uri="{FF2B5EF4-FFF2-40B4-BE49-F238E27FC236}">
                <a16:creationId xmlns:a16="http://schemas.microsoft.com/office/drawing/2014/main" id="{7FF17409-16BE-AD62-D825-802534E2B6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6361" y="622606"/>
            <a:ext cx="2571238" cy="2003423"/>
          </a:xfrm>
          <a:prstGeom prst="rect">
            <a:avLst/>
          </a:prstGeom>
        </p:spPr>
      </p:pic>
      <p:cxnSp>
        <p:nvCxnSpPr>
          <p:cNvPr id="14" name="Straight Arrow Connector 13">
            <a:extLst>
              <a:ext uri="{FF2B5EF4-FFF2-40B4-BE49-F238E27FC236}">
                <a16:creationId xmlns:a16="http://schemas.microsoft.com/office/drawing/2014/main" id="{45B03F05-E4E5-DF6C-1D3F-3E1D07CFEC84}"/>
              </a:ext>
            </a:extLst>
          </p:cNvPr>
          <p:cNvCxnSpPr>
            <a:stCxn id="6" idx="2"/>
          </p:cNvCxnSpPr>
          <p:nvPr/>
        </p:nvCxnSpPr>
        <p:spPr>
          <a:xfrm flipH="1">
            <a:off x="914400" y="2626029"/>
            <a:ext cx="580103" cy="2742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095A717-5D05-D25A-9098-FF3332263CA8}"/>
              </a:ext>
            </a:extLst>
          </p:cNvPr>
          <p:cNvSpPr txBox="1"/>
          <p:nvPr/>
        </p:nvSpPr>
        <p:spPr>
          <a:xfrm>
            <a:off x="251698" y="5486400"/>
            <a:ext cx="2717644" cy="1200329"/>
          </a:xfrm>
          <a:prstGeom prst="rect">
            <a:avLst/>
          </a:prstGeom>
          <a:noFill/>
        </p:spPr>
        <p:txBody>
          <a:bodyPr wrap="square" rtlCol="0">
            <a:spAutoFit/>
          </a:bodyPr>
          <a:lstStyle/>
          <a:p>
            <a:r>
              <a:rPr lang="en-IN" dirty="0"/>
              <a:t>OVERALL CANCELLATION IS</a:t>
            </a:r>
          </a:p>
          <a:p>
            <a:r>
              <a:rPr lang="en-IN" dirty="0"/>
              <a:t>HIGH IN CITY HOTEL, WHILE IN RESORT HOTEL IS LESS.</a:t>
            </a:r>
          </a:p>
        </p:txBody>
      </p:sp>
      <p:cxnSp>
        <p:nvCxnSpPr>
          <p:cNvPr id="17" name="Straight Arrow Connector 16">
            <a:extLst>
              <a:ext uri="{FF2B5EF4-FFF2-40B4-BE49-F238E27FC236}">
                <a16:creationId xmlns:a16="http://schemas.microsoft.com/office/drawing/2014/main" id="{0D06A0BC-D8F6-2360-6EE2-19E50944130F}"/>
              </a:ext>
            </a:extLst>
          </p:cNvPr>
          <p:cNvCxnSpPr>
            <a:stCxn id="8" idx="2"/>
          </p:cNvCxnSpPr>
          <p:nvPr/>
        </p:nvCxnSpPr>
        <p:spPr>
          <a:xfrm>
            <a:off x="4319878" y="2641696"/>
            <a:ext cx="35812" cy="966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5FFA3C5-18B2-AB64-8F34-523B33F8F64A}"/>
              </a:ext>
            </a:extLst>
          </p:cNvPr>
          <p:cNvSpPr txBox="1"/>
          <p:nvPr/>
        </p:nvSpPr>
        <p:spPr>
          <a:xfrm>
            <a:off x="2560258" y="3658926"/>
            <a:ext cx="3086975" cy="1200329"/>
          </a:xfrm>
          <a:prstGeom prst="rect">
            <a:avLst/>
          </a:prstGeom>
          <a:noFill/>
        </p:spPr>
        <p:txBody>
          <a:bodyPr wrap="square" rtlCol="0">
            <a:spAutoFit/>
          </a:bodyPr>
          <a:lstStyle/>
          <a:p>
            <a:r>
              <a:rPr lang="en-IN" dirty="0"/>
              <a:t>IN 2015, CITY HOTEL CANCELLATION WAS 80.4%</a:t>
            </a:r>
          </a:p>
          <a:p>
            <a:r>
              <a:rPr lang="en-IN" dirty="0"/>
              <a:t>WHERE AS RESORT WAS 19.6%.</a:t>
            </a:r>
          </a:p>
        </p:txBody>
      </p:sp>
      <p:cxnSp>
        <p:nvCxnSpPr>
          <p:cNvPr id="20" name="Straight Arrow Connector 19">
            <a:extLst>
              <a:ext uri="{FF2B5EF4-FFF2-40B4-BE49-F238E27FC236}">
                <a16:creationId xmlns:a16="http://schemas.microsoft.com/office/drawing/2014/main" id="{8DA7115F-2D75-0501-3A4F-D96735D8E157}"/>
              </a:ext>
            </a:extLst>
          </p:cNvPr>
          <p:cNvCxnSpPr>
            <a:stCxn id="10" idx="2"/>
          </p:cNvCxnSpPr>
          <p:nvPr/>
        </p:nvCxnSpPr>
        <p:spPr>
          <a:xfrm flipH="1">
            <a:off x="6312310" y="2641696"/>
            <a:ext cx="960144" cy="2530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D553F31-A936-2D83-3C6D-DBF936DC4C76}"/>
              </a:ext>
            </a:extLst>
          </p:cNvPr>
          <p:cNvSpPr txBox="1"/>
          <p:nvPr/>
        </p:nvSpPr>
        <p:spPr>
          <a:xfrm>
            <a:off x="4591665" y="5486400"/>
            <a:ext cx="3824748" cy="1200329"/>
          </a:xfrm>
          <a:prstGeom prst="rect">
            <a:avLst/>
          </a:prstGeom>
          <a:noFill/>
        </p:spPr>
        <p:txBody>
          <a:bodyPr wrap="square" rtlCol="0">
            <a:spAutoFit/>
          </a:bodyPr>
          <a:lstStyle/>
          <a:p>
            <a:r>
              <a:rPr lang="en-IN" dirty="0"/>
              <a:t>SAME AS 2015, IN 2016 BUT IN CITY HOTEL IT INCREASE BY 0.1% AND REDUCE SIMENTANIOUSLY RESORT ONE.</a:t>
            </a:r>
          </a:p>
        </p:txBody>
      </p:sp>
      <p:cxnSp>
        <p:nvCxnSpPr>
          <p:cNvPr id="23" name="Straight Arrow Connector 22">
            <a:extLst>
              <a:ext uri="{FF2B5EF4-FFF2-40B4-BE49-F238E27FC236}">
                <a16:creationId xmlns:a16="http://schemas.microsoft.com/office/drawing/2014/main" id="{EA414724-44CD-A44F-0DE4-B7DD8E22AA51}"/>
              </a:ext>
            </a:extLst>
          </p:cNvPr>
          <p:cNvCxnSpPr>
            <a:stCxn id="12" idx="2"/>
          </p:cNvCxnSpPr>
          <p:nvPr/>
        </p:nvCxnSpPr>
        <p:spPr>
          <a:xfrm flipH="1">
            <a:off x="9969910" y="2626029"/>
            <a:ext cx="552070" cy="80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51D3C11-AEA1-77CD-25FE-789DC61B2F1F}"/>
              </a:ext>
            </a:extLst>
          </p:cNvPr>
          <p:cNvSpPr txBox="1"/>
          <p:nvPr/>
        </p:nvSpPr>
        <p:spPr>
          <a:xfrm>
            <a:off x="8780206" y="3539613"/>
            <a:ext cx="3027393" cy="1200329"/>
          </a:xfrm>
          <a:prstGeom prst="rect">
            <a:avLst/>
          </a:prstGeom>
          <a:noFill/>
        </p:spPr>
        <p:txBody>
          <a:bodyPr wrap="square" rtlCol="0">
            <a:spAutoFit/>
          </a:bodyPr>
          <a:lstStyle/>
          <a:p>
            <a:r>
              <a:rPr lang="en-IN" dirty="0"/>
              <a:t>IN 2017, THE CITY HOTEL CANCELLATION IS REDUCED TO 78%. WHILE RESORT HOTEL IS UPTO ALMOST 22%</a:t>
            </a:r>
          </a:p>
        </p:txBody>
      </p:sp>
    </p:spTree>
    <p:extLst>
      <p:ext uri="{BB962C8B-B14F-4D97-AF65-F5344CB8AC3E}">
        <p14:creationId xmlns:p14="http://schemas.microsoft.com/office/powerpoint/2010/main" val="405773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F7E73B-023A-9027-91FA-796E5B44DA64}"/>
              </a:ext>
            </a:extLst>
          </p:cNvPr>
          <p:cNvSpPr txBox="1"/>
          <p:nvPr/>
        </p:nvSpPr>
        <p:spPr>
          <a:xfrm>
            <a:off x="2104103" y="304800"/>
            <a:ext cx="6754762" cy="658761"/>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5DE60F65-C438-7DFC-F8A6-7FCADA02BA9F}"/>
              </a:ext>
            </a:extLst>
          </p:cNvPr>
          <p:cNvSpPr txBox="1"/>
          <p:nvPr/>
        </p:nvSpPr>
        <p:spPr>
          <a:xfrm>
            <a:off x="2104103" y="304800"/>
            <a:ext cx="5909187" cy="523220"/>
          </a:xfrm>
          <a:prstGeom prst="rect">
            <a:avLst/>
          </a:prstGeom>
          <a:noFill/>
        </p:spPr>
        <p:txBody>
          <a:bodyPr wrap="square" rtlCol="0">
            <a:spAutoFit/>
          </a:bodyPr>
          <a:lstStyle/>
          <a:p>
            <a:r>
              <a:rPr lang="en-IN" sz="2800" b="1" dirty="0"/>
              <a:t>ANALYSIS OF MARKET SEGMENT :</a:t>
            </a:r>
          </a:p>
        </p:txBody>
      </p:sp>
      <p:pic>
        <p:nvPicPr>
          <p:cNvPr id="5" name="Picture 4">
            <a:extLst>
              <a:ext uri="{FF2B5EF4-FFF2-40B4-BE49-F238E27FC236}">
                <a16:creationId xmlns:a16="http://schemas.microsoft.com/office/drawing/2014/main" id="{274063EA-9922-8680-E91A-0976180D0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82" y="828020"/>
            <a:ext cx="2806349" cy="1917209"/>
          </a:xfrm>
          <a:prstGeom prst="rect">
            <a:avLst/>
          </a:prstGeom>
        </p:spPr>
      </p:pic>
      <p:cxnSp>
        <p:nvCxnSpPr>
          <p:cNvPr id="7" name="Straight Arrow Connector 6">
            <a:extLst>
              <a:ext uri="{FF2B5EF4-FFF2-40B4-BE49-F238E27FC236}">
                <a16:creationId xmlns:a16="http://schemas.microsoft.com/office/drawing/2014/main" id="{F28783C2-4A33-8A75-418C-A44AB92F8386}"/>
              </a:ext>
            </a:extLst>
          </p:cNvPr>
          <p:cNvCxnSpPr>
            <a:stCxn id="5" idx="3"/>
          </p:cNvCxnSpPr>
          <p:nvPr/>
        </p:nvCxnSpPr>
        <p:spPr>
          <a:xfrm flipV="1">
            <a:off x="3057831" y="1337187"/>
            <a:ext cx="2423653" cy="449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6CFD324-2672-56EE-B6CC-C4E9C2B51D5E}"/>
              </a:ext>
            </a:extLst>
          </p:cNvPr>
          <p:cNvSpPr txBox="1"/>
          <p:nvPr/>
        </p:nvSpPr>
        <p:spPr>
          <a:xfrm>
            <a:off x="5565058" y="963561"/>
            <a:ext cx="6213987" cy="923330"/>
          </a:xfrm>
          <a:prstGeom prst="rect">
            <a:avLst/>
          </a:prstGeom>
          <a:noFill/>
        </p:spPr>
        <p:txBody>
          <a:bodyPr wrap="square" rtlCol="0">
            <a:spAutoFit/>
          </a:bodyPr>
          <a:lstStyle/>
          <a:p>
            <a:r>
              <a:rPr lang="en-IN" dirty="0"/>
              <a:t>OVERALL THE ONLINE/ OFFLINE TA/TO IS HIGH,</a:t>
            </a:r>
          </a:p>
          <a:p>
            <a:r>
              <a:rPr lang="en-IN" dirty="0"/>
              <a:t>WHILE GROUP, DIRECT AND CORPORATE IS MODERATE,</a:t>
            </a:r>
          </a:p>
          <a:p>
            <a:r>
              <a:rPr lang="en-IN" dirty="0"/>
              <a:t>AND COMPLEMENTARY AND AVIATION IS LOW.</a:t>
            </a:r>
          </a:p>
        </p:txBody>
      </p:sp>
      <p:pic>
        <p:nvPicPr>
          <p:cNvPr id="10" name="Picture 9">
            <a:extLst>
              <a:ext uri="{FF2B5EF4-FFF2-40B4-BE49-F238E27FC236}">
                <a16:creationId xmlns:a16="http://schemas.microsoft.com/office/drawing/2014/main" id="{37B578B0-3F2F-CB04-BA84-05F244A50E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0410" y="3811765"/>
            <a:ext cx="2920145" cy="1917209"/>
          </a:xfrm>
          <a:prstGeom prst="rect">
            <a:avLst/>
          </a:prstGeom>
        </p:spPr>
      </p:pic>
      <p:cxnSp>
        <p:nvCxnSpPr>
          <p:cNvPr id="12" name="Straight Arrow Connector 11">
            <a:extLst>
              <a:ext uri="{FF2B5EF4-FFF2-40B4-BE49-F238E27FC236}">
                <a16:creationId xmlns:a16="http://schemas.microsoft.com/office/drawing/2014/main" id="{561A3767-5ACA-2C2E-E75E-6450AE928961}"/>
              </a:ext>
            </a:extLst>
          </p:cNvPr>
          <p:cNvCxnSpPr/>
          <p:nvPr/>
        </p:nvCxnSpPr>
        <p:spPr>
          <a:xfrm flipH="1" flipV="1">
            <a:off x="5653548" y="3982065"/>
            <a:ext cx="2866862"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9B7D0F2-06AF-3AB9-DB42-209E397E0781}"/>
              </a:ext>
            </a:extLst>
          </p:cNvPr>
          <p:cNvSpPr txBox="1"/>
          <p:nvPr/>
        </p:nvSpPr>
        <p:spPr>
          <a:xfrm>
            <a:off x="462116" y="3342968"/>
            <a:ext cx="5102942" cy="923330"/>
          </a:xfrm>
          <a:prstGeom prst="rect">
            <a:avLst/>
          </a:prstGeom>
          <a:noFill/>
        </p:spPr>
        <p:txBody>
          <a:bodyPr wrap="square" rtlCol="0">
            <a:spAutoFit/>
          </a:bodyPr>
          <a:lstStyle/>
          <a:p>
            <a:r>
              <a:rPr lang="en-IN" dirty="0"/>
              <a:t>IN 2015, THERE IS ONLINE AND OFFLINE TA IS COMPERATELY HIGH WAS 3.12K , WHILE, AVAITAION IS VERY LESS AROUND 2.7%</a:t>
            </a:r>
          </a:p>
        </p:txBody>
      </p:sp>
    </p:spTree>
    <p:extLst>
      <p:ext uri="{BB962C8B-B14F-4D97-AF65-F5344CB8AC3E}">
        <p14:creationId xmlns:p14="http://schemas.microsoft.com/office/powerpoint/2010/main" val="3889216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E750B5-A0C3-359A-C51A-EB9B61614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00" y="332877"/>
            <a:ext cx="3913584" cy="2579116"/>
          </a:xfrm>
          <a:prstGeom prst="rect">
            <a:avLst/>
          </a:prstGeom>
        </p:spPr>
      </p:pic>
      <p:pic>
        <p:nvPicPr>
          <p:cNvPr id="5" name="Picture 4">
            <a:extLst>
              <a:ext uri="{FF2B5EF4-FFF2-40B4-BE49-F238E27FC236}">
                <a16:creationId xmlns:a16="http://schemas.microsoft.com/office/drawing/2014/main" id="{ADA85551-959C-82C3-6343-1E71D4E546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0559" y="332877"/>
            <a:ext cx="3913584" cy="2565861"/>
          </a:xfrm>
          <a:prstGeom prst="rect">
            <a:avLst/>
          </a:prstGeom>
        </p:spPr>
      </p:pic>
      <p:cxnSp>
        <p:nvCxnSpPr>
          <p:cNvPr id="7" name="Straight Arrow Connector 6">
            <a:extLst>
              <a:ext uri="{FF2B5EF4-FFF2-40B4-BE49-F238E27FC236}">
                <a16:creationId xmlns:a16="http://schemas.microsoft.com/office/drawing/2014/main" id="{F58311D9-DC7F-DD93-B32B-0144A33E2E56}"/>
              </a:ext>
            </a:extLst>
          </p:cNvPr>
          <p:cNvCxnSpPr>
            <a:stCxn id="3" idx="2"/>
          </p:cNvCxnSpPr>
          <p:nvPr/>
        </p:nvCxnSpPr>
        <p:spPr>
          <a:xfrm flipH="1">
            <a:off x="1602658" y="2911993"/>
            <a:ext cx="548834" cy="1660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7A811EC-6757-BA6A-B2DD-13633CF9C50F}"/>
              </a:ext>
            </a:extLst>
          </p:cNvPr>
          <p:cNvSpPr txBox="1"/>
          <p:nvPr/>
        </p:nvSpPr>
        <p:spPr>
          <a:xfrm>
            <a:off x="194700" y="4758813"/>
            <a:ext cx="4328139" cy="646331"/>
          </a:xfrm>
          <a:prstGeom prst="rect">
            <a:avLst/>
          </a:prstGeom>
          <a:noFill/>
        </p:spPr>
        <p:txBody>
          <a:bodyPr wrap="square" rtlCol="0">
            <a:spAutoFit/>
          </a:bodyPr>
          <a:lstStyle/>
          <a:p>
            <a:r>
              <a:rPr lang="en-IN" dirty="0"/>
              <a:t>IN 2016, THERE WAS NO SEVERAL CHANGE AS COMPARED TO YEAR 2015 </a:t>
            </a:r>
          </a:p>
        </p:txBody>
      </p:sp>
      <p:cxnSp>
        <p:nvCxnSpPr>
          <p:cNvPr id="10" name="Straight Arrow Connector 9">
            <a:extLst>
              <a:ext uri="{FF2B5EF4-FFF2-40B4-BE49-F238E27FC236}">
                <a16:creationId xmlns:a16="http://schemas.microsoft.com/office/drawing/2014/main" id="{361492FF-2D6C-D9C7-311F-C38CBEF02DE8}"/>
              </a:ext>
            </a:extLst>
          </p:cNvPr>
          <p:cNvCxnSpPr>
            <a:stCxn id="5" idx="2"/>
          </p:cNvCxnSpPr>
          <p:nvPr/>
        </p:nvCxnSpPr>
        <p:spPr>
          <a:xfrm flipH="1">
            <a:off x="8829368" y="2898738"/>
            <a:ext cx="107983" cy="1447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B767968-91F6-C604-2BA4-352979E540D0}"/>
              </a:ext>
            </a:extLst>
          </p:cNvPr>
          <p:cNvSpPr txBox="1"/>
          <p:nvPr/>
        </p:nvSpPr>
        <p:spPr>
          <a:xfrm>
            <a:off x="6272981" y="4345858"/>
            <a:ext cx="4945625" cy="923330"/>
          </a:xfrm>
          <a:prstGeom prst="rect">
            <a:avLst/>
          </a:prstGeom>
          <a:noFill/>
        </p:spPr>
        <p:txBody>
          <a:bodyPr wrap="square" rtlCol="0">
            <a:spAutoFit/>
          </a:bodyPr>
          <a:lstStyle/>
          <a:p>
            <a:r>
              <a:rPr lang="en-IN" dirty="0"/>
              <a:t>WHILE IN 2017, THERE ARE OFFLINE SEGMENT IS REDUCE TO 3.69K AND DIRECT SEGMENT IS INCREASED TO 4.33K</a:t>
            </a:r>
          </a:p>
        </p:txBody>
      </p:sp>
    </p:spTree>
    <p:extLst>
      <p:ext uri="{BB962C8B-B14F-4D97-AF65-F5344CB8AC3E}">
        <p14:creationId xmlns:p14="http://schemas.microsoft.com/office/powerpoint/2010/main" val="3274103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5185B0-DF81-D7F1-A81C-AAE7DE1D9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13" y="825477"/>
            <a:ext cx="2082306" cy="1660681"/>
          </a:xfrm>
          <a:prstGeom prst="rect">
            <a:avLst/>
          </a:prstGeom>
        </p:spPr>
      </p:pic>
      <p:pic>
        <p:nvPicPr>
          <p:cNvPr id="5" name="Picture 4">
            <a:extLst>
              <a:ext uri="{FF2B5EF4-FFF2-40B4-BE49-F238E27FC236}">
                <a16:creationId xmlns:a16="http://schemas.microsoft.com/office/drawing/2014/main" id="{CFE922A8-0BAC-8BBF-1B8E-FB4B7E375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17" y="2640261"/>
            <a:ext cx="1901360" cy="1660681"/>
          </a:xfrm>
          <a:prstGeom prst="rect">
            <a:avLst/>
          </a:prstGeom>
        </p:spPr>
      </p:pic>
      <p:pic>
        <p:nvPicPr>
          <p:cNvPr id="7" name="Picture 6">
            <a:extLst>
              <a:ext uri="{FF2B5EF4-FFF2-40B4-BE49-F238E27FC236}">
                <a16:creationId xmlns:a16="http://schemas.microsoft.com/office/drawing/2014/main" id="{A35EC373-E4BF-8833-A671-2E949FEA1E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17" y="4891235"/>
            <a:ext cx="2097272" cy="1765204"/>
          </a:xfrm>
          <a:prstGeom prst="rect">
            <a:avLst/>
          </a:prstGeom>
        </p:spPr>
      </p:pic>
      <p:sp>
        <p:nvSpPr>
          <p:cNvPr id="8" name="TextBox 7">
            <a:extLst>
              <a:ext uri="{FF2B5EF4-FFF2-40B4-BE49-F238E27FC236}">
                <a16:creationId xmlns:a16="http://schemas.microsoft.com/office/drawing/2014/main" id="{4FA28F8F-3BB6-7554-3F86-6CFFD81BE85A}"/>
              </a:ext>
            </a:extLst>
          </p:cNvPr>
          <p:cNvSpPr txBox="1"/>
          <p:nvPr/>
        </p:nvSpPr>
        <p:spPr>
          <a:xfrm>
            <a:off x="2261419" y="137652"/>
            <a:ext cx="6086168" cy="523220"/>
          </a:xfrm>
          <a:prstGeom prst="rect">
            <a:avLst/>
          </a:prstGeom>
          <a:noFill/>
        </p:spPr>
        <p:txBody>
          <a:bodyPr wrap="square" rtlCol="0">
            <a:spAutoFit/>
          </a:bodyPr>
          <a:lstStyle/>
          <a:p>
            <a:r>
              <a:rPr lang="en-IN" sz="2800" b="1" dirty="0"/>
              <a:t>ANALYSIS ON THE BASIC OF COUNTRY:</a:t>
            </a:r>
          </a:p>
        </p:txBody>
      </p:sp>
      <p:cxnSp>
        <p:nvCxnSpPr>
          <p:cNvPr id="10" name="Straight Arrow Connector 9">
            <a:extLst>
              <a:ext uri="{FF2B5EF4-FFF2-40B4-BE49-F238E27FC236}">
                <a16:creationId xmlns:a16="http://schemas.microsoft.com/office/drawing/2014/main" id="{13220D41-F289-47FB-385B-C4A80FC84D48}"/>
              </a:ext>
            </a:extLst>
          </p:cNvPr>
          <p:cNvCxnSpPr/>
          <p:nvPr/>
        </p:nvCxnSpPr>
        <p:spPr>
          <a:xfrm flipV="1">
            <a:off x="2133600" y="1376516"/>
            <a:ext cx="1435510" cy="275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A1A696B-830A-FE86-297D-64E8AC26479D}"/>
              </a:ext>
            </a:extLst>
          </p:cNvPr>
          <p:cNvCxnSpPr>
            <a:stCxn id="5" idx="3"/>
          </p:cNvCxnSpPr>
          <p:nvPr/>
        </p:nvCxnSpPr>
        <p:spPr>
          <a:xfrm flipV="1">
            <a:off x="2218577" y="3429000"/>
            <a:ext cx="1891307" cy="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8342EC7-E213-0C28-11A2-511000BBFFAC}"/>
              </a:ext>
            </a:extLst>
          </p:cNvPr>
          <p:cNvCxnSpPr/>
          <p:nvPr/>
        </p:nvCxnSpPr>
        <p:spPr>
          <a:xfrm flipV="1">
            <a:off x="2261419" y="5948516"/>
            <a:ext cx="1740310" cy="157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22DBCE7-20B9-4700-D9C9-1DCC750209E3}"/>
              </a:ext>
            </a:extLst>
          </p:cNvPr>
          <p:cNvSpPr txBox="1"/>
          <p:nvPr/>
        </p:nvSpPr>
        <p:spPr>
          <a:xfrm>
            <a:off x="3569110" y="904568"/>
            <a:ext cx="6489290" cy="369332"/>
          </a:xfrm>
          <a:prstGeom prst="rect">
            <a:avLst/>
          </a:prstGeom>
          <a:noFill/>
        </p:spPr>
        <p:txBody>
          <a:bodyPr wrap="square" rtlCol="0">
            <a:spAutoFit/>
          </a:bodyPr>
          <a:lstStyle/>
          <a:p>
            <a:r>
              <a:rPr lang="en-IN" dirty="0"/>
              <a:t>IN 2015, HIGHEST CUSTOMER FROM PORTUGAL.</a:t>
            </a:r>
          </a:p>
        </p:txBody>
      </p:sp>
      <p:sp>
        <p:nvSpPr>
          <p:cNvPr id="17" name="TextBox 16">
            <a:extLst>
              <a:ext uri="{FF2B5EF4-FFF2-40B4-BE49-F238E27FC236}">
                <a16:creationId xmlns:a16="http://schemas.microsoft.com/office/drawing/2014/main" id="{D3E4F382-10D9-7351-6199-CE9272B22D86}"/>
              </a:ext>
            </a:extLst>
          </p:cNvPr>
          <p:cNvSpPr txBox="1"/>
          <p:nvPr/>
        </p:nvSpPr>
        <p:spPr>
          <a:xfrm>
            <a:off x="4119937" y="3145715"/>
            <a:ext cx="4581832" cy="923330"/>
          </a:xfrm>
          <a:prstGeom prst="rect">
            <a:avLst/>
          </a:prstGeom>
          <a:noFill/>
        </p:spPr>
        <p:txBody>
          <a:bodyPr wrap="square" rtlCol="0">
            <a:spAutoFit/>
          </a:bodyPr>
          <a:lstStyle/>
          <a:p>
            <a:r>
              <a:rPr lang="en-IN" dirty="0"/>
              <a:t>IN 2016, THE CUSTOMER FROM THE PORTUGAL WAS ALL TIME HIGER AS COMPARED TO YEAR 2015 AND 2017.</a:t>
            </a:r>
          </a:p>
        </p:txBody>
      </p:sp>
      <p:sp>
        <p:nvSpPr>
          <p:cNvPr id="18" name="TextBox 17">
            <a:extLst>
              <a:ext uri="{FF2B5EF4-FFF2-40B4-BE49-F238E27FC236}">
                <a16:creationId xmlns:a16="http://schemas.microsoft.com/office/drawing/2014/main" id="{50090D06-AB54-A979-3E1A-E1CA2A703C85}"/>
              </a:ext>
            </a:extLst>
          </p:cNvPr>
          <p:cNvSpPr txBox="1"/>
          <p:nvPr/>
        </p:nvSpPr>
        <p:spPr>
          <a:xfrm>
            <a:off x="4109884" y="5663381"/>
            <a:ext cx="5388077" cy="1200329"/>
          </a:xfrm>
          <a:prstGeom prst="rect">
            <a:avLst/>
          </a:prstGeom>
          <a:noFill/>
        </p:spPr>
        <p:txBody>
          <a:bodyPr wrap="square" rtlCol="0">
            <a:spAutoFit/>
          </a:bodyPr>
          <a:lstStyle/>
          <a:p>
            <a:r>
              <a:rPr lang="en-IN" dirty="0"/>
              <a:t>WHILE IN 2017, THE HIGHEST NUMBER OF CUSTOMER FROM THE SAME NATION AS BEFORE, BUT IT WAS BIT HIGH THAN 2015, BUT VERY LOW AS COMPARED TO YEAR 2016.</a:t>
            </a:r>
          </a:p>
        </p:txBody>
      </p:sp>
    </p:spTree>
    <p:extLst>
      <p:ext uri="{BB962C8B-B14F-4D97-AF65-F5344CB8AC3E}">
        <p14:creationId xmlns:p14="http://schemas.microsoft.com/office/powerpoint/2010/main" val="4261688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94E62E-3D91-3E4E-FC97-240249678607}"/>
              </a:ext>
            </a:extLst>
          </p:cNvPr>
          <p:cNvSpPr txBox="1"/>
          <p:nvPr/>
        </p:nvSpPr>
        <p:spPr>
          <a:xfrm>
            <a:off x="1140542" y="206477"/>
            <a:ext cx="7787148" cy="954107"/>
          </a:xfrm>
          <a:prstGeom prst="rect">
            <a:avLst/>
          </a:prstGeom>
          <a:noFill/>
        </p:spPr>
        <p:txBody>
          <a:bodyPr wrap="square" rtlCol="0">
            <a:spAutoFit/>
          </a:bodyPr>
          <a:lstStyle/>
          <a:p>
            <a:r>
              <a:rPr lang="en-IN" sz="2800" b="1" dirty="0"/>
              <a:t>ANALYSIS ON THE BASIC OF MONTHLY BOOKING IN HOTEL :</a:t>
            </a:r>
          </a:p>
        </p:txBody>
      </p:sp>
      <p:pic>
        <p:nvPicPr>
          <p:cNvPr id="4" name="Picture 3">
            <a:extLst>
              <a:ext uri="{FF2B5EF4-FFF2-40B4-BE49-F238E27FC236}">
                <a16:creationId xmlns:a16="http://schemas.microsoft.com/office/drawing/2014/main" id="{1FF276DB-32BB-5AC1-7FC7-BBB4295AA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548" y="1380747"/>
            <a:ext cx="2674852" cy="1638442"/>
          </a:xfrm>
          <a:prstGeom prst="rect">
            <a:avLst/>
          </a:prstGeom>
        </p:spPr>
      </p:pic>
      <p:cxnSp>
        <p:nvCxnSpPr>
          <p:cNvPr id="6" name="Straight Arrow Connector 5">
            <a:extLst>
              <a:ext uri="{FF2B5EF4-FFF2-40B4-BE49-F238E27FC236}">
                <a16:creationId xmlns:a16="http://schemas.microsoft.com/office/drawing/2014/main" id="{8A88DD04-6B07-8F7C-2418-CCB235890432}"/>
              </a:ext>
            </a:extLst>
          </p:cNvPr>
          <p:cNvCxnSpPr/>
          <p:nvPr/>
        </p:nvCxnSpPr>
        <p:spPr>
          <a:xfrm flipV="1">
            <a:off x="3224981" y="1986116"/>
            <a:ext cx="1809135" cy="147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770288-660C-7BCE-7FC2-C22BAED20BDE}"/>
              </a:ext>
            </a:extLst>
          </p:cNvPr>
          <p:cNvSpPr txBox="1"/>
          <p:nvPr/>
        </p:nvSpPr>
        <p:spPr>
          <a:xfrm>
            <a:off x="5034116" y="1662950"/>
            <a:ext cx="5850194" cy="646331"/>
          </a:xfrm>
          <a:prstGeom prst="rect">
            <a:avLst/>
          </a:prstGeom>
          <a:noFill/>
        </p:spPr>
        <p:txBody>
          <a:bodyPr wrap="square" rtlCol="0">
            <a:spAutoFit/>
          </a:bodyPr>
          <a:lstStyle/>
          <a:p>
            <a:r>
              <a:rPr lang="en-IN" dirty="0"/>
              <a:t>OVERALL, THE AUGUST AND JULY IS HAVING NO. OF CUSTOMER IN BOTH CITY AND RESORT HOTEL.</a:t>
            </a:r>
          </a:p>
        </p:txBody>
      </p:sp>
      <p:pic>
        <p:nvPicPr>
          <p:cNvPr id="9" name="Picture 8">
            <a:extLst>
              <a:ext uri="{FF2B5EF4-FFF2-40B4-BE49-F238E27FC236}">
                <a16:creationId xmlns:a16="http://schemas.microsoft.com/office/drawing/2014/main" id="{A250E66C-F324-614A-A922-D635A45B60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545" y="4017017"/>
            <a:ext cx="2834886" cy="1714649"/>
          </a:xfrm>
          <a:prstGeom prst="rect">
            <a:avLst/>
          </a:prstGeom>
        </p:spPr>
      </p:pic>
      <p:cxnSp>
        <p:nvCxnSpPr>
          <p:cNvPr id="11" name="Straight Arrow Connector 10">
            <a:extLst>
              <a:ext uri="{FF2B5EF4-FFF2-40B4-BE49-F238E27FC236}">
                <a16:creationId xmlns:a16="http://schemas.microsoft.com/office/drawing/2014/main" id="{BC6CD080-8E40-3474-6211-62E16980E6C5}"/>
              </a:ext>
            </a:extLst>
          </p:cNvPr>
          <p:cNvCxnSpPr/>
          <p:nvPr/>
        </p:nvCxnSpPr>
        <p:spPr>
          <a:xfrm flipH="1">
            <a:off x="5132439" y="4650658"/>
            <a:ext cx="2353106" cy="412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6032106-E718-A98F-EAEB-DEEB9779F05A}"/>
              </a:ext>
            </a:extLst>
          </p:cNvPr>
          <p:cNvSpPr txBox="1"/>
          <p:nvPr/>
        </p:nvSpPr>
        <p:spPr>
          <a:xfrm>
            <a:off x="314632" y="4874341"/>
            <a:ext cx="4719484" cy="1200329"/>
          </a:xfrm>
          <a:prstGeom prst="rect">
            <a:avLst/>
          </a:prstGeom>
          <a:noFill/>
        </p:spPr>
        <p:txBody>
          <a:bodyPr wrap="square" rtlCol="0">
            <a:spAutoFit/>
          </a:bodyPr>
          <a:lstStyle/>
          <a:p>
            <a:r>
              <a:rPr lang="en-IN" dirty="0"/>
              <a:t>IN THE YEAR 2015, THE BOOKING RATIO WAS ALMOST HIGH IN THE MONTH OF SEPTEMBER AND OCTOBER. ON THE OTHER HAND JULY MONTH WAS ALMOST LOWEST ONE.</a:t>
            </a:r>
          </a:p>
        </p:txBody>
      </p:sp>
    </p:spTree>
    <p:extLst>
      <p:ext uri="{BB962C8B-B14F-4D97-AF65-F5344CB8AC3E}">
        <p14:creationId xmlns:p14="http://schemas.microsoft.com/office/powerpoint/2010/main" val="31752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13866C-8F49-E23D-2C6E-AEE5FE4B6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22" y="400344"/>
            <a:ext cx="3142097" cy="1959398"/>
          </a:xfrm>
          <a:prstGeom prst="rect">
            <a:avLst/>
          </a:prstGeom>
        </p:spPr>
      </p:pic>
      <p:pic>
        <p:nvPicPr>
          <p:cNvPr id="5" name="Picture 4">
            <a:extLst>
              <a:ext uri="{FF2B5EF4-FFF2-40B4-BE49-F238E27FC236}">
                <a16:creationId xmlns:a16="http://schemas.microsoft.com/office/drawing/2014/main" id="{CDA74417-3CE5-C52C-4CE1-9A3FA8668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7176" y="4136923"/>
            <a:ext cx="3951167" cy="2106561"/>
          </a:xfrm>
          <a:prstGeom prst="rect">
            <a:avLst/>
          </a:prstGeom>
        </p:spPr>
      </p:pic>
      <p:cxnSp>
        <p:nvCxnSpPr>
          <p:cNvPr id="7" name="Straight Arrow Connector 6">
            <a:extLst>
              <a:ext uri="{FF2B5EF4-FFF2-40B4-BE49-F238E27FC236}">
                <a16:creationId xmlns:a16="http://schemas.microsoft.com/office/drawing/2014/main" id="{FC87CE89-B4DA-80A5-9A02-2503352575F3}"/>
              </a:ext>
            </a:extLst>
          </p:cNvPr>
          <p:cNvCxnSpPr>
            <a:stCxn id="3" idx="3"/>
          </p:cNvCxnSpPr>
          <p:nvPr/>
        </p:nvCxnSpPr>
        <p:spPr>
          <a:xfrm flipV="1">
            <a:off x="3309619" y="983226"/>
            <a:ext cx="1606510" cy="396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A2FA369-AE74-9F47-2F69-50C7492DFEF4}"/>
              </a:ext>
            </a:extLst>
          </p:cNvPr>
          <p:cNvCxnSpPr>
            <a:stCxn id="5" idx="1"/>
          </p:cNvCxnSpPr>
          <p:nvPr/>
        </p:nvCxnSpPr>
        <p:spPr>
          <a:xfrm flipH="1" flipV="1">
            <a:off x="5338916" y="5190203"/>
            <a:ext cx="22782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1654B1-E604-E6F4-F6E5-779C9BC46426}"/>
              </a:ext>
            </a:extLst>
          </p:cNvPr>
          <p:cNvSpPr txBox="1"/>
          <p:nvPr/>
        </p:nvSpPr>
        <p:spPr>
          <a:xfrm>
            <a:off x="4994787" y="452119"/>
            <a:ext cx="4837471" cy="923330"/>
          </a:xfrm>
          <a:prstGeom prst="rect">
            <a:avLst/>
          </a:prstGeom>
          <a:noFill/>
        </p:spPr>
        <p:txBody>
          <a:bodyPr wrap="square" rtlCol="0">
            <a:spAutoFit/>
          </a:bodyPr>
          <a:lstStyle/>
          <a:p>
            <a:r>
              <a:rPr lang="en-IN" dirty="0"/>
              <a:t>IN THE YEAR 2016, THE AUGUST AND OCTOBER WAS COMPERATELY HIGH WHILE JANUARY WAS LOW.</a:t>
            </a:r>
          </a:p>
        </p:txBody>
      </p:sp>
      <p:sp>
        <p:nvSpPr>
          <p:cNvPr id="12" name="TextBox 11">
            <a:extLst>
              <a:ext uri="{FF2B5EF4-FFF2-40B4-BE49-F238E27FC236}">
                <a16:creationId xmlns:a16="http://schemas.microsoft.com/office/drawing/2014/main" id="{7B3A753D-9CD1-19FC-A833-F3FD1D761369}"/>
              </a:ext>
            </a:extLst>
          </p:cNvPr>
          <p:cNvSpPr txBox="1"/>
          <p:nvPr/>
        </p:nvSpPr>
        <p:spPr>
          <a:xfrm>
            <a:off x="276728" y="4744225"/>
            <a:ext cx="4639401" cy="923330"/>
          </a:xfrm>
          <a:prstGeom prst="rect">
            <a:avLst/>
          </a:prstGeom>
          <a:noFill/>
        </p:spPr>
        <p:txBody>
          <a:bodyPr wrap="square" rtlCol="0">
            <a:spAutoFit/>
          </a:bodyPr>
          <a:lstStyle/>
          <a:p>
            <a:r>
              <a:rPr lang="en-IN" dirty="0"/>
              <a:t>WHERE AS IN THE YEAR 2017, THE MONTH OF MAY AND JULY WAS HIGH WHILE, JANUARY WAS LOW SIMILAR LIKE 2016.</a:t>
            </a:r>
          </a:p>
        </p:txBody>
      </p:sp>
    </p:spTree>
    <p:extLst>
      <p:ext uri="{BB962C8B-B14F-4D97-AF65-F5344CB8AC3E}">
        <p14:creationId xmlns:p14="http://schemas.microsoft.com/office/powerpoint/2010/main" val="1961246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8378D-8607-3422-F62C-080669A094F6}"/>
              </a:ext>
            </a:extLst>
          </p:cNvPr>
          <p:cNvSpPr txBox="1"/>
          <p:nvPr/>
        </p:nvSpPr>
        <p:spPr>
          <a:xfrm>
            <a:off x="776748" y="235974"/>
            <a:ext cx="6548284" cy="954107"/>
          </a:xfrm>
          <a:prstGeom prst="rect">
            <a:avLst/>
          </a:prstGeom>
          <a:noFill/>
        </p:spPr>
        <p:txBody>
          <a:bodyPr wrap="square" rtlCol="0">
            <a:spAutoFit/>
          </a:bodyPr>
          <a:lstStyle/>
          <a:p>
            <a:r>
              <a:rPr lang="en-IN" sz="2800" b="1" dirty="0"/>
              <a:t>ANALYSIS ON THE BASIC OF QUARTERLY BOOKING</a:t>
            </a:r>
          </a:p>
        </p:txBody>
      </p:sp>
      <p:pic>
        <p:nvPicPr>
          <p:cNvPr id="6" name="Picture 5">
            <a:extLst>
              <a:ext uri="{FF2B5EF4-FFF2-40B4-BE49-F238E27FC236}">
                <a16:creationId xmlns:a16="http://schemas.microsoft.com/office/drawing/2014/main" id="{235630F5-09D9-C8E4-EC64-46D3209D2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0" y="1355299"/>
            <a:ext cx="2895851" cy="1767993"/>
          </a:xfrm>
          <a:prstGeom prst="rect">
            <a:avLst/>
          </a:prstGeom>
        </p:spPr>
      </p:pic>
      <p:pic>
        <p:nvPicPr>
          <p:cNvPr id="8" name="Picture 7">
            <a:extLst>
              <a:ext uri="{FF2B5EF4-FFF2-40B4-BE49-F238E27FC236}">
                <a16:creationId xmlns:a16="http://schemas.microsoft.com/office/drawing/2014/main" id="{2A2BE599-F527-A8A4-72EA-996D3AC02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972" y="4273882"/>
            <a:ext cx="2644369" cy="1790855"/>
          </a:xfrm>
          <a:prstGeom prst="rect">
            <a:avLst/>
          </a:prstGeom>
        </p:spPr>
      </p:pic>
      <p:cxnSp>
        <p:nvCxnSpPr>
          <p:cNvPr id="10" name="Straight Arrow Connector 9">
            <a:extLst>
              <a:ext uri="{FF2B5EF4-FFF2-40B4-BE49-F238E27FC236}">
                <a16:creationId xmlns:a16="http://schemas.microsoft.com/office/drawing/2014/main" id="{667482B3-751E-258D-7D6A-103DA4D73FB9}"/>
              </a:ext>
            </a:extLst>
          </p:cNvPr>
          <p:cNvCxnSpPr>
            <a:stCxn id="6" idx="3"/>
          </p:cNvCxnSpPr>
          <p:nvPr/>
        </p:nvCxnSpPr>
        <p:spPr>
          <a:xfrm flipV="1">
            <a:off x="2969341" y="2182761"/>
            <a:ext cx="1936956" cy="56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89D5FF-A731-C3C3-D1CE-C06A848313D6}"/>
              </a:ext>
            </a:extLst>
          </p:cNvPr>
          <p:cNvCxnSpPr>
            <a:stCxn id="8" idx="3"/>
          </p:cNvCxnSpPr>
          <p:nvPr/>
        </p:nvCxnSpPr>
        <p:spPr>
          <a:xfrm flipV="1">
            <a:off x="2969341" y="5063613"/>
            <a:ext cx="1936956" cy="105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54B3616-38AE-D76C-A5F6-8F7C5D5775AA}"/>
              </a:ext>
            </a:extLst>
          </p:cNvPr>
          <p:cNvSpPr txBox="1"/>
          <p:nvPr/>
        </p:nvSpPr>
        <p:spPr>
          <a:xfrm>
            <a:off x="4916380" y="1730477"/>
            <a:ext cx="5771535" cy="646331"/>
          </a:xfrm>
          <a:prstGeom prst="rect">
            <a:avLst/>
          </a:prstGeom>
          <a:noFill/>
        </p:spPr>
        <p:txBody>
          <a:bodyPr wrap="square" rtlCol="0">
            <a:spAutoFit/>
          </a:bodyPr>
          <a:lstStyle/>
          <a:p>
            <a:r>
              <a:rPr lang="en-IN" dirty="0"/>
              <a:t>THE OVERALL BOOKING BY QUARTERLY SHOWING THAT 2</a:t>
            </a:r>
            <a:r>
              <a:rPr lang="en-IN" baseline="30000" dirty="0"/>
              <a:t>ND</a:t>
            </a:r>
            <a:r>
              <a:rPr lang="en-IN" dirty="0"/>
              <a:t> AND 3</a:t>
            </a:r>
            <a:r>
              <a:rPr lang="en-IN" baseline="30000" dirty="0"/>
              <a:t>RD</a:t>
            </a:r>
            <a:r>
              <a:rPr lang="en-IN" dirty="0"/>
              <a:t> QUARTER ARE HAVING MORE NO. OF BOOKING.</a:t>
            </a:r>
          </a:p>
        </p:txBody>
      </p:sp>
      <p:sp>
        <p:nvSpPr>
          <p:cNvPr id="14" name="TextBox 13">
            <a:extLst>
              <a:ext uri="{FF2B5EF4-FFF2-40B4-BE49-F238E27FC236}">
                <a16:creationId xmlns:a16="http://schemas.microsoft.com/office/drawing/2014/main" id="{4FB81C18-8A5C-D717-22E0-C36C59CC6E3E}"/>
              </a:ext>
            </a:extLst>
          </p:cNvPr>
          <p:cNvSpPr txBox="1"/>
          <p:nvPr/>
        </p:nvSpPr>
        <p:spPr>
          <a:xfrm>
            <a:off x="4984955" y="4699819"/>
            <a:ext cx="5938684" cy="646331"/>
          </a:xfrm>
          <a:prstGeom prst="rect">
            <a:avLst/>
          </a:prstGeom>
          <a:noFill/>
        </p:spPr>
        <p:txBody>
          <a:bodyPr wrap="square" rtlCol="0">
            <a:spAutoFit/>
          </a:bodyPr>
          <a:lstStyle/>
          <a:p>
            <a:r>
              <a:rPr lang="en-IN" dirty="0"/>
              <a:t>AS COMPERED TO OVERALL HIGHEST BOOKING IS IN 3</a:t>
            </a:r>
            <a:r>
              <a:rPr lang="en-IN" baseline="30000" dirty="0"/>
              <a:t>RD</a:t>
            </a:r>
            <a:r>
              <a:rPr lang="en-IN" dirty="0"/>
              <a:t> AND 4</a:t>
            </a:r>
            <a:r>
              <a:rPr lang="en-IN" baseline="30000" dirty="0"/>
              <a:t>TH</a:t>
            </a:r>
            <a:r>
              <a:rPr lang="en-IN" dirty="0"/>
              <a:t> QUARTER WHILE 1</a:t>
            </a:r>
            <a:r>
              <a:rPr lang="en-IN" baseline="30000" dirty="0"/>
              <a:t>ST</a:t>
            </a:r>
            <a:r>
              <a:rPr lang="en-IN" dirty="0"/>
              <a:t> AND 2</a:t>
            </a:r>
            <a:r>
              <a:rPr lang="en-IN" baseline="30000" dirty="0"/>
              <a:t>ND</a:t>
            </a:r>
            <a:r>
              <a:rPr lang="en-IN" dirty="0"/>
              <a:t> IS 0. IN 2015</a:t>
            </a:r>
          </a:p>
        </p:txBody>
      </p:sp>
    </p:spTree>
    <p:extLst>
      <p:ext uri="{BB962C8B-B14F-4D97-AF65-F5344CB8AC3E}">
        <p14:creationId xmlns:p14="http://schemas.microsoft.com/office/powerpoint/2010/main" val="4291957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4481B-D829-4514-99A1-5BD3B9D1E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774" y="4186084"/>
            <a:ext cx="2712955" cy="1806097"/>
          </a:xfrm>
          <a:prstGeom prst="rect">
            <a:avLst/>
          </a:prstGeom>
        </p:spPr>
      </p:pic>
      <p:pic>
        <p:nvPicPr>
          <p:cNvPr id="5" name="Picture 4">
            <a:extLst>
              <a:ext uri="{FF2B5EF4-FFF2-40B4-BE49-F238E27FC236}">
                <a16:creationId xmlns:a16="http://schemas.microsoft.com/office/drawing/2014/main" id="{193A893B-20F7-C6EF-C3BA-E7EE1DD2FB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51" y="523982"/>
            <a:ext cx="3025402" cy="1798476"/>
          </a:xfrm>
          <a:prstGeom prst="rect">
            <a:avLst/>
          </a:prstGeom>
        </p:spPr>
      </p:pic>
      <p:cxnSp>
        <p:nvCxnSpPr>
          <p:cNvPr id="9" name="Straight Arrow Connector 8">
            <a:extLst>
              <a:ext uri="{FF2B5EF4-FFF2-40B4-BE49-F238E27FC236}">
                <a16:creationId xmlns:a16="http://schemas.microsoft.com/office/drawing/2014/main" id="{41F33BA7-DC69-FEF1-1E3E-309BC6FE5376}"/>
              </a:ext>
            </a:extLst>
          </p:cNvPr>
          <p:cNvCxnSpPr>
            <a:stCxn id="5" idx="3"/>
          </p:cNvCxnSpPr>
          <p:nvPr/>
        </p:nvCxnSpPr>
        <p:spPr>
          <a:xfrm>
            <a:off x="3783953" y="1423220"/>
            <a:ext cx="1033853" cy="12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7647EE1-06DD-C4F6-5197-9803E271A462}"/>
              </a:ext>
            </a:extLst>
          </p:cNvPr>
          <p:cNvCxnSpPr>
            <a:stCxn id="3" idx="3"/>
          </p:cNvCxnSpPr>
          <p:nvPr/>
        </p:nvCxnSpPr>
        <p:spPr>
          <a:xfrm flipV="1">
            <a:off x="3627729" y="5024284"/>
            <a:ext cx="1976658" cy="64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C9B3C8C-39A9-D4B6-FC62-96B38645D095}"/>
              </a:ext>
            </a:extLst>
          </p:cNvPr>
          <p:cNvSpPr txBox="1"/>
          <p:nvPr/>
        </p:nvSpPr>
        <p:spPr>
          <a:xfrm>
            <a:off x="4930880" y="1250844"/>
            <a:ext cx="4886632" cy="923330"/>
          </a:xfrm>
          <a:prstGeom prst="rect">
            <a:avLst/>
          </a:prstGeom>
          <a:noFill/>
        </p:spPr>
        <p:txBody>
          <a:bodyPr wrap="square" rtlCol="0">
            <a:spAutoFit/>
          </a:bodyPr>
          <a:lstStyle/>
          <a:p>
            <a:r>
              <a:rPr lang="en-IN" dirty="0"/>
              <a:t>IN THE YEAR 2016, THE 3</a:t>
            </a:r>
            <a:r>
              <a:rPr lang="en-IN" baseline="30000" dirty="0"/>
              <a:t>RD</a:t>
            </a:r>
            <a:r>
              <a:rPr lang="en-IN" dirty="0"/>
              <a:t> AND 4</a:t>
            </a:r>
            <a:r>
              <a:rPr lang="en-IN" baseline="30000" dirty="0"/>
              <a:t>TH</a:t>
            </a:r>
            <a:r>
              <a:rPr lang="en-IN" dirty="0"/>
              <a:t> QUARTER IS COMPERATIVELY HIGH NUMBER OF BOOKING WHILE IN QUARTER 1 WE HAVE LOW.</a:t>
            </a:r>
          </a:p>
        </p:txBody>
      </p:sp>
      <p:sp>
        <p:nvSpPr>
          <p:cNvPr id="18" name="TextBox 17">
            <a:extLst>
              <a:ext uri="{FF2B5EF4-FFF2-40B4-BE49-F238E27FC236}">
                <a16:creationId xmlns:a16="http://schemas.microsoft.com/office/drawing/2014/main" id="{8E4E3E9D-6737-A331-7FD3-9CA0A55E421C}"/>
              </a:ext>
            </a:extLst>
          </p:cNvPr>
          <p:cNvSpPr txBox="1"/>
          <p:nvPr/>
        </p:nvSpPr>
        <p:spPr>
          <a:xfrm>
            <a:off x="5604387" y="4709652"/>
            <a:ext cx="5486400" cy="923330"/>
          </a:xfrm>
          <a:prstGeom prst="rect">
            <a:avLst/>
          </a:prstGeom>
          <a:noFill/>
        </p:spPr>
        <p:txBody>
          <a:bodyPr wrap="square" rtlCol="0">
            <a:spAutoFit/>
          </a:bodyPr>
          <a:lstStyle/>
          <a:p>
            <a:r>
              <a:rPr lang="en-IN" dirty="0"/>
              <a:t>IN THE YEAR 2017, THE 2</a:t>
            </a:r>
            <a:r>
              <a:rPr lang="en-IN" baseline="30000" dirty="0"/>
              <a:t>ND</a:t>
            </a:r>
            <a:r>
              <a:rPr lang="en-IN" dirty="0"/>
              <a:t> QUARTER IS HAVING HIGH NUMVER OF BOOKING AND 1</a:t>
            </a:r>
            <a:r>
              <a:rPr lang="en-IN" baseline="30000" dirty="0"/>
              <a:t>ST</a:t>
            </a:r>
            <a:r>
              <a:rPr lang="en-IN" dirty="0"/>
              <a:t> AND 3</a:t>
            </a:r>
            <a:r>
              <a:rPr lang="en-IN" baseline="30000" dirty="0"/>
              <a:t>RD</a:t>
            </a:r>
            <a:r>
              <a:rPr lang="en-IN" dirty="0"/>
              <a:t> IS QUITE SIMILAR.</a:t>
            </a:r>
          </a:p>
        </p:txBody>
      </p:sp>
    </p:spTree>
    <p:extLst>
      <p:ext uri="{BB962C8B-B14F-4D97-AF65-F5344CB8AC3E}">
        <p14:creationId xmlns:p14="http://schemas.microsoft.com/office/powerpoint/2010/main" val="998809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B2EBE5-D774-889E-C1EF-615B4444FA11}"/>
              </a:ext>
            </a:extLst>
          </p:cNvPr>
          <p:cNvSpPr txBox="1"/>
          <p:nvPr/>
        </p:nvSpPr>
        <p:spPr>
          <a:xfrm>
            <a:off x="1484671" y="403123"/>
            <a:ext cx="8180439" cy="584775"/>
          </a:xfrm>
          <a:prstGeom prst="rect">
            <a:avLst/>
          </a:prstGeom>
          <a:noFill/>
        </p:spPr>
        <p:txBody>
          <a:bodyPr wrap="square" rtlCol="0">
            <a:spAutoFit/>
          </a:bodyPr>
          <a:lstStyle/>
          <a:p>
            <a:r>
              <a:rPr lang="en-IN" sz="3200" b="1" dirty="0"/>
              <a:t>MY SUGGESTION ON THE BASIC OF ANALYSIS.</a:t>
            </a:r>
          </a:p>
        </p:txBody>
      </p:sp>
      <p:sp>
        <p:nvSpPr>
          <p:cNvPr id="3" name="TextBox 2">
            <a:extLst>
              <a:ext uri="{FF2B5EF4-FFF2-40B4-BE49-F238E27FC236}">
                <a16:creationId xmlns:a16="http://schemas.microsoft.com/office/drawing/2014/main" id="{2C3E0EB0-5B24-DD90-25C0-C6A723B48001}"/>
              </a:ext>
            </a:extLst>
          </p:cNvPr>
          <p:cNvSpPr txBox="1"/>
          <p:nvPr/>
        </p:nvSpPr>
        <p:spPr>
          <a:xfrm>
            <a:off x="363794" y="1120877"/>
            <a:ext cx="11405419" cy="5632311"/>
          </a:xfrm>
          <a:prstGeom prst="rect">
            <a:avLst/>
          </a:prstGeom>
          <a:noFill/>
        </p:spPr>
        <p:txBody>
          <a:bodyPr wrap="square" rtlCol="0">
            <a:spAutoFit/>
          </a:bodyPr>
          <a:lstStyle/>
          <a:p>
            <a:pPr marL="342900" indent="-342900">
              <a:buAutoNum type="arabicPeriod"/>
            </a:pPr>
            <a:r>
              <a:rPr lang="en-IN" dirty="0"/>
              <a:t>Both the city and resort hotel need to improvement.</a:t>
            </a:r>
          </a:p>
          <a:p>
            <a:pPr marL="342900" indent="-342900">
              <a:buAutoNum type="arabicPeriod"/>
            </a:pPr>
            <a:endParaRPr lang="en-IN" dirty="0"/>
          </a:p>
          <a:p>
            <a:pPr marL="342900" indent="-342900">
              <a:buAutoNum type="arabicPeriod"/>
            </a:pPr>
            <a:r>
              <a:rPr lang="en-IN" dirty="0"/>
              <a:t> If there is possibility that resort hotel is somehow far from the city or from stations.</a:t>
            </a:r>
          </a:p>
          <a:p>
            <a:pPr marL="342900" indent="-342900">
              <a:buAutoNum type="arabicPeriod"/>
            </a:pPr>
            <a:endParaRPr lang="en-IN" dirty="0"/>
          </a:p>
          <a:p>
            <a:pPr marL="342900" indent="-342900">
              <a:buAutoNum type="arabicPeriod"/>
            </a:pPr>
            <a:r>
              <a:rPr lang="en-IN" dirty="0"/>
              <a:t> If yes then provide a transport facility (pickup and drop off) if they are booking the resort hotel</a:t>
            </a:r>
          </a:p>
          <a:p>
            <a:pPr marL="342900" indent="-342900">
              <a:buAutoNum type="arabicPeriod"/>
            </a:pPr>
            <a:endParaRPr lang="en-IN" dirty="0"/>
          </a:p>
          <a:p>
            <a:pPr marL="342900" indent="-342900">
              <a:buAutoNum type="arabicPeriod"/>
            </a:pPr>
            <a:r>
              <a:rPr lang="en-IN" dirty="0"/>
              <a:t> The cancellation rate is very high in both the hotels in all the three year, to reduce it make the booking charge and that must non-refundable.</a:t>
            </a:r>
          </a:p>
          <a:p>
            <a:pPr marL="342900" indent="-342900">
              <a:buAutoNum type="arabicPeriod"/>
            </a:pPr>
            <a:endParaRPr lang="en-IN" dirty="0"/>
          </a:p>
          <a:p>
            <a:pPr marL="342900" indent="-342900">
              <a:buAutoNum type="arabicPeriod"/>
            </a:pPr>
            <a:r>
              <a:rPr lang="en-IN" dirty="0"/>
              <a:t> In the market segment, maintain the online and offline booking but try to improvement in booking process and overall management especially for the corporate sectors customers, also introduce some offer like 10% off, meal </a:t>
            </a:r>
            <a:r>
              <a:rPr lang="en-IN" dirty="0" err="1"/>
              <a:t>complementry</a:t>
            </a:r>
            <a:r>
              <a:rPr lang="en-IN" dirty="0"/>
              <a:t> etc.</a:t>
            </a:r>
          </a:p>
          <a:p>
            <a:pPr marL="342900" indent="-342900">
              <a:buAutoNum type="arabicPeriod"/>
            </a:pPr>
            <a:endParaRPr lang="en-IN" dirty="0"/>
          </a:p>
          <a:p>
            <a:pPr marL="342900" indent="-342900">
              <a:buAutoNum type="arabicPeriod"/>
            </a:pPr>
            <a:r>
              <a:rPr lang="en-IN" dirty="0"/>
              <a:t> According to the analysis on the basic of countries, customers from Portugal is all time high, to maintain it provide some more better services and offer them some complement.</a:t>
            </a:r>
          </a:p>
          <a:p>
            <a:endParaRPr lang="en-IN" dirty="0"/>
          </a:p>
          <a:p>
            <a:r>
              <a:rPr lang="en-IN" dirty="0"/>
              <a:t>7. According to monthly analysis the month of august, September and October is/was having high number of booking so    	to maintain and provide more better </a:t>
            </a:r>
            <a:r>
              <a:rPr lang="en-IN" dirty="0" err="1"/>
              <a:t>temperory</a:t>
            </a:r>
            <a:r>
              <a:rPr lang="en-IN" dirty="0"/>
              <a:t> increase staff, for these 3 months.</a:t>
            </a:r>
          </a:p>
          <a:p>
            <a:endParaRPr lang="en-IN" dirty="0"/>
          </a:p>
          <a:p>
            <a:endParaRPr lang="en-IN" dirty="0"/>
          </a:p>
        </p:txBody>
      </p:sp>
    </p:spTree>
    <p:extLst>
      <p:ext uri="{BB962C8B-B14F-4D97-AF65-F5344CB8AC3E}">
        <p14:creationId xmlns:p14="http://schemas.microsoft.com/office/powerpoint/2010/main" val="2298019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n in a map">
            <a:extLst>
              <a:ext uri="{FF2B5EF4-FFF2-40B4-BE49-F238E27FC236}">
                <a16:creationId xmlns:a16="http://schemas.microsoft.com/office/drawing/2014/main" id="{8BCE771B-5701-3A7A-D061-2CAF62F961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22" y="0"/>
            <a:ext cx="12385922" cy="7084088"/>
          </a:xfrm>
          <a:prstGeom prst="rect">
            <a:avLst/>
          </a:prstGeom>
        </p:spPr>
      </p:pic>
      <p:sp>
        <p:nvSpPr>
          <p:cNvPr id="4" name="Rectangle 3">
            <a:extLst>
              <a:ext uri="{FF2B5EF4-FFF2-40B4-BE49-F238E27FC236}">
                <a16:creationId xmlns:a16="http://schemas.microsoft.com/office/drawing/2014/main" id="{A5DA466F-4FF1-7FA4-BB00-0B6186E4278D}"/>
              </a:ext>
            </a:extLst>
          </p:cNvPr>
          <p:cNvSpPr/>
          <p:nvPr/>
        </p:nvSpPr>
        <p:spPr>
          <a:xfrm>
            <a:off x="117987" y="174974"/>
            <a:ext cx="10795819" cy="923330"/>
          </a:xfrm>
          <a:prstGeom prst="rect">
            <a:avLst/>
          </a:prstGeom>
          <a:noFill/>
        </p:spPr>
        <p:txBody>
          <a:bodyPr wrap="square" lIns="91440" tIns="45720" rIns="91440" bIns="45720">
            <a:spAutoFit/>
          </a:bodyPr>
          <a:lstStyle/>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a:extLst>
              <a:ext uri="{FF2B5EF4-FFF2-40B4-BE49-F238E27FC236}">
                <a16:creationId xmlns:a16="http://schemas.microsoft.com/office/drawing/2014/main" id="{10946BDC-0046-5715-091D-217882DD83C4}"/>
              </a:ext>
            </a:extLst>
          </p:cNvPr>
          <p:cNvSpPr/>
          <p:nvPr/>
        </p:nvSpPr>
        <p:spPr>
          <a:xfrm>
            <a:off x="-834768" y="-44945"/>
            <a:ext cx="13248807"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SUMMARY &amp; INTRODUCTION </a:t>
            </a:r>
            <a:r>
              <a:rPr lang="en-US" sz="5400" dirty="0">
                <a:ln w="0"/>
                <a:solidFill>
                  <a:schemeClr val="accent1"/>
                </a:solidFill>
                <a:effectLst>
                  <a:outerShdw blurRad="38100" dist="25400" dir="5400000" algn="ctr" rotWithShape="0">
                    <a:srgbClr val="6E747A">
                      <a:alpha val="43000"/>
                    </a:srgbClr>
                  </a:outerShdw>
                </a:effectLst>
              </a:rPr>
              <a:t>OF PROJECT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77179412-E4D3-71E6-E341-8977670C1973}"/>
              </a:ext>
            </a:extLst>
          </p:cNvPr>
          <p:cNvSpPr txBox="1"/>
          <p:nvPr/>
        </p:nvSpPr>
        <p:spPr>
          <a:xfrm>
            <a:off x="117987" y="1783011"/>
            <a:ext cx="13849978" cy="4247317"/>
          </a:xfrm>
          <a:prstGeom prst="rect">
            <a:avLst/>
          </a:prstGeom>
          <a:noFill/>
        </p:spPr>
        <p:txBody>
          <a:bodyPr wrap="square" rtlCol="0">
            <a:spAutoFit/>
          </a:bodyPr>
          <a:lstStyle/>
          <a:p>
            <a:r>
              <a:rPr lang="en-IN" b="1" dirty="0">
                <a:solidFill>
                  <a:schemeClr val="accent5">
                    <a:lumMod val="60000"/>
                    <a:lumOff val="40000"/>
                  </a:schemeClr>
                </a:solidFill>
              </a:rPr>
              <a:t>In this project we have a  huge data set</a:t>
            </a:r>
            <a:r>
              <a:rPr lang="en-IN" dirty="0">
                <a:solidFill>
                  <a:schemeClr val="accent5">
                    <a:lumMod val="60000"/>
                    <a:lumOff val="40000"/>
                  </a:schemeClr>
                </a:solidFill>
              </a:rPr>
              <a:t>.</a:t>
            </a:r>
          </a:p>
          <a:p>
            <a:endParaRPr lang="en-IN" dirty="0">
              <a:solidFill>
                <a:schemeClr val="accent5">
                  <a:lumMod val="60000"/>
                  <a:lumOff val="40000"/>
                </a:schemeClr>
              </a:solidFill>
            </a:endParaRPr>
          </a:p>
          <a:p>
            <a:r>
              <a:rPr lang="en-IN" b="1" dirty="0">
                <a:solidFill>
                  <a:schemeClr val="accent5">
                    <a:lumMod val="60000"/>
                    <a:lumOff val="40000"/>
                  </a:schemeClr>
                </a:solidFill>
              </a:rPr>
              <a:t>The data set includes the data of two hotels,  hotel booking, booking cancel, stay in, checkout , booking by agents</a:t>
            </a:r>
          </a:p>
          <a:p>
            <a:r>
              <a:rPr lang="en-IN" b="1" dirty="0">
                <a:solidFill>
                  <a:schemeClr val="accent5">
                    <a:lumMod val="60000"/>
                    <a:lumOff val="40000"/>
                  </a:schemeClr>
                </a:solidFill>
              </a:rPr>
              <a:t> members includes child, adults and babies and all the data is divided into 3 time duration that is year 2015, 2016 and 2017.</a:t>
            </a:r>
          </a:p>
          <a:p>
            <a:endParaRPr lang="en-IN" b="1" dirty="0">
              <a:solidFill>
                <a:schemeClr val="accent5">
                  <a:lumMod val="60000"/>
                  <a:lumOff val="40000"/>
                </a:schemeClr>
              </a:solidFill>
            </a:endParaRPr>
          </a:p>
          <a:p>
            <a:r>
              <a:rPr lang="en-IN" b="1" dirty="0">
                <a:solidFill>
                  <a:schemeClr val="accent5">
                    <a:lumMod val="60000"/>
                    <a:lumOff val="40000"/>
                  </a:schemeClr>
                </a:solidFill>
              </a:rPr>
              <a:t>We have to perform the 3 main task in it.</a:t>
            </a:r>
          </a:p>
          <a:p>
            <a:endParaRPr lang="en-IN" b="1" dirty="0">
              <a:solidFill>
                <a:schemeClr val="accent5">
                  <a:lumMod val="60000"/>
                  <a:lumOff val="40000"/>
                </a:schemeClr>
              </a:solidFill>
            </a:endParaRPr>
          </a:p>
          <a:p>
            <a:r>
              <a:rPr lang="en-IN" b="1" dirty="0">
                <a:solidFill>
                  <a:schemeClr val="accent5">
                    <a:lumMod val="60000"/>
                    <a:lumOff val="40000"/>
                  </a:schemeClr>
                </a:solidFill>
              </a:rPr>
              <a:t>1</a:t>
            </a:r>
            <a:r>
              <a:rPr lang="en-IN" b="1" baseline="30000" dirty="0">
                <a:solidFill>
                  <a:schemeClr val="accent5">
                    <a:lumMod val="60000"/>
                    <a:lumOff val="40000"/>
                  </a:schemeClr>
                </a:solidFill>
              </a:rPr>
              <a:t>st</a:t>
            </a:r>
            <a:r>
              <a:rPr lang="en-IN" b="1" dirty="0">
                <a:solidFill>
                  <a:schemeClr val="accent5">
                    <a:lumMod val="60000"/>
                    <a:lumOff val="40000"/>
                  </a:schemeClr>
                </a:solidFill>
              </a:rPr>
              <a:t>  is we need to clean the data.</a:t>
            </a:r>
          </a:p>
          <a:p>
            <a:endParaRPr lang="en-IN" b="1" dirty="0">
              <a:solidFill>
                <a:schemeClr val="accent5">
                  <a:lumMod val="60000"/>
                  <a:lumOff val="40000"/>
                </a:schemeClr>
              </a:solidFill>
            </a:endParaRPr>
          </a:p>
          <a:p>
            <a:endParaRPr lang="en-IN" b="1" dirty="0">
              <a:solidFill>
                <a:schemeClr val="accent5">
                  <a:lumMod val="60000"/>
                  <a:lumOff val="40000"/>
                </a:schemeClr>
              </a:solidFill>
            </a:endParaRPr>
          </a:p>
          <a:p>
            <a:r>
              <a:rPr lang="en-IN" b="1" dirty="0">
                <a:solidFill>
                  <a:schemeClr val="accent5">
                    <a:lumMod val="60000"/>
                    <a:lumOff val="40000"/>
                  </a:schemeClr>
                </a:solidFill>
              </a:rPr>
              <a:t>2</a:t>
            </a:r>
            <a:r>
              <a:rPr lang="en-IN" b="1" baseline="30000" dirty="0">
                <a:solidFill>
                  <a:schemeClr val="accent5">
                    <a:lumMod val="60000"/>
                    <a:lumOff val="40000"/>
                  </a:schemeClr>
                </a:solidFill>
              </a:rPr>
              <a:t>nd</a:t>
            </a:r>
            <a:r>
              <a:rPr lang="en-IN" b="1" dirty="0">
                <a:solidFill>
                  <a:schemeClr val="accent5">
                    <a:lumMod val="60000"/>
                    <a:lumOff val="40000"/>
                  </a:schemeClr>
                </a:solidFill>
              </a:rPr>
              <a:t> is to do some feature engineering according to the  visualization demand.</a:t>
            </a:r>
          </a:p>
          <a:p>
            <a:endParaRPr lang="en-IN" b="1" dirty="0">
              <a:solidFill>
                <a:schemeClr val="accent5">
                  <a:lumMod val="60000"/>
                  <a:lumOff val="40000"/>
                </a:schemeClr>
              </a:solidFill>
            </a:endParaRPr>
          </a:p>
          <a:p>
            <a:r>
              <a:rPr lang="en-IN" b="1" dirty="0">
                <a:solidFill>
                  <a:schemeClr val="accent5">
                    <a:lumMod val="60000"/>
                    <a:lumOff val="40000"/>
                  </a:schemeClr>
                </a:solidFill>
              </a:rPr>
              <a:t>3</a:t>
            </a:r>
            <a:r>
              <a:rPr lang="en-IN" b="1" baseline="30000" dirty="0">
                <a:solidFill>
                  <a:schemeClr val="accent5">
                    <a:lumMod val="60000"/>
                    <a:lumOff val="40000"/>
                  </a:schemeClr>
                </a:solidFill>
              </a:rPr>
              <a:t>rd</a:t>
            </a:r>
            <a:r>
              <a:rPr lang="en-IN" b="1" dirty="0">
                <a:solidFill>
                  <a:schemeClr val="accent5">
                    <a:lumMod val="60000"/>
                    <a:lumOff val="40000"/>
                  </a:schemeClr>
                </a:solidFill>
              </a:rPr>
              <a:t> is create a dashboard according to requirements.</a:t>
            </a:r>
          </a:p>
          <a:p>
            <a:endParaRPr lang="en-IN" dirty="0">
              <a:solidFill>
                <a:schemeClr val="accent5">
                  <a:lumMod val="60000"/>
                  <a:lumOff val="40000"/>
                </a:schemeClr>
              </a:solidFill>
            </a:endParaRPr>
          </a:p>
          <a:p>
            <a:endParaRPr lang="en-IN" dirty="0"/>
          </a:p>
        </p:txBody>
      </p:sp>
    </p:spTree>
    <p:extLst>
      <p:ext uri="{BB962C8B-B14F-4D97-AF65-F5344CB8AC3E}">
        <p14:creationId xmlns:p14="http://schemas.microsoft.com/office/powerpoint/2010/main" val="4040138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1DDC08-0FA7-AEE3-B343-F4E2B2441F21}"/>
              </a:ext>
            </a:extLst>
          </p:cNvPr>
          <p:cNvSpPr txBox="1"/>
          <p:nvPr/>
        </p:nvSpPr>
        <p:spPr>
          <a:xfrm>
            <a:off x="1828800" y="2054942"/>
            <a:ext cx="8367252" cy="923330"/>
          </a:xfrm>
          <a:prstGeom prst="rect">
            <a:avLst/>
          </a:prstGeom>
          <a:noFill/>
        </p:spPr>
        <p:txBody>
          <a:bodyPr wrap="square" rtlCol="0">
            <a:spAutoFit/>
          </a:bodyPr>
          <a:lstStyle/>
          <a:p>
            <a:r>
              <a:rPr lang="en-IN" sz="5400" dirty="0"/>
              <a:t>Thank you, have a nice day</a:t>
            </a:r>
          </a:p>
        </p:txBody>
      </p:sp>
    </p:spTree>
    <p:extLst>
      <p:ext uri="{BB962C8B-B14F-4D97-AF65-F5344CB8AC3E}">
        <p14:creationId xmlns:p14="http://schemas.microsoft.com/office/powerpoint/2010/main" val="2407462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A7A41-4115-973B-1854-50107068002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87F2FDE-60CA-3A9A-EE27-DBD3C4D241AA}"/>
              </a:ext>
            </a:extLst>
          </p:cNvPr>
          <p:cNvSpPr txBox="1"/>
          <p:nvPr/>
        </p:nvSpPr>
        <p:spPr>
          <a:xfrm>
            <a:off x="501445" y="98322"/>
            <a:ext cx="10156723" cy="1107996"/>
          </a:xfrm>
          <a:prstGeom prst="rect">
            <a:avLst/>
          </a:prstGeom>
          <a:noFill/>
        </p:spPr>
        <p:txBody>
          <a:bodyPr wrap="square" rtlCol="0">
            <a:spAutoFit/>
          </a:bodyPr>
          <a:lstStyle/>
          <a:p>
            <a:r>
              <a:rPr lang="en-IN" sz="6600" b="1" dirty="0">
                <a:solidFill>
                  <a:schemeClr val="accent4">
                    <a:lumMod val="40000"/>
                    <a:lumOff val="60000"/>
                  </a:schemeClr>
                </a:solidFill>
              </a:rPr>
              <a:t>WHAT IS DATA CLEANING ?</a:t>
            </a:r>
          </a:p>
        </p:txBody>
      </p:sp>
      <p:sp>
        <p:nvSpPr>
          <p:cNvPr id="6" name="TextBox 5">
            <a:extLst>
              <a:ext uri="{FF2B5EF4-FFF2-40B4-BE49-F238E27FC236}">
                <a16:creationId xmlns:a16="http://schemas.microsoft.com/office/drawing/2014/main" id="{8B6B7E40-C271-7783-F441-4480B0179077}"/>
              </a:ext>
            </a:extLst>
          </p:cNvPr>
          <p:cNvSpPr txBox="1"/>
          <p:nvPr/>
        </p:nvSpPr>
        <p:spPr>
          <a:xfrm>
            <a:off x="864915" y="1206318"/>
            <a:ext cx="9263824" cy="4801314"/>
          </a:xfrm>
          <a:prstGeom prst="rect">
            <a:avLst/>
          </a:prstGeom>
          <a:noFill/>
        </p:spPr>
        <p:txBody>
          <a:bodyPr wrap="square" rtlCol="0">
            <a:spAutoFit/>
          </a:bodyPr>
          <a:lstStyle/>
          <a:p>
            <a:endParaRPr lang="en-IN" dirty="0"/>
          </a:p>
          <a:p>
            <a:r>
              <a:rPr lang="en-IN" sz="2400" b="1" dirty="0">
                <a:solidFill>
                  <a:schemeClr val="accent4">
                    <a:lumMod val="40000"/>
                    <a:lumOff val="60000"/>
                  </a:schemeClr>
                </a:solidFill>
                <a:highlight>
                  <a:srgbClr val="C0C0C0"/>
                </a:highlight>
              </a:rPr>
              <a:t>Data cleaning is a process of removing the un necessary data.</a:t>
            </a:r>
          </a:p>
          <a:p>
            <a:endParaRPr lang="en-IN" sz="2400" b="1" dirty="0">
              <a:solidFill>
                <a:schemeClr val="accent4">
                  <a:lumMod val="40000"/>
                  <a:lumOff val="60000"/>
                </a:schemeClr>
              </a:solidFill>
              <a:highlight>
                <a:srgbClr val="C0C0C0"/>
              </a:highlight>
            </a:endParaRPr>
          </a:p>
          <a:p>
            <a:endParaRPr lang="en-IN" sz="2400" b="1" dirty="0">
              <a:solidFill>
                <a:schemeClr val="accent4">
                  <a:lumMod val="40000"/>
                  <a:lumOff val="60000"/>
                </a:schemeClr>
              </a:solidFill>
              <a:highlight>
                <a:srgbClr val="C0C0C0"/>
              </a:highlight>
            </a:endParaRPr>
          </a:p>
          <a:p>
            <a:r>
              <a:rPr lang="en-IN" sz="2400" b="1" dirty="0">
                <a:solidFill>
                  <a:schemeClr val="accent4">
                    <a:lumMod val="40000"/>
                    <a:lumOff val="60000"/>
                  </a:schemeClr>
                </a:solidFill>
                <a:highlight>
                  <a:srgbClr val="C0C0C0"/>
                </a:highlight>
              </a:rPr>
              <a:t>If we not remove that data then its may generates barrier in analysis and not provide accurate result.</a:t>
            </a:r>
          </a:p>
          <a:p>
            <a:endParaRPr lang="en-IN" sz="2400" b="1" dirty="0">
              <a:solidFill>
                <a:schemeClr val="accent4">
                  <a:lumMod val="40000"/>
                  <a:lumOff val="60000"/>
                </a:schemeClr>
              </a:solidFill>
              <a:highlight>
                <a:srgbClr val="C0C0C0"/>
              </a:highlight>
            </a:endParaRPr>
          </a:p>
          <a:p>
            <a:endParaRPr lang="en-IN" sz="2400" b="1" dirty="0">
              <a:solidFill>
                <a:schemeClr val="accent4">
                  <a:lumMod val="40000"/>
                  <a:lumOff val="60000"/>
                </a:schemeClr>
              </a:solidFill>
              <a:highlight>
                <a:srgbClr val="C0C0C0"/>
              </a:highlight>
            </a:endParaRPr>
          </a:p>
          <a:p>
            <a:r>
              <a:rPr lang="en-IN" sz="2400" b="1" dirty="0">
                <a:solidFill>
                  <a:schemeClr val="accent4">
                    <a:lumMod val="40000"/>
                    <a:lumOff val="60000"/>
                  </a:schemeClr>
                </a:solidFill>
                <a:highlight>
                  <a:srgbClr val="C0C0C0"/>
                </a:highlight>
              </a:rPr>
              <a:t>In the data set there are few errors and duplicates data..</a:t>
            </a:r>
          </a:p>
          <a:p>
            <a:endParaRPr lang="en-IN" sz="2400" b="1" dirty="0">
              <a:solidFill>
                <a:schemeClr val="accent4">
                  <a:lumMod val="40000"/>
                  <a:lumOff val="60000"/>
                </a:schemeClr>
              </a:solidFill>
              <a:highlight>
                <a:srgbClr val="C0C0C0"/>
              </a:highlight>
            </a:endParaRPr>
          </a:p>
          <a:p>
            <a:endParaRPr lang="en-IN" sz="2400" b="1" dirty="0">
              <a:solidFill>
                <a:schemeClr val="accent4">
                  <a:lumMod val="40000"/>
                  <a:lumOff val="60000"/>
                </a:schemeClr>
              </a:solidFill>
              <a:highlight>
                <a:srgbClr val="C0C0C0"/>
              </a:highlight>
            </a:endParaRPr>
          </a:p>
          <a:p>
            <a:endParaRPr lang="en-IN" sz="2400" b="1" dirty="0">
              <a:solidFill>
                <a:schemeClr val="accent4">
                  <a:lumMod val="40000"/>
                  <a:lumOff val="60000"/>
                </a:schemeClr>
              </a:solidFill>
              <a:highlight>
                <a:srgbClr val="C0C0C0"/>
              </a:highlight>
            </a:endParaRPr>
          </a:p>
          <a:p>
            <a:r>
              <a:rPr lang="en-IN" sz="2400" b="1" dirty="0">
                <a:solidFill>
                  <a:schemeClr val="accent4">
                    <a:lumMod val="40000"/>
                    <a:lumOff val="60000"/>
                  </a:schemeClr>
                </a:solidFill>
                <a:highlight>
                  <a:srgbClr val="C0C0C0"/>
                </a:highlight>
              </a:rPr>
              <a:t>So we perform some function and clean the data</a:t>
            </a:r>
          </a:p>
        </p:txBody>
      </p:sp>
    </p:spTree>
    <p:extLst>
      <p:ext uri="{BB962C8B-B14F-4D97-AF65-F5344CB8AC3E}">
        <p14:creationId xmlns:p14="http://schemas.microsoft.com/office/powerpoint/2010/main" val="404785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287605-5CEA-BC01-7BB2-BB9A9FCF7F7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A53610F0-8ADA-D8A9-5E24-20A6322A57AA}"/>
              </a:ext>
            </a:extLst>
          </p:cNvPr>
          <p:cNvSpPr/>
          <p:nvPr/>
        </p:nvSpPr>
        <p:spPr>
          <a:xfrm>
            <a:off x="1671484" y="481781"/>
            <a:ext cx="8160774" cy="13470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CLEANING PROCESS </a:t>
            </a:r>
          </a:p>
        </p:txBody>
      </p:sp>
      <p:cxnSp>
        <p:nvCxnSpPr>
          <p:cNvPr id="10" name="Straight Arrow Connector 9">
            <a:extLst>
              <a:ext uri="{FF2B5EF4-FFF2-40B4-BE49-F238E27FC236}">
                <a16:creationId xmlns:a16="http://schemas.microsoft.com/office/drawing/2014/main" id="{7C67FB22-CE2F-FD01-30AB-55B9F628397E}"/>
              </a:ext>
            </a:extLst>
          </p:cNvPr>
          <p:cNvCxnSpPr/>
          <p:nvPr/>
        </p:nvCxnSpPr>
        <p:spPr>
          <a:xfrm flipH="1">
            <a:off x="3244645" y="1828800"/>
            <a:ext cx="2615381" cy="1877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01E855A6-AD1A-AE11-0D8B-F71036A378EF}"/>
              </a:ext>
            </a:extLst>
          </p:cNvPr>
          <p:cNvSpPr/>
          <p:nvPr/>
        </p:nvSpPr>
        <p:spPr>
          <a:xfrm>
            <a:off x="462116" y="3429000"/>
            <a:ext cx="3136490" cy="31389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STEP 1 : FIND THE ERROR</a:t>
            </a:r>
          </a:p>
          <a:p>
            <a:pPr algn="ctr"/>
            <a:endParaRPr lang="en-IN" dirty="0"/>
          </a:p>
          <a:p>
            <a:pPr algn="ctr"/>
            <a:r>
              <a:rPr lang="en-IN" dirty="0"/>
              <a:t>STEP 2 : REMOVE THAT ERROR USING THE POWER BI INBULT FUNCTION</a:t>
            </a:r>
          </a:p>
        </p:txBody>
      </p:sp>
      <p:cxnSp>
        <p:nvCxnSpPr>
          <p:cNvPr id="13" name="Straight Arrow Connector 12">
            <a:extLst>
              <a:ext uri="{FF2B5EF4-FFF2-40B4-BE49-F238E27FC236}">
                <a16:creationId xmlns:a16="http://schemas.microsoft.com/office/drawing/2014/main" id="{41B5FAFD-0E8A-6A87-377C-87F6EE47EE5F}"/>
              </a:ext>
            </a:extLst>
          </p:cNvPr>
          <p:cNvCxnSpPr>
            <a:cxnSpLocks/>
          </p:cNvCxnSpPr>
          <p:nvPr/>
        </p:nvCxnSpPr>
        <p:spPr>
          <a:xfrm>
            <a:off x="5860026" y="1828800"/>
            <a:ext cx="2261420" cy="19664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3FF0FF9C-FC36-4F01-6BD7-A3685F2F10C4}"/>
              </a:ext>
            </a:extLst>
          </p:cNvPr>
          <p:cNvSpPr/>
          <p:nvPr/>
        </p:nvSpPr>
        <p:spPr>
          <a:xfrm>
            <a:off x="7433187" y="3618272"/>
            <a:ext cx="2871019" cy="30676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STEP 1: FIND THE DUPLICATES </a:t>
            </a:r>
          </a:p>
          <a:p>
            <a:pPr algn="ctr"/>
            <a:endParaRPr lang="en-IN" dirty="0"/>
          </a:p>
          <a:p>
            <a:pPr algn="ctr"/>
            <a:r>
              <a:rPr lang="en-IN" dirty="0"/>
              <a:t>STEP 2 : REMOVE THE DUPLICATES</a:t>
            </a:r>
          </a:p>
        </p:txBody>
      </p:sp>
    </p:spTree>
    <p:extLst>
      <p:ext uri="{BB962C8B-B14F-4D97-AF65-F5344CB8AC3E}">
        <p14:creationId xmlns:p14="http://schemas.microsoft.com/office/powerpoint/2010/main" val="388218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2471F8-AB0B-ED33-7A0C-8AED7B81AA5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16BCC1E-3FCC-3246-C91D-ED6EC5A84383}"/>
              </a:ext>
            </a:extLst>
          </p:cNvPr>
          <p:cNvSpPr txBox="1"/>
          <p:nvPr/>
        </p:nvSpPr>
        <p:spPr>
          <a:xfrm>
            <a:off x="609600" y="226142"/>
            <a:ext cx="10481187" cy="369332"/>
          </a:xfrm>
          <a:prstGeom prst="rect">
            <a:avLst/>
          </a:prstGeom>
          <a:noFill/>
        </p:spPr>
        <p:txBody>
          <a:bodyPr wrap="square" rtlCol="0">
            <a:spAutoFit/>
          </a:bodyPr>
          <a:lstStyle/>
          <a:p>
            <a:r>
              <a:rPr lang="en-IN" b="1" dirty="0">
                <a:solidFill>
                  <a:schemeClr val="accent4">
                    <a:lumMod val="40000"/>
                    <a:lumOff val="60000"/>
                  </a:schemeClr>
                </a:solidFill>
              </a:rPr>
              <a:t>			IMPLEMENTING THE DATA CLEANING PROCESS:</a:t>
            </a:r>
          </a:p>
        </p:txBody>
      </p:sp>
      <p:pic>
        <p:nvPicPr>
          <p:cNvPr id="5" name="Picture 4">
            <a:extLst>
              <a:ext uri="{FF2B5EF4-FFF2-40B4-BE49-F238E27FC236}">
                <a16:creationId xmlns:a16="http://schemas.microsoft.com/office/drawing/2014/main" id="{74735876-6624-BE6B-7286-1F4934569A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6224" y="595474"/>
            <a:ext cx="7980060" cy="4495109"/>
          </a:xfrm>
          <a:prstGeom prst="rect">
            <a:avLst/>
          </a:prstGeom>
        </p:spPr>
      </p:pic>
      <p:sp>
        <p:nvSpPr>
          <p:cNvPr id="6" name="TextBox 5">
            <a:extLst>
              <a:ext uri="{FF2B5EF4-FFF2-40B4-BE49-F238E27FC236}">
                <a16:creationId xmlns:a16="http://schemas.microsoft.com/office/drawing/2014/main" id="{142D6654-4246-45A1-DDA4-A825BB686E3E}"/>
              </a:ext>
            </a:extLst>
          </p:cNvPr>
          <p:cNvSpPr txBox="1"/>
          <p:nvPr/>
        </p:nvSpPr>
        <p:spPr>
          <a:xfrm>
            <a:off x="275303" y="5250426"/>
            <a:ext cx="11552903" cy="1200329"/>
          </a:xfrm>
          <a:prstGeom prst="rect">
            <a:avLst/>
          </a:prstGeom>
          <a:noFill/>
        </p:spPr>
        <p:txBody>
          <a:bodyPr wrap="square" rtlCol="0">
            <a:spAutoFit/>
          </a:bodyPr>
          <a:lstStyle/>
          <a:p>
            <a:pPr lvl="1"/>
            <a:r>
              <a:rPr lang="en-IN" dirty="0">
                <a:solidFill>
                  <a:schemeClr val="accent4">
                    <a:lumMod val="40000"/>
                    <a:lumOff val="60000"/>
                  </a:schemeClr>
                </a:solidFill>
              </a:rPr>
              <a:t>	The above represent the view of the data </a:t>
            </a:r>
          </a:p>
          <a:p>
            <a:pPr lvl="1"/>
            <a:r>
              <a:rPr lang="en-IN" dirty="0">
                <a:solidFill>
                  <a:schemeClr val="accent4">
                    <a:lumMod val="40000"/>
                    <a:lumOff val="60000"/>
                  </a:schemeClr>
                </a:solidFill>
              </a:rPr>
              <a:t>	In the data there are 32 columns and 1,19,390 rows which represent the “big data”.</a:t>
            </a:r>
          </a:p>
          <a:p>
            <a:pPr lvl="1"/>
            <a:r>
              <a:rPr lang="en-IN" dirty="0">
                <a:solidFill>
                  <a:schemeClr val="accent4">
                    <a:lumMod val="40000"/>
                    <a:lumOff val="60000"/>
                  </a:schemeClr>
                </a:solidFill>
              </a:rPr>
              <a:t>	There is possibility of having duplicate data and errors.</a:t>
            </a:r>
          </a:p>
          <a:p>
            <a:pPr lvl="1"/>
            <a:r>
              <a:rPr lang="en-IN" dirty="0"/>
              <a:t> </a:t>
            </a:r>
          </a:p>
        </p:txBody>
      </p:sp>
    </p:spTree>
    <p:extLst>
      <p:ext uri="{BB962C8B-B14F-4D97-AF65-F5344CB8AC3E}">
        <p14:creationId xmlns:p14="http://schemas.microsoft.com/office/powerpoint/2010/main" val="3150479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9D2BE3-9F15-F17B-811F-3C2336D04E5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2192000" cy="6858000"/>
          </a:xfrm>
          <a:prstGeom prst="rect">
            <a:avLst/>
          </a:prstGeom>
        </p:spPr>
      </p:pic>
      <p:sp>
        <p:nvSpPr>
          <p:cNvPr id="3" name="TextBox 2">
            <a:extLst>
              <a:ext uri="{FF2B5EF4-FFF2-40B4-BE49-F238E27FC236}">
                <a16:creationId xmlns:a16="http://schemas.microsoft.com/office/drawing/2014/main" id="{45359B31-E6C3-647B-A06E-B78973DA065F}"/>
              </a:ext>
            </a:extLst>
          </p:cNvPr>
          <p:cNvSpPr txBox="1"/>
          <p:nvPr/>
        </p:nvSpPr>
        <p:spPr>
          <a:xfrm>
            <a:off x="1828800" y="363794"/>
            <a:ext cx="7796981" cy="369332"/>
          </a:xfrm>
          <a:prstGeom prst="rect">
            <a:avLst/>
          </a:prstGeom>
          <a:noFill/>
        </p:spPr>
        <p:txBody>
          <a:bodyPr wrap="square" rtlCol="0">
            <a:spAutoFit/>
          </a:bodyPr>
          <a:lstStyle/>
          <a:p>
            <a:r>
              <a:rPr lang="en-IN" b="1" dirty="0">
                <a:solidFill>
                  <a:schemeClr val="accent4">
                    <a:lumMod val="40000"/>
                    <a:lumOff val="60000"/>
                  </a:schemeClr>
                </a:solidFill>
              </a:rPr>
              <a:t>DATA CLEANING PROCESS :</a:t>
            </a:r>
          </a:p>
        </p:txBody>
      </p:sp>
      <p:pic>
        <p:nvPicPr>
          <p:cNvPr id="5" name="Picture 4">
            <a:extLst>
              <a:ext uri="{FF2B5EF4-FFF2-40B4-BE49-F238E27FC236}">
                <a16:creationId xmlns:a16="http://schemas.microsoft.com/office/drawing/2014/main" id="{DA024918-0721-39FC-66F7-8A4B75933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00" y="1385897"/>
            <a:ext cx="2740204" cy="3199777"/>
          </a:xfrm>
          <a:prstGeom prst="rect">
            <a:avLst/>
          </a:prstGeom>
        </p:spPr>
      </p:pic>
      <p:sp>
        <p:nvSpPr>
          <p:cNvPr id="6" name="TextBox 5">
            <a:extLst>
              <a:ext uri="{FF2B5EF4-FFF2-40B4-BE49-F238E27FC236}">
                <a16:creationId xmlns:a16="http://schemas.microsoft.com/office/drawing/2014/main" id="{518AE4E9-95AD-7CAF-CE8B-82588C46B549}"/>
              </a:ext>
            </a:extLst>
          </p:cNvPr>
          <p:cNvSpPr txBox="1"/>
          <p:nvPr/>
        </p:nvSpPr>
        <p:spPr>
          <a:xfrm>
            <a:off x="175314" y="924232"/>
            <a:ext cx="2862853" cy="461665"/>
          </a:xfrm>
          <a:prstGeom prst="rect">
            <a:avLst/>
          </a:prstGeom>
          <a:noFill/>
        </p:spPr>
        <p:txBody>
          <a:bodyPr wrap="square" rtlCol="0">
            <a:spAutoFit/>
          </a:bodyPr>
          <a:lstStyle/>
          <a:p>
            <a:r>
              <a:rPr lang="en-IN" sz="1200" dirty="0">
                <a:solidFill>
                  <a:schemeClr val="accent4">
                    <a:lumMod val="40000"/>
                    <a:lumOff val="60000"/>
                  </a:schemeClr>
                </a:solidFill>
              </a:rPr>
              <a:t>STEP 1 : ENABLE COLUMN PROFILE FROM VIEW  TO GET THE CALCULATE DATA</a:t>
            </a:r>
          </a:p>
        </p:txBody>
      </p:sp>
      <p:pic>
        <p:nvPicPr>
          <p:cNvPr id="10" name="Picture 9">
            <a:extLst>
              <a:ext uri="{FF2B5EF4-FFF2-40B4-BE49-F238E27FC236}">
                <a16:creationId xmlns:a16="http://schemas.microsoft.com/office/drawing/2014/main" id="{3234B8B0-A82C-5B06-6778-D85CC89178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0115" y="1641590"/>
            <a:ext cx="4444182" cy="2688390"/>
          </a:xfrm>
          <a:prstGeom prst="rect">
            <a:avLst/>
          </a:prstGeom>
        </p:spPr>
      </p:pic>
      <p:sp>
        <p:nvSpPr>
          <p:cNvPr id="11" name="TextBox 10">
            <a:extLst>
              <a:ext uri="{FF2B5EF4-FFF2-40B4-BE49-F238E27FC236}">
                <a16:creationId xmlns:a16="http://schemas.microsoft.com/office/drawing/2014/main" id="{54B45855-C605-9146-8801-2D43F2EBDBB9}"/>
              </a:ext>
            </a:extLst>
          </p:cNvPr>
          <p:cNvSpPr txBox="1"/>
          <p:nvPr/>
        </p:nvSpPr>
        <p:spPr>
          <a:xfrm>
            <a:off x="3510115" y="929771"/>
            <a:ext cx="4247535" cy="523220"/>
          </a:xfrm>
          <a:prstGeom prst="rect">
            <a:avLst/>
          </a:prstGeom>
          <a:noFill/>
        </p:spPr>
        <p:txBody>
          <a:bodyPr wrap="square" rtlCol="0">
            <a:spAutoFit/>
          </a:bodyPr>
          <a:lstStyle/>
          <a:p>
            <a:r>
              <a:rPr lang="en-IN" sz="1400" dirty="0">
                <a:solidFill>
                  <a:schemeClr val="accent4">
                    <a:lumMod val="40000"/>
                    <a:lumOff val="60000"/>
                  </a:schemeClr>
                </a:solidFill>
              </a:rPr>
              <a:t>STEP 2 : REMOVE ERRORS OF ENTIRE DATA SET USING POWER BI INBUILT FUNCTION</a:t>
            </a:r>
          </a:p>
        </p:txBody>
      </p:sp>
      <p:pic>
        <p:nvPicPr>
          <p:cNvPr id="13" name="Picture 12">
            <a:extLst>
              <a:ext uri="{FF2B5EF4-FFF2-40B4-BE49-F238E27FC236}">
                <a16:creationId xmlns:a16="http://schemas.microsoft.com/office/drawing/2014/main" id="{56A92C21-2F1D-AC0C-1EE4-BC2A7FCF82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9581" y="1385897"/>
            <a:ext cx="2607134" cy="3826273"/>
          </a:xfrm>
          <a:prstGeom prst="rect">
            <a:avLst/>
          </a:prstGeom>
        </p:spPr>
      </p:pic>
      <p:sp>
        <p:nvSpPr>
          <p:cNvPr id="14" name="TextBox 13">
            <a:extLst>
              <a:ext uri="{FF2B5EF4-FFF2-40B4-BE49-F238E27FC236}">
                <a16:creationId xmlns:a16="http://schemas.microsoft.com/office/drawing/2014/main" id="{D442B8F0-FD00-C544-1C65-162C06E3ECC4}"/>
              </a:ext>
            </a:extLst>
          </p:cNvPr>
          <p:cNvSpPr txBox="1"/>
          <p:nvPr/>
        </p:nvSpPr>
        <p:spPr>
          <a:xfrm>
            <a:off x="8396748" y="548460"/>
            <a:ext cx="3362633" cy="738664"/>
          </a:xfrm>
          <a:prstGeom prst="rect">
            <a:avLst/>
          </a:prstGeom>
          <a:noFill/>
        </p:spPr>
        <p:txBody>
          <a:bodyPr wrap="square" rtlCol="0">
            <a:spAutoFit/>
          </a:bodyPr>
          <a:lstStyle/>
          <a:p>
            <a:r>
              <a:rPr lang="en-IN" sz="1400" dirty="0">
                <a:solidFill>
                  <a:schemeClr val="accent4">
                    <a:lumMod val="40000"/>
                    <a:lumOff val="60000"/>
                  </a:schemeClr>
                </a:solidFill>
              </a:rPr>
              <a:t>STEP 3 : REMOVE DUPLICATES OF THE ENTIRE DATASET USING POWER BI REMOVE DUPLICATES INBUILT FUNCTION</a:t>
            </a:r>
          </a:p>
        </p:txBody>
      </p:sp>
    </p:spTree>
    <p:extLst>
      <p:ext uri="{BB962C8B-B14F-4D97-AF65-F5344CB8AC3E}">
        <p14:creationId xmlns:p14="http://schemas.microsoft.com/office/powerpoint/2010/main" val="3354473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5A123E-5B36-C70F-CFA1-AD589C99BEA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2192000" cy="6858000"/>
          </a:xfrm>
          <a:prstGeom prst="rect">
            <a:avLst/>
          </a:prstGeom>
        </p:spPr>
      </p:pic>
      <p:sp>
        <p:nvSpPr>
          <p:cNvPr id="3" name="TextBox 2">
            <a:extLst>
              <a:ext uri="{FF2B5EF4-FFF2-40B4-BE49-F238E27FC236}">
                <a16:creationId xmlns:a16="http://schemas.microsoft.com/office/drawing/2014/main" id="{1CA28B40-4D03-49E9-231B-FA334EEEAE8D}"/>
              </a:ext>
            </a:extLst>
          </p:cNvPr>
          <p:cNvSpPr txBox="1"/>
          <p:nvPr/>
        </p:nvSpPr>
        <p:spPr>
          <a:xfrm>
            <a:off x="265471" y="373626"/>
            <a:ext cx="4965290" cy="523220"/>
          </a:xfrm>
          <a:prstGeom prst="rect">
            <a:avLst/>
          </a:prstGeom>
          <a:noFill/>
        </p:spPr>
        <p:txBody>
          <a:bodyPr wrap="square" rtlCol="0">
            <a:spAutoFit/>
          </a:bodyPr>
          <a:lstStyle/>
          <a:p>
            <a:r>
              <a:rPr lang="en-IN" sz="2800" b="1" dirty="0">
                <a:solidFill>
                  <a:schemeClr val="accent4">
                    <a:lumMod val="40000"/>
                    <a:lumOff val="60000"/>
                  </a:schemeClr>
                </a:solidFill>
              </a:rPr>
              <a:t>RESULT OF DATA CLEANING:</a:t>
            </a:r>
          </a:p>
        </p:txBody>
      </p:sp>
      <p:pic>
        <p:nvPicPr>
          <p:cNvPr id="9" name="Picture 8">
            <a:extLst>
              <a:ext uri="{FF2B5EF4-FFF2-40B4-BE49-F238E27FC236}">
                <a16:creationId xmlns:a16="http://schemas.microsoft.com/office/drawing/2014/main" id="{7840FC9C-D210-2681-D456-41C87E9781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901" y="1878195"/>
            <a:ext cx="4541914" cy="3101609"/>
          </a:xfrm>
          <a:prstGeom prst="rect">
            <a:avLst/>
          </a:prstGeom>
        </p:spPr>
      </p:pic>
      <p:sp>
        <p:nvSpPr>
          <p:cNvPr id="10" name="TextBox 9">
            <a:extLst>
              <a:ext uri="{FF2B5EF4-FFF2-40B4-BE49-F238E27FC236}">
                <a16:creationId xmlns:a16="http://schemas.microsoft.com/office/drawing/2014/main" id="{F01A3DAE-968E-06C6-90A2-49C79A04835B}"/>
              </a:ext>
            </a:extLst>
          </p:cNvPr>
          <p:cNvSpPr txBox="1"/>
          <p:nvPr/>
        </p:nvSpPr>
        <p:spPr>
          <a:xfrm>
            <a:off x="412955" y="1081548"/>
            <a:ext cx="4699819" cy="523220"/>
          </a:xfrm>
          <a:prstGeom prst="rect">
            <a:avLst/>
          </a:prstGeom>
          <a:noFill/>
        </p:spPr>
        <p:txBody>
          <a:bodyPr wrap="square" rtlCol="0">
            <a:spAutoFit/>
          </a:bodyPr>
          <a:lstStyle/>
          <a:p>
            <a:r>
              <a:rPr lang="en-IN" sz="1400" dirty="0">
                <a:solidFill>
                  <a:schemeClr val="accent4">
                    <a:lumMod val="40000"/>
                    <a:lumOff val="60000"/>
                  </a:schemeClr>
                </a:solidFill>
              </a:rPr>
              <a:t>BEFORE THE DATA CLEANING THE COUNT OF ROW WAS </a:t>
            </a:r>
          </a:p>
          <a:p>
            <a:r>
              <a:rPr lang="en-IN" sz="1400" dirty="0">
                <a:solidFill>
                  <a:schemeClr val="accent4">
                    <a:lumMod val="40000"/>
                    <a:lumOff val="60000"/>
                  </a:schemeClr>
                </a:solidFill>
              </a:rPr>
              <a:t>1,19,386.</a:t>
            </a:r>
          </a:p>
        </p:txBody>
      </p:sp>
      <p:pic>
        <p:nvPicPr>
          <p:cNvPr id="12" name="Picture 11">
            <a:extLst>
              <a:ext uri="{FF2B5EF4-FFF2-40B4-BE49-F238E27FC236}">
                <a16:creationId xmlns:a16="http://schemas.microsoft.com/office/drawing/2014/main" id="{1A87C6F0-BDBE-86CD-6459-A010B0AFEFD5}"/>
              </a:ext>
            </a:extLst>
          </p:cNvPr>
          <p:cNvPicPr>
            <a:picLocks noChangeAspect="1"/>
          </p:cNvPicPr>
          <p:nvPr/>
        </p:nvPicPr>
        <p:blipFill rotWithShape="1">
          <a:blip r:embed="rId5">
            <a:extLst>
              <a:ext uri="{28A0092B-C50C-407E-A947-70E740481C1C}">
                <a14:useLocalDpi xmlns:a14="http://schemas.microsoft.com/office/drawing/2010/main" val="0"/>
              </a:ext>
            </a:extLst>
          </a:blip>
          <a:srcRect l="-159" t="-737" r="57853" b="-737"/>
          <a:stretch/>
        </p:blipFill>
        <p:spPr>
          <a:xfrm>
            <a:off x="6764592" y="1878195"/>
            <a:ext cx="4159045" cy="3021398"/>
          </a:xfrm>
          <a:prstGeom prst="rect">
            <a:avLst/>
          </a:prstGeom>
        </p:spPr>
      </p:pic>
      <p:sp>
        <p:nvSpPr>
          <p:cNvPr id="13" name="TextBox 12">
            <a:extLst>
              <a:ext uri="{FF2B5EF4-FFF2-40B4-BE49-F238E27FC236}">
                <a16:creationId xmlns:a16="http://schemas.microsoft.com/office/drawing/2014/main" id="{D1F3E715-EC7D-CCAA-07C3-2A546B808748}"/>
              </a:ext>
            </a:extLst>
          </p:cNvPr>
          <p:cNvSpPr txBox="1"/>
          <p:nvPr/>
        </p:nvSpPr>
        <p:spPr>
          <a:xfrm>
            <a:off x="6489290" y="896846"/>
            <a:ext cx="4837471" cy="523220"/>
          </a:xfrm>
          <a:prstGeom prst="rect">
            <a:avLst/>
          </a:prstGeom>
          <a:noFill/>
        </p:spPr>
        <p:txBody>
          <a:bodyPr wrap="square" rtlCol="0">
            <a:spAutoFit/>
          </a:bodyPr>
          <a:lstStyle/>
          <a:p>
            <a:r>
              <a:rPr lang="en-IN" sz="1400" dirty="0">
                <a:solidFill>
                  <a:schemeClr val="accent4">
                    <a:lumMod val="40000"/>
                    <a:lumOff val="60000"/>
                  </a:schemeClr>
                </a:solidFill>
              </a:rPr>
              <a:t>AFTER PERFORMING THE DATA CLEANING OPERATIONS </a:t>
            </a:r>
          </a:p>
          <a:p>
            <a:r>
              <a:rPr lang="en-IN" sz="1400" dirty="0">
                <a:solidFill>
                  <a:schemeClr val="accent4">
                    <a:lumMod val="40000"/>
                    <a:lumOff val="60000"/>
                  </a:schemeClr>
                </a:solidFill>
              </a:rPr>
              <a:t>THE ROW COUNT REDUCE TO 87,392</a:t>
            </a:r>
          </a:p>
        </p:txBody>
      </p:sp>
      <p:cxnSp>
        <p:nvCxnSpPr>
          <p:cNvPr id="15" name="Straight Arrow Connector 14">
            <a:extLst>
              <a:ext uri="{FF2B5EF4-FFF2-40B4-BE49-F238E27FC236}">
                <a16:creationId xmlns:a16="http://schemas.microsoft.com/office/drawing/2014/main" id="{3E99BD90-C897-28AC-DDD7-DBB9F6419490}"/>
              </a:ext>
            </a:extLst>
          </p:cNvPr>
          <p:cNvCxnSpPr/>
          <p:nvPr/>
        </p:nvCxnSpPr>
        <p:spPr>
          <a:xfrm>
            <a:off x="5112774" y="3116826"/>
            <a:ext cx="165181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07624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4AEDF6-94ED-6BE4-972F-6E678B5D70D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22B1EEBE-9510-AF0B-F217-354C6C8A8AEA}"/>
              </a:ext>
            </a:extLst>
          </p:cNvPr>
          <p:cNvSpPr txBox="1"/>
          <p:nvPr/>
        </p:nvSpPr>
        <p:spPr>
          <a:xfrm>
            <a:off x="383458" y="235974"/>
            <a:ext cx="7157884" cy="461665"/>
          </a:xfrm>
          <a:prstGeom prst="rect">
            <a:avLst/>
          </a:prstGeom>
          <a:noFill/>
        </p:spPr>
        <p:txBody>
          <a:bodyPr wrap="square" rtlCol="0">
            <a:spAutoFit/>
          </a:bodyPr>
          <a:lstStyle/>
          <a:p>
            <a:r>
              <a:rPr lang="en-IN" sz="2400" b="1" dirty="0"/>
              <a:t>FEATURE ENGINEERING/DATA WRANGLING :</a:t>
            </a:r>
          </a:p>
        </p:txBody>
      </p:sp>
      <p:sp>
        <p:nvSpPr>
          <p:cNvPr id="5" name="TextBox 4">
            <a:extLst>
              <a:ext uri="{FF2B5EF4-FFF2-40B4-BE49-F238E27FC236}">
                <a16:creationId xmlns:a16="http://schemas.microsoft.com/office/drawing/2014/main" id="{D99994ED-E03C-9096-EDB9-C9DB1A902C56}"/>
              </a:ext>
            </a:extLst>
          </p:cNvPr>
          <p:cNvSpPr txBox="1"/>
          <p:nvPr/>
        </p:nvSpPr>
        <p:spPr>
          <a:xfrm>
            <a:off x="216310" y="1160206"/>
            <a:ext cx="11700387" cy="4801314"/>
          </a:xfrm>
          <a:prstGeom prst="rect">
            <a:avLst/>
          </a:prstGeom>
          <a:noFill/>
        </p:spPr>
        <p:txBody>
          <a:bodyPr wrap="square" rtlCol="0">
            <a:spAutoFit/>
          </a:bodyPr>
          <a:lstStyle/>
          <a:p>
            <a:r>
              <a:rPr lang="en-IN" dirty="0"/>
              <a:t>In this process we need to do some changes in data for example remove unnecessary column, merge two or more than two column, replace the value, add new column etc.</a:t>
            </a:r>
          </a:p>
          <a:p>
            <a:endParaRPr lang="en-IN" dirty="0"/>
          </a:p>
          <a:p>
            <a:r>
              <a:rPr lang="en-IN" b="1" dirty="0"/>
              <a:t>Stage 1</a:t>
            </a:r>
            <a:r>
              <a:rPr lang="en-IN" dirty="0"/>
              <a:t> : remove </a:t>
            </a:r>
            <a:r>
              <a:rPr lang="en-IN" dirty="0" err="1"/>
              <a:t>date_week</a:t>
            </a:r>
            <a:r>
              <a:rPr lang="en-IN" dirty="0"/>
              <a:t> number.</a:t>
            </a:r>
          </a:p>
          <a:p>
            <a:endParaRPr lang="en-IN" dirty="0"/>
          </a:p>
          <a:p>
            <a:r>
              <a:rPr lang="en-IN" b="1" dirty="0"/>
              <a:t>Stage 2</a:t>
            </a:r>
            <a:r>
              <a:rPr lang="en-IN" dirty="0"/>
              <a:t>: merge the date, month and year column and the new column will be “date” into DD-MM-YYYY.</a:t>
            </a:r>
          </a:p>
          <a:p>
            <a:endParaRPr lang="en-IN" dirty="0"/>
          </a:p>
          <a:p>
            <a:r>
              <a:rPr lang="en-IN" b="1" dirty="0"/>
              <a:t>Stage 3</a:t>
            </a:r>
            <a:r>
              <a:rPr lang="en-IN" dirty="0"/>
              <a:t> :change the data type of date from any to date </a:t>
            </a:r>
            <a:r>
              <a:rPr lang="en-IN" dirty="0" err="1"/>
              <a:t>formate</a:t>
            </a:r>
            <a:r>
              <a:rPr lang="en-IN" dirty="0"/>
              <a:t>.</a:t>
            </a:r>
          </a:p>
          <a:p>
            <a:endParaRPr lang="en-IN" dirty="0"/>
          </a:p>
          <a:p>
            <a:r>
              <a:rPr lang="en-IN" b="1" dirty="0"/>
              <a:t>Stage 4</a:t>
            </a:r>
            <a:r>
              <a:rPr lang="en-IN" dirty="0"/>
              <a:t>: Add the columns of “ </a:t>
            </a:r>
            <a:r>
              <a:rPr lang="en-IN" dirty="0" err="1"/>
              <a:t>Stay_in_weeknight</a:t>
            </a:r>
            <a:r>
              <a:rPr lang="en-IN" dirty="0"/>
              <a:t>” and “</a:t>
            </a:r>
            <a:r>
              <a:rPr lang="en-IN" dirty="0" err="1"/>
              <a:t>stay_in_weekenednight</a:t>
            </a:r>
            <a:r>
              <a:rPr lang="en-IN" dirty="0"/>
              <a:t>” using custom column function and the               	new </a:t>
            </a:r>
            <a:r>
              <a:rPr lang="en-IN" dirty="0" err="1"/>
              <a:t>colum</a:t>
            </a:r>
            <a:r>
              <a:rPr lang="en-IN" dirty="0"/>
              <a:t> will be “</a:t>
            </a:r>
            <a:r>
              <a:rPr lang="en-IN" dirty="0" err="1"/>
              <a:t>total_stay</a:t>
            </a:r>
            <a:r>
              <a:rPr lang="en-IN" dirty="0"/>
              <a:t>”.</a:t>
            </a:r>
          </a:p>
          <a:p>
            <a:endParaRPr lang="en-IN" dirty="0"/>
          </a:p>
          <a:p>
            <a:r>
              <a:rPr lang="en-IN" b="1" dirty="0"/>
              <a:t>Stage 5</a:t>
            </a:r>
            <a:r>
              <a:rPr lang="en-IN" dirty="0"/>
              <a:t>: change the data type of “</a:t>
            </a:r>
            <a:r>
              <a:rPr lang="en-IN" dirty="0" err="1"/>
              <a:t>total_stay</a:t>
            </a:r>
            <a:r>
              <a:rPr lang="en-IN" dirty="0"/>
              <a:t>” into “whole number”.</a:t>
            </a:r>
          </a:p>
          <a:p>
            <a:endParaRPr lang="en-IN" dirty="0"/>
          </a:p>
          <a:p>
            <a:r>
              <a:rPr lang="en-IN" b="1" dirty="0"/>
              <a:t>Stage 6</a:t>
            </a:r>
            <a:r>
              <a:rPr lang="en-IN" dirty="0"/>
              <a:t>: merge the columns of “children” “babies”, and “adults” using custom column function and the new column will 	“</a:t>
            </a:r>
            <a:r>
              <a:rPr lang="en-IN" dirty="0" err="1"/>
              <a:t>total_no_people</a:t>
            </a:r>
            <a:r>
              <a:rPr lang="en-IN" dirty="0"/>
              <a:t>”.</a:t>
            </a:r>
          </a:p>
          <a:p>
            <a:endParaRPr lang="en-IN" dirty="0"/>
          </a:p>
        </p:txBody>
      </p:sp>
    </p:spTree>
    <p:extLst>
      <p:ext uri="{BB962C8B-B14F-4D97-AF65-F5344CB8AC3E}">
        <p14:creationId xmlns:p14="http://schemas.microsoft.com/office/powerpoint/2010/main" val="196421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2E860F-0CC5-B82B-95FE-196E39B6C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634"/>
            <a:ext cx="12192000" cy="6893633"/>
          </a:xfrm>
          <a:prstGeom prst="rect">
            <a:avLst/>
          </a:prstGeom>
        </p:spPr>
      </p:pic>
    </p:spTree>
    <p:extLst>
      <p:ext uri="{BB962C8B-B14F-4D97-AF65-F5344CB8AC3E}">
        <p14:creationId xmlns:p14="http://schemas.microsoft.com/office/powerpoint/2010/main" val="2429800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1972</TotalTime>
  <Words>1226</Words>
  <Application>Microsoft Office PowerPoint</Application>
  <PresentationFormat>Widescreen</PresentationFormat>
  <Paragraphs>117</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Kariya</dc:creator>
  <cp:lastModifiedBy>Abhishek Kariya</cp:lastModifiedBy>
  <cp:revision>2</cp:revision>
  <dcterms:created xsi:type="dcterms:W3CDTF">2024-05-09T04:33:45Z</dcterms:created>
  <dcterms:modified xsi:type="dcterms:W3CDTF">2024-05-10T13:26:12Z</dcterms:modified>
</cp:coreProperties>
</file>