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21753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ctrTitle"/>
          </p:nvPr>
        </p:nvSpPr>
        <p:spPr>
          <a:xfrm>
            <a:off x="311700" y="834091"/>
            <a:ext cx="8160600" cy="12215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325800"/>
            <a:ext cx="7122900" cy="79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cc.godbolt.org/" TargetMode="External"/><Relationship Id="rId4" Type="http://schemas.openxmlformats.org/officeDocument/2006/relationships/hyperlink" Target="https://github.com/r0hi7/System-Security-Course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04725" y="137141"/>
            <a:ext cx="8160600" cy="122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Security &amp; Exploitation Techniques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-290150" y="2255775"/>
            <a:ext cx="9287700" cy="21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rPr lang="en"/>
              <a:t>Gaurav Kumar  - grvkumar@iitk.ac.in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rPr lang="en"/>
              <a:t>Nishit Majithia -  nishitm@iitk</a:t>
            </a:r>
          </a:p>
          <a:p>
            <a:pPr indent="0" lvl="0" marL="5029200">
              <a:spcBef>
                <a:spcPts val="0"/>
              </a:spcBef>
              <a:buNone/>
            </a:pPr>
            <a:r>
              <a:rPr lang="en"/>
              <a:t>Rohit Sehgal    -  rsehgal@iitk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Registers (General Purpose)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Registers are quickly accessible memory locations available to the CPU.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Consists of small amount of fast storage.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of the important registers are: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EAX, EBX, ECX, EDX, ESI, EDI, ESP, EBP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: Accumulator    B : Base Address     C : Count        D : Data   E : Extended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ESP : Stack Pointer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EBP : Base Pointer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378000"/>
            <a:ext cx="85206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x86-registers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00" y="104625"/>
            <a:ext cx="626400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459000"/>
            <a:ext cx="8520600" cy="41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EAX : Accumulator register, used for storing operands and 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EBX : Base register, stores pointers to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ECX : Counter register, used during loop operations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EDX : Data register, used as I/O pointer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ESI and EDI : Generally used during bulk memory transfers. SI stands for source     index, DI stands for destination index.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ESP : Stack pointer register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EBP : Base pointer register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Segment Registers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: Code Segment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DS : Data Segment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SS : Stack Segment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Others : ES, FS, 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EIP : Instruction pointer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Memory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During execution, every process is laid out on same virtual memory space.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actual physical memory may differ from the virtual memory.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gives an illusion to every process that it is the only process running in the system.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OS and CPU together helps to maintain the abstraction.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148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layout of a process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gram_in_memory2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675" y="991297"/>
            <a:ext cx="4762500" cy="38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Exploitation ?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begin with a very basic Example..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Course 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95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this course 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Boom in software industry and most of the times software security is ignored.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Building secure softwares and their vulnerability testing is a necessary demand.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Ample number of attacks in past few years 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Ransomware attack world wide - Exploit based attack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DYN’s DNS DoS - weak IOT devices.. Mirai The END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Open zone transfer attack on *.ac.in etc - Due to network Weakness.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course intends to present brief overview of Secure Coding aspects.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that will be helpful 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Gcc / G++ compiler.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GDB the debugger.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Compiler Explorer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https://gcc.godbolt.org/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github.com/r0hi7/vimrc</a:t>
            </a:r>
            <a:r>
              <a:rPr lang="en"/>
              <a:t> may help 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time permits Wireshark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tool will be explored on the go.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KALI Linux is good pentester for doing such stuff.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covering :	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Binary Exploitation.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Buffer Overflow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Format String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Integer Overflow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to libc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Heap Overflow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security (if time permits)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SQLi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XSS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Security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Case Studies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PKI or Block Chains (If Time Permits)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what’s after the course 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Will H4ck my GF’s  Account 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Obviously NO.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It’s not a hacking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Bank Accounts  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Lets 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585450"/>
            <a:ext cx="8520600" cy="39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in touch with any of the instructor in case of doubt.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Interactive class - We encourage students to ask doubts.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Self motivated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Begin …..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Broad view of a computer system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mory_mapped_io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0" y="1162050"/>
            <a:ext cx="6034500" cy="34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29000" y="2484000"/>
            <a:ext cx="1714500" cy="553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  Control Unit</a:t>
            </a:r>
          </a:p>
        </p:txBody>
      </p:sp>
      <p:sp>
        <p:nvSpPr>
          <p:cNvPr id="142" name="Shape 142"/>
          <p:cNvSpPr/>
          <p:nvPr/>
        </p:nvSpPr>
        <p:spPr>
          <a:xfrm>
            <a:off x="3739500" y="1836000"/>
            <a:ext cx="1714500" cy="2052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Execution Unit</a:t>
            </a:r>
          </a:p>
        </p:txBody>
      </p:sp>
      <p:sp>
        <p:nvSpPr>
          <p:cNvPr id="143" name="Shape 143"/>
          <p:cNvSpPr/>
          <p:nvPr/>
        </p:nvSpPr>
        <p:spPr>
          <a:xfrm>
            <a:off x="6696000" y="1863000"/>
            <a:ext cx="1849500" cy="553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 sz="1800"/>
              <a:t>Registers</a:t>
            </a:r>
          </a:p>
        </p:txBody>
      </p:sp>
      <p:sp>
        <p:nvSpPr>
          <p:cNvPr id="144" name="Shape 144"/>
          <p:cNvSpPr/>
          <p:nvPr/>
        </p:nvSpPr>
        <p:spPr>
          <a:xfrm>
            <a:off x="6804000" y="3294000"/>
            <a:ext cx="1849500" cy="553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 sz="1800"/>
              <a:t>Flags</a:t>
            </a:r>
          </a:p>
        </p:txBody>
      </p:sp>
      <p:sp>
        <p:nvSpPr>
          <p:cNvPr id="145" name="Shape 145"/>
          <p:cNvSpPr/>
          <p:nvPr/>
        </p:nvSpPr>
        <p:spPr>
          <a:xfrm>
            <a:off x="2443500" y="2700000"/>
            <a:ext cx="1296000" cy="12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454000" y="2079000"/>
            <a:ext cx="1242000" cy="12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454000" y="3510000"/>
            <a:ext cx="1350000" cy="12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5000" y="256500"/>
            <a:ext cx="1849500" cy="194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Directs the flow of data between CPU and other units</a:t>
            </a:r>
          </a:p>
        </p:txBody>
      </p:sp>
      <p:sp>
        <p:nvSpPr>
          <p:cNvPr id="149" name="Shape 149"/>
          <p:cNvSpPr/>
          <p:nvPr/>
        </p:nvSpPr>
        <p:spPr>
          <a:xfrm>
            <a:off x="4441500" y="256500"/>
            <a:ext cx="1849500" cy="1539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Responsible for execution of instructions</a:t>
            </a:r>
          </a:p>
        </p:txBody>
      </p:sp>
      <p:sp>
        <p:nvSpPr>
          <p:cNvPr id="150" name="Shape 150"/>
          <p:cNvSpPr/>
          <p:nvPr/>
        </p:nvSpPr>
        <p:spPr>
          <a:xfrm>
            <a:off x="7344000" y="1017800"/>
            <a:ext cx="1714500" cy="818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chip memory</a:t>
            </a:r>
          </a:p>
        </p:txBody>
      </p:sp>
      <p:sp>
        <p:nvSpPr>
          <p:cNvPr id="151" name="Shape 151"/>
          <p:cNvSpPr/>
          <p:nvPr/>
        </p:nvSpPr>
        <p:spPr>
          <a:xfrm>
            <a:off x="7074000" y="2462400"/>
            <a:ext cx="1930500" cy="818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 </a:t>
            </a:r>
            <a:r>
              <a:rPr lang="en"/>
              <a:t>certain</a:t>
            </a:r>
            <a:r>
              <a:rPr lang="en"/>
              <a:t> indications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