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5"/>
  </p:notesMasterIdLst>
  <p:handoutMasterIdLst>
    <p:handoutMasterId r:id="rId26"/>
  </p:handoutMasterIdLst>
  <p:sldIdLst>
    <p:sldId id="337" r:id="rId2"/>
    <p:sldId id="280" r:id="rId3"/>
    <p:sldId id="339" r:id="rId4"/>
    <p:sldId id="282" r:id="rId5"/>
    <p:sldId id="313" r:id="rId6"/>
    <p:sldId id="284" r:id="rId7"/>
    <p:sldId id="295" r:id="rId8"/>
    <p:sldId id="300" r:id="rId9"/>
    <p:sldId id="299" r:id="rId10"/>
    <p:sldId id="316" r:id="rId11"/>
    <p:sldId id="317" r:id="rId12"/>
    <p:sldId id="340" r:id="rId13"/>
    <p:sldId id="274" r:id="rId14"/>
    <p:sldId id="322" r:id="rId15"/>
    <p:sldId id="318" r:id="rId16"/>
    <p:sldId id="320" r:id="rId17"/>
    <p:sldId id="336" r:id="rId18"/>
    <p:sldId id="327" r:id="rId19"/>
    <p:sldId id="294" r:id="rId20"/>
    <p:sldId id="341" r:id="rId21"/>
    <p:sldId id="330" r:id="rId22"/>
    <p:sldId id="261"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9" autoAdjust="0"/>
    <p:restoredTop sz="94080" autoAdjust="0"/>
  </p:normalViewPr>
  <p:slideViewPr>
    <p:cSldViewPr snapToGrid="0">
      <p:cViewPr varScale="1">
        <p:scale>
          <a:sx n="68" d="100"/>
          <a:sy n="68" d="100"/>
        </p:scale>
        <p:origin x="624" y="72"/>
      </p:cViewPr>
      <p:guideLst/>
    </p:cSldViewPr>
  </p:slideViewPr>
  <p:notesTextViewPr>
    <p:cViewPr>
      <p:scale>
        <a:sx n="1" d="1"/>
        <a:sy n="1" d="1"/>
      </p:scale>
      <p:origin x="0" y="0"/>
    </p:cViewPr>
  </p:notesTextViewPr>
  <p:notesViewPr>
    <p:cSldViewPr snapToGrid="0">
      <p:cViewPr>
        <p:scale>
          <a:sx n="124" d="100"/>
          <a:sy n="124" d="100"/>
        </p:scale>
        <p:origin x="576" y="-16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IRI\Desktop\data%20science\usecase-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NO </c:v>
                </c:pt>
              </c:strCache>
            </c:strRef>
          </c:tx>
          <c:spPr>
            <a:solidFill>
              <a:schemeClr val="accent1">
                <a:shade val="76000"/>
              </a:schemeClr>
            </a:solidFill>
            <a:ln>
              <a:noFill/>
            </a:ln>
            <a:effectLst/>
          </c:spPr>
          <c:invertIfNegative val="0"/>
          <c:dLbls>
            <c:dLbl>
              <c:idx val="0"/>
              <c:tx>
                <c:rich>
                  <a:bodyPr/>
                  <a:lstStyle/>
                  <a:p>
                    <a:r>
                      <a:rPr lang="en-US"/>
                      <a:t>88.30</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96-4950-B6E6-CADABD5C224B}"/>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Sheet1!$B$2</c:f>
              <c:numCache>
                <c:formatCode>General</c:formatCode>
                <c:ptCount val="1"/>
                <c:pt idx="0">
                  <c:v>0.88300000000000001</c:v>
                </c:pt>
              </c:numCache>
            </c:numRef>
          </c:val>
          <c:extLst>
            <c:ext xmlns:c16="http://schemas.microsoft.com/office/drawing/2014/chart" uri="{C3380CC4-5D6E-409C-BE32-E72D297353CC}">
              <c16:uniqueId val="{00000000-2684-4494-9D17-3D2335D149C5}"/>
            </c:ext>
          </c:extLst>
        </c:ser>
        <c:ser>
          <c:idx val="1"/>
          <c:order val="1"/>
          <c:tx>
            <c:strRef>
              <c:f>Sheet1!$C$1</c:f>
              <c:strCache>
                <c:ptCount val="1"/>
                <c:pt idx="0">
                  <c:v>YES</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Count of Class</c:v>
                </c:pt>
              </c:strCache>
            </c:strRef>
          </c:cat>
          <c:val>
            <c:numRef>
              <c:f>Sheet1!$C$2</c:f>
              <c:numCache>
                <c:formatCode>General</c:formatCode>
                <c:ptCount val="1"/>
                <c:pt idx="0">
                  <c:v>0.1169</c:v>
                </c:pt>
              </c:numCache>
            </c:numRef>
          </c:val>
          <c:extLst>
            <c:ext xmlns:c16="http://schemas.microsoft.com/office/drawing/2014/chart" uri="{C3380CC4-5D6E-409C-BE32-E72D297353CC}">
              <c16:uniqueId val="{00000001-2684-4494-9D17-3D2335D149C5}"/>
            </c:ext>
          </c:extLst>
        </c:ser>
        <c:dLbls>
          <c:dLblPos val="outEnd"/>
          <c:showLegendKey val="0"/>
          <c:showVal val="1"/>
          <c:showCatName val="0"/>
          <c:showSerName val="0"/>
          <c:showPercent val="0"/>
          <c:showBubbleSize val="0"/>
        </c:dLbls>
        <c:gapWidth val="219"/>
        <c:overlap val="-27"/>
        <c:axId val="603571808"/>
        <c:axId val="673902368"/>
      </c:barChart>
      <c:catAx>
        <c:axId val="603571808"/>
        <c:scaling>
          <c:orientation val="minMax"/>
        </c:scaling>
        <c:delete val="1"/>
        <c:axPos val="b"/>
        <c:numFmt formatCode="General" sourceLinked="1"/>
        <c:majorTickMark val="none"/>
        <c:minorTickMark val="none"/>
        <c:tickLblPos val="nextTo"/>
        <c:crossAx val="673902368"/>
        <c:crosses val="autoZero"/>
        <c:auto val="1"/>
        <c:lblAlgn val="ctr"/>
        <c:lblOffset val="100"/>
        <c:noMultiLvlLbl val="0"/>
      </c:catAx>
      <c:valAx>
        <c:axId val="6739023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dirty="0"/>
                  <a:t>Percentage Of Target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357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Percenent Conversion For Term Deposit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 (5)'!$E$5:$E$16</c:f>
              <c:strCache>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unknown</c:v>
                </c:pt>
              </c:strCache>
            </c:strRef>
          </c:cat>
          <c:val>
            <c:numRef>
              <c:f>'Sheet1 (5)'!$I$5:$I$16</c:f>
              <c:numCache>
                <c:formatCode>General</c:formatCode>
                <c:ptCount val="12"/>
                <c:pt idx="0">
                  <c:v>0.12202668729452718</c:v>
                </c:pt>
                <c:pt idx="1">
                  <c:v>7.274969173859433E-2</c:v>
                </c:pt>
                <c:pt idx="2">
                  <c:v>8.2716879623402823E-2</c:v>
                </c:pt>
                <c:pt idx="3">
                  <c:v>8.7903225806451615E-2</c:v>
                </c:pt>
                <c:pt idx="4">
                  <c:v>0.13755550856417847</c:v>
                </c:pt>
                <c:pt idx="5">
                  <c:v>0.22791519434628976</c:v>
                </c:pt>
                <c:pt idx="6">
                  <c:v>0.11842938568714376</c:v>
                </c:pt>
                <c:pt idx="7">
                  <c:v>8.8830043331728448E-2</c:v>
                </c:pt>
                <c:pt idx="8">
                  <c:v>0.28678038379530918</c:v>
                </c:pt>
                <c:pt idx="9">
                  <c:v>0.11056996182703699</c:v>
                </c:pt>
                <c:pt idx="10">
                  <c:v>0.15502686108979277</c:v>
                </c:pt>
                <c:pt idx="11">
                  <c:v>0.11805555555555555</c:v>
                </c:pt>
              </c:numCache>
            </c:numRef>
          </c:val>
          <c:extLst>
            <c:ext xmlns:c16="http://schemas.microsoft.com/office/drawing/2014/chart" uri="{C3380CC4-5D6E-409C-BE32-E72D297353CC}">
              <c16:uniqueId val="{00000000-236B-4FBB-B964-C4C387BB23F5}"/>
            </c:ext>
          </c:extLst>
        </c:ser>
        <c:dLbls>
          <c:dLblPos val="outEnd"/>
          <c:showLegendKey val="0"/>
          <c:showVal val="1"/>
          <c:showCatName val="0"/>
          <c:showSerName val="0"/>
          <c:showPercent val="0"/>
          <c:showBubbleSize val="0"/>
        </c:dLbls>
        <c:gapWidth val="100"/>
        <c:overlap val="-24"/>
        <c:axId val="636986176"/>
        <c:axId val="634137712"/>
      </c:barChart>
      <c:catAx>
        <c:axId val="6369861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34137712"/>
        <c:crosses val="autoZero"/>
        <c:auto val="1"/>
        <c:lblAlgn val="ctr"/>
        <c:lblOffset val="100"/>
        <c:noMultiLvlLbl val="0"/>
      </c:catAx>
      <c:valAx>
        <c:axId val="634137712"/>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36986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Contact</a:t>
            </a:r>
            <a:r>
              <a:rPr lang="en-IN" baseline="0"/>
              <a:t> Type</a:t>
            </a:r>
            <a:endParaRPr lang="en-IN"/>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DD2-4E07-B093-93FCADA8CB6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DD2-4E07-B093-93FCADA8CB6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6DD2-4E07-B093-93FCADA8CB6A}"/>
              </c:ext>
            </c:extLst>
          </c:dPt>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6DD2-4E07-B093-93FCADA8CB6A}"/>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6DD2-4E07-B093-93FCADA8CB6A}"/>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6DD2-4E07-B093-93FCADA8CB6A}"/>
                </c:ext>
              </c:extLst>
            </c:dLbl>
            <c:numFmt formatCode="0.00%" sourceLinked="0"/>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 (6)'!$E$4:$E$6</c:f>
              <c:strCache>
                <c:ptCount val="3"/>
                <c:pt idx="0">
                  <c:v>cellular</c:v>
                </c:pt>
                <c:pt idx="1">
                  <c:v>telephone</c:v>
                </c:pt>
                <c:pt idx="2">
                  <c:v>unknown</c:v>
                </c:pt>
              </c:strCache>
            </c:strRef>
          </c:cat>
          <c:val>
            <c:numRef>
              <c:f>'Sheet1 (6)'!$F$4:$F$6</c:f>
              <c:numCache>
                <c:formatCode>General</c:formatCode>
                <c:ptCount val="3"/>
                <c:pt idx="0">
                  <c:v>0.64774059410320495</c:v>
                </c:pt>
                <c:pt idx="1">
                  <c:v>6.4276392913229077E-2</c:v>
                </c:pt>
                <c:pt idx="2">
                  <c:v>0.28798301298356593</c:v>
                </c:pt>
              </c:numCache>
            </c:numRef>
          </c:val>
          <c:extLst>
            <c:ext xmlns:c16="http://schemas.microsoft.com/office/drawing/2014/chart" uri="{C3380CC4-5D6E-409C-BE32-E72D297353CC}">
              <c16:uniqueId val="{00000006-6DD2-4E07-B093-93FCADA8CB6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Month Wise Contact Distribution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 (7)'!$F$5:$F$16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(7)'!$G$5:$G$16</c:f>
              <c:numCache>
                <c:formatCode>General</c:formatCode>
                <c:ptCount val="12"/>
                <c:pt idx="0">
                  <c:v>1265</c:v>
                </c:pt>
                <c:pt idx="1">
                  <c:v>2362</c:v>
                </c:pt>
                <c:pt idx="2">
                  <c:v>417</c:v>
                </c:pt>
                <c:pt idx="3">
                  <c:v>2727</c:v>
                </c:pt>
                <c:pt idx="4">
                  <c:v>5331</c:v>
                </c:pt>
                <c:pt idx="5">
                  <c:v>729</c:v>
                </c:pt>
                <c:pt idx="6">
                  <c:v>5767</c:v>
                </c:pt>
                <c:pt idx="7">
                  <c:v>5950</c:v>
                </c:pt>
                <c:pt idx="8">
                  <c:v>466</c:v>
                </c:pt>
                <c:pt idx="9">
                  <c:v>557</c:v>
                </c:pt>
                <c:pt idx="10">
                  <c:v>3540</c:v>
                </c:pt>
                <c:pt idx="11">
                  <c:v>174</c:v>
                </c:pt>
              </c:numCache>
            </c:numRef>
          </c:val>
          <c:extLst>
            <c:ext xmlns:c16="http://schemas.microsoft.com/office/drawing/2014/chart" uri="{C3380CC4-5D6E-409C-BE32-E72D297353CC}">
              <c16:uniqueId val="{00000000-B4BC-4F0F-AEF5-740B1B0CE864}"/>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 (7)'!$F$5:$F$16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(7)'!$H$5:$H$16</c:f>
              <c:numCache>
                <c:formatCode>General</c:formatCode>
                <c:ptCount val="12"/>
                <c:pt idx="0">
                  <c:v>129</c:v>
                </c:pt>
                <c:pt idx="1">
                  <c:v>274</c:v>
                </c:pt>
                <c:pt idx="2">
                  <c:v>53</c:v>
                </c:pt>
                <c:pt idx="3">
                  <c:v>199</c:v>
                </c:pt>
                <c:pt idx="4">
                  <c:v>460</c:v>
                </c:pt>
                <c:pt idx="5">
                  <c:v>80</c:v>
                </c:pt>
                <c:pt idx="6">
                  <c:v>852</c:v>
                </c:pt>
                <c:pt idx="7">
                  <c:v>246</c:v>
                </c:pt>
                <c:pt idx="8">
                  <c:v>66</c:v>
                </c:pt>
                <c:pt idx="9">
                  <c:v>131</c:v>
                </c:pt>
                <c:pt idx="10">
                  <c:v>379</c:v>
                </c:pt>
                <c:pt idx="11">
                  <c:v>37</c:v>
                </c:pt>
              </c:numCache>
            </c:numRef>
          </c:val>
          <c:extLst>
            <c:ext xmlns:c16="http://schemas.microsoft.com/office/drawing/2014/chart" uri="{C3380CC4-5D6E-409C-BE32-E72D297353CC}">
              <c16:uniqueId val="{00000001-B4BC-4F0F-AEF5-740B1B0CE864}"/>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 (7)'!$F$5:$F$16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(7)'!$I$5:$I$16</c:f>
              <c:numCache>
                <c:formatCode>General</c:formatCode>
                <c:ptCount val="12"/>
                <c:pt idx="0">
                  <c:v>9</c:v>
                </c:pt>
                <c:pt idx="1">
                  <c:v>13</c:v>
                </c:pt>
                <c:pt idx="2">
                  <c:v>7</c:v>
                </c:pt>
                <c:pt idx="3">
                  <c:v>6</c:v>
                </c:pt>
                <c:pt idx="4">
                  <c:v>7975</c:v>
                </c:pt>
                <c:pt idx="5">
                  <c:v>4532</c:v>
                </c:pt>
                <c:pt idx="6">
                  <c:v>276</c:v>
                </c:pt>
                <c:pt idx="7">
                  <c:v>51</c:v>
                </c:pt>
                <c:pt idx="8">
                  <c:v>47</c:v>
                </c:pt>
                <c:pt idx="9">
                  <c:v>50</c:v>
                </c:pt>
                <c:pt idx="10">
                  <c:v>51</c:v>
                </c:pt>
                <c:pt idx="11">
                  <c:v>3</c:v>
                </c:pt>
              </c:numCache>
            </c:numRef>
          </c:val>
          <c:extLst>
            <c:ext xmlns:c16="http://schemas.microsoft.com/office/drawing/2014/chart" uri="{C3380CC4-5D6E-409C-BE32-E72D297353CC}">
              <c16:uniqueId val="{00000002-B4BC-4F0F-AEF5-740B1B0CE864}"/>
            </c:ext>
          </c:extLst>
        </c:ser>
        <c:dLbls>
          <c:showLegendKey val="0"/>
          <c:showVal val="0"/>
          <c:showCatName val="0"/>
          <c:showSerName val="0"/>
          <c:showPercent val="0"/>
          <c:showBubbleSize val="0"/>
        </c:dLbls>
        <c:gapWidth val="150"/>
        <c:shape val="box"/>
        <c:axId val="630794768"/>
        <c:axId val="705001280"/>
        <c:axId val="0"/>
      </c:bar3DChart>
      <c:catAx>
        <c:axId val="6307947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001280"/>
        <c:crosses val="autoZero"/>
        <c:auto val="1"/>
        <c:lblAlgn val="ctr"/>
        <c:lblOffset val="100"/>
        <c:noMultiLvlLbl val="0"/>
      </c:catAx>
      <c:valAx>
        <c:axId val="70500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794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Term Deposit Accepted Based on Contact Types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cat>
            <c:strRef>
              <c:f>'Sheet1 (8)'!$K$6:$K$17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(8)'!$P$6:$P$17</c:f>
              <c:numCache>
                <c:formatCode>General</c:formatCode>
                <c:ptCount val="12"/>
                <c:pt idx="0">
                  <c:v>0.90845070422535212</c:v>
                </c:pt>
                <c:pt idx="1">
                  <c:v>0.90476190476190477</c:v>
                </c:pt>
                <c:pt idx="2">
                  <c:v>0.89516129032258063</c:v>
                </c:pt>
                <c:pt idx="3">
                  <c:v>0.9237435008665511</c:v>
                </c:pt>
                <c:pt idx="4">
                  <c:v>0.68432432432432433</c:v>
                </c:pt>
                <c:pt idx="5">
                  <c:v>0.58608058608058611</c:v>
                </c:pt>
                <c:pt idx="6">
                  <c:v>0.88516746411483249</c:v>
                </c:pt>
                <c:pt idx="7">
                  <c:v>0.94622093023255816</c:v>
                </c:pt>
                <c:pt idx="8">
                  <c:v>0.89591078066914498</c:v>
                </c:pt>
                <c:pt idx="9">
                  <c:v>0.77089783281733748</c:v>
                </c:pt>
                <c:pt idx="10">
                  <c:v>0.87096774193548387</c:v>
                </c:pt>
                <c:pt idx="11">
                  <c:v>0.86</c:v>
                </c:pt>
              </c:numCache>
            </c:numRef>
          </c:val>
          <c:extLst>
            <c:ext xmlns:c16="http://schemas.microsoft.com/office/drawing/2014/chart" uri="{C3380CC4-5D6E-409C-BE32-E72D297353CC}">
              <c16:uniqueId val="{00000000-C015-4C6D-8B1C-8E7E0CC5B0FE}"/>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invertIfNegative val="0"/>
          <c:cat>
            <c:strRef>
              <c:f>'Sheet1 (8)'!$K$6:$K$17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(8)'!$Q$6:$Q$17</c:f>
              <c:numCache>
                <c:formatCode>General</c:formatCode>
                <c:ptCount val="12"/>
                <c:pt idx="0">
                  <c:v>8.4507042253521125E-2</c:v>
                </c:pt>
                <c:pt idx="1">
                  <c:v>8.6167800453514742E-2</c:v>
                </c:pt>
                <c:pt idx="2">
                  <c:v>8.8709677419354843E-2</c:v>
                </c:pt>
                <c:pt idx="3">
                  <c:v>6.7590987868284227E-2</c:v>
                </c:pt>
                <c:pt idx="4">
                  <c:v>3.3513513513513511E-2</c:v>
                </c:pt>
                <c:pt idx="5">
                  <c:v>3.6630036630036632E-2</c:v>
                </c:pt>
                <c:pt idx="6">
                  <c:v>9.7288676236044661E-2</c:v>
                </c:pt>
                <c:pt idx="7">
                  <c:v>4.6511627906976744E-2</c:v>
                </c:pt>
                <c:pt idx="8">
                  <c:v>9.2936802973977689E-2</c:v>
                </c:pt>
                <c:pt idx="9">
                  <c:v>0.17647058823529413</c:v>
                </c:pt>
                <c:pt idx="10">
                  <c:v>9.6774193548387094E-2</c:v>
                </c:pt>
                <c:pt idx="11">
                  <c:v>0.14000000000000001</c:v>
                </c:pt>
              </c:numCache>
            </c:numRef>
          </c:val>
          <c:extLst>
            <c:ext xmlns:c16="http://schemas.microsoft.com/office/drawing/2014/chart" uri="{C3380CC4-5D6E-409C-BE32-E72D297353CC}">
              <c16:uniqueId val="{00000001-C015-4C6D-8B1C-8E7E0CC5B0FE}"/>
            </c:ext>
          </c:extLst>
        </c:ser>
        <c: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invertIfNegative val="0"/>
          <c:cat>
            <c:strRef>
              <c:f>'Sheet1 (8)'!$K$6:$K$17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(8)'!$R$6:$R$17</c:f>
              <c:numCache>
                <c:formatCode>General</c:formatCode>
                <c:ptCount val="12"/>
                <c:pt idx="0">
                  <c:v>7.0422535211267607E-3</c:v>
                </c:pt>
                <c:pt idx="1">
                  <c:v>9.0702947845804991E-3</c:v>
                </c:pt>
                <c:pt idx="2">
                  <c:v>1.6129032258064516E-2</c:v>
                </c:pt>
                <c:pt idx="3">
                  <c:v>8.6655112651646445E-3</c:v>
                </c:pt>
                <c:pt idx="4">
                  <c:v>0.28216216216216217</c:v>
                </c:pt>
                <c:pt idx="5">
                  <c:v>0.37728937728937728</c:v>
                </c:pt>
                <c:pt idx="6">
                  <c:v>1.7543859649122806E-2</c:v>
                </c:pt>
                <c:pt idx="7">
                  <c:v>7.2674418604651162E-3</c:v>
                </c:pt>
                <c:pt idx="8">
                  <c:v>1.1152416356877323E-2</c:v>
                </c:pt>
                <c:pt idx="9">
                  <c:v>5.2631578947368418E-2</c:v>
                </c:pt>
                <c:pt idx="10">
                  <c:v>3.2258064516129031E-2</c:v>
                </c:pt>
                <c:pt idx="11">
                  <c:v>0</c:v>
                </c:pt>
              </c:numCache>
            </c:numRef>
          </c:val>
          <c:extLst>
            <c:ext xmlns:c16="http://schemas.microsoft.com/office/drawing/2014/chart" uri="{C3380CC4-5D6E-409C-BE32-E72D297353CC}">
              <c16:uniqueId val="{00000002-C015-4C6D-8B1C-8E7E0CC5B0FE}"/>
            </c:ext>
          </c:extLst>
        </c:ser>
        <c:dLbls>
          <c:showLegendKey val="0"/>
          <c:showVal val="0"/>
          <c:showCatName val="0"/>
          <c:showSerName val="0"/>
          <c:showPercent val="0"/>
          <c:showBubbleSize val="0"/>
        </c:dLbls>
        <c:gapWidth val="150"/>
        <c:shape val="box"/>
        <c:axId val="648252144"/>
        <c:axId val="634246704"/>
        <c:axId val="0"/>
      </c:bar3DChart>
      <c:catAx>
        <c:axId val="6482521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34246704"/>
        <c:crosses val="autoZero"/>
        <c:auto val="1"/>
        <c:lblAlgn val="ctr"/>
        <c:lblOffset val="100"/>
        <c:noMultiLvlLbl val="0"/>
      </c:catAx>
      <c:valAx>
        <c:axId val="63424670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8252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Sheet2!$C$1</c:f>
              <c:strCache>
                <c:ptCount val="1"/>
                <c:pt idx="0">
                  <c:v>Avg-Precission</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Sheet2!$A$2:$A$7</c:f>
              <c:strCache>
                <c:ptCount val="6"/>
                <c:pt idx="0">
                  <c:v>KNN</c:v>
                </c:pt>
                <c:pt idx="1">
                  <c:v>Logistic Regression</c:v>
                </c:pt>
                <c:pt idx="2">
                  <c:v>Linear Discreminant</c:v>
                </c:pt>
                <c:pt idx="3">
                  <c:v>Random Forest</c:v>
                </c:pt>
                <c:pt idx="4">
                  <c:v>Decission Tree</c:v>
                </c:pt>
                <c:pt idx="5">
                  <c:v>Naïve Bayes</c:v>
                </c:pt>
              </c:strCache>
            </c:strRef>
          </c:cat>
          <c:val>
            <c:numRef>
              <c:f>Sheet2!$C$2:$C$7</c:f>
              <c:numCache>
                <c:formatCode>General</c:formatCode>
                <c:ptCount val="6"/>
                <c:pt idx="0">
                  <c:v>0.87</c:v>
                </c:pt>
                <c:pt idx="1">
                  <c:v>0.88</c:v>
                </c:pt>
                <c:pt idx="2">
                  <c:v>0.89</c:v>
                </c:pt>
                <c:pt idx="3">
                  <c:v>0.88</c:v>
                </c:pt>
                <c:pt idx="4">
                  <c:v>0.87</c:v>
                </c:pt>
                <c:pt idx="5">
                  <c:v>0.87</c:v>
                </c:pt>
              </c:numCache>
            </c:numRef>
          </c:val>
          <c:smooth val="0"/>
          <c:extLst>
            <c:ext xmlns:c16="http://schemas.microsoft.com/office/drawing/2014/chart" uri="{C3380CC4-5D6E-409C-BE32-E72D297353CC}">
              <c16:uniqueId val="{00000000-BBF7-4712-A863-23D32EC0705D}"/>
            </c:ext>
          </c:extLst>
        </c:ser>
        <c:dLbls>
          <c:dLblPos val="ctr"/>
          <c:showLegendKey val="0"/>
          <c:showVal val="1"/>
          <c:showCatName val="0"/>
          <c:showSerName val="0"/>
          <c:showPercent val="0"/>
          <c:showBubbleSize val="0"/>
        </c:dLbls>
        <c:marker val="1"/>
        <c:smooth val="0"/>
        <c:axId val="5435520"/>
        <c:axId val="2043915968"/>
      </c:lineChart>
      <c:catAx>
        <c:axId val="5435520"/>
        <c:scaling>
          <c:orientation val="minMax"/>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2043915968"/>
        <c:crosses val="autoZero"/>
        <c:auto val="1"/>
        <c:lblAlgn val="ctr"/>
        <c:lblOffset val="100"/>
        <c:noMultiLvlLbl val="0"/>
      </c:catAx>
      <c:valAx>
        <c:axId val="2043915968"/>
        <c:scaling>
          <c:orientation val="minMax"/>
        </c:scaling>
        <c:delete val="1"/>
        <c:axPos val="l"/>
        <c:numFmt formatCode="0.00%" sourceLinked="0"/>
        <c:majorTickMark val="none"/>
        <c:minorTickMark val="none"/>
        <c:tickLblPos val="nextTo"/>
        <c:crossAx val="543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Sheet2!$D$1</c:f>
              <c:strCache>
                <c:ptCount val="1"/>
                <c:pt idx="0">
                  <c:v>Avg-Recall</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Sheet2!$A$2:$A$7</c:f>
              <c:strCache>
                <c:ptCount val="6"/>
                <c:pt idx="0">
                  <c:v>KNN</c:v>
                </c:pt>
                <c:pt idx="1">
                  <c:v>Logistic Regression</c:v>
                </c:pt>
                <c:pt idx="2">
                  <c:v>Linear Discreminant</c:v>
                </c:pt>
                <c:pt idx="3">
                  <c:v>Random Forest</c:v>
                </c:pt>
                <c:pt idx="4">
                  <c:v>Decission Tree</c:v>
                </c:pt>
                <c:pt idx="5">
                  <c:v>Naïve Bayes</c:v>
                </c:pt>
              </c:strCache>
            </c:strRef>
          </c:cat>
          <c:val>
            <c:numRef>
              <c:f>Sheet2!$D$2:$D$7</c:f>
              <c:numCache>
                <c:formatCode>General</c:formatCode>
                <c:ptCount val="6"/>
                <c:pt idx="0">
                  <c:v>0.89</c:v>
                </c:pt>
                <c:pt idx="1">
                  <c:v>0.9</c:v>
                </c:pt>
                <c:pt idx="2">
                  <c:v>0.9</c:v>
                </c:pt>
                <c:pt idx="3">
                  <c:v>0.9</c:v>
                </c:pt>
                <c:pt idx="4">
                  <c:v>0.85</c:v>
                </c:pt>
                <c:pt idx="5">
                  <c:v>0.87</c:v>
                </c:pt>
              </c:numCache>
            </c:numRef>
          </c:val>
          <c:smooth val="0"/>
          <c:extLst>
            <c:ext xmlns:c16="http://schemas.microsoft.com/office/drawing/2014/chart" uri="{C3380CC4-5D6E-409C-BE32-E72D297353CC}">
              <c16:uniqueId val="{00000000-A647-4CD6-A669-E112D3820EDE}"/>
            </c:ext>
          </c:extLst>
        </c:ser>
        <c:dLbls>
          <c:dLblPos val="ctr"/>
          <c:showLegendKey val="0"/>
          <c:showVal val="1"/>
          <c:showCatName val="0"/>
          <c:showSerName val="0"/>
          <c:showPercent val="0"/>
          <c:showBubbleSize val="0"/>
        </c:dLbls>
        <c:marker val="1"/>
        <c:smooth val="0"/>
        <c:axId val="5412320"/>
        <c:axId val="9979824"/>
      </c:lineChart>
      <c:catAx>
        <c:axId val="541232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9979824"/>
        <c:crosses val="autoZero"/>
        <c:auto val="1"/>
        <c:lblAlgn val="ctr"/>
        <c:lblOffset val="100"/>
        <c:noMultiLvlLbl val="0"/>
      </c:catAx>
      <c:valAx>
        <c:axId val="9979824"/>
        <c:scaling>
          <c:orientation val="minMax"/>
        </c:scaling>
        <c:delete val="1"/>
        <c:axPos val="l"/>
        <c:numFmt formatCode="0.00%" sourceLinked="0"/>
        <c:majorTickMark val="none"/>
        <c:minorTickMark val="none"/>
        <c:tickLblPos val="nextTo"/>
        <c:crossAx val="5412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Sheet2!$B$1</c:f>
              <c:strCache>
                <c:ptCount val="1"/>
                <c:pt idx="0">
                  <c:v>Accuracy</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Sheet2!$A$2:$A$7</c:f>
              <c:strCache>
                <c:ptCount val="6"/>
                <c:pt idx="0">
                  <c:v>KNN</c:v>
                </c:pt>
                <c:pt idx="1">
                  <c:v>Logistic Regression</c:v>
                </c:pt>
                <c:pt idx="2">
                  <c:v>Linear Discreminant</c:v>
                </c:pt>
                <c:pt idx="3">
                  <c:v>Random Forest</c:v>
                </c:pt>
                <c:pt idx="4">
                  <c:v>Decission Tree</c:v>
                </c:pt>
                <c:pt idx="5">
                  <c:v>Naïve Bayes</c:v>
                </c:pt>
              </c:strCache>
            </c:strRef>
          </c:cat>
          <c:val>
            <c:numRef>
              <c:f>Sheet2!$B$2:$B$7</c:f>
              <c:numCache>
                <c:formatCode>General</c:formatCode>
                <c:ptCount val="6"/>
                <c:pt idx="0">
                  <c:v>0.89139999999999997</c:v>
                </c:pt>
                <c:pt idx="1">
                  <c:v>0.9012</c:v>
                </c:pt>
                <c:pt idx="2">
                  <c:v>0.89800000000000002</c:v>
                </c:pt>
                <c:pt idx="3">
                  <c:v>0.89810000000000001</c:v>
                </c:pt>
                <c:pt idx="4">
                  <c:v>0.85460000000000003</c:v>
                </c:pt>
                <c:pt idx="5">
                  <c:v>0.86780000000000002</c:v>
                </c:pt>
              </c:numCache>
            </c:numRef>
          </c:val>
          <c:smooth val="0"/>
          <c:extLst>
            <c:ext xmlns:c16="http://schemas.microsoft.com/office/drawing/2014/chart" uri="{C3380CC4-5D6E-409C-BE32-E72D297353CC}">
              <c16:uniqueId val="{00000000-4E73-45B1-A7DC-6BEF787DBC43}"/>
            </c:ext>
          </c:extLst>
        </c:ser>
        <c:dLbls>
          <c:dLblPos val="ctr"/>
          <c:showLegendKey val="0"/>
          <c:showVal val="1"/>
          <c:showCatName val="0"/>
          <c:showSerName val="0"/>
          <c:showPercent val="0"/>
          <c:showBubbleSize val="0"/>
        </c:dLbls>
        <c:marker val="1"/>
        <c:smooth val="0"/>
        <c:axId val="1964084912"/>
        <c:axId val="9971088"/>
      </c:lineChart>
      <c:catAx>
        <c:axId val="196408491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5400000" spcFirstLastPara="1" vertOverflow="ellipsis" wrap="square" anchor="ctr" anchorCtr="1"/>
          <a:lstStyle/>
          <a:p>
            <a:pPr>
              <a:defRPr sz="1330" b="0" i="0" u="none" strike="noStrike" kern="1200" baseline="0">
                <a:solidFill>
                  <a:schemeClr val="dk1">
                    <a:lumMod val="65000"/>
                    <a:lumOff val="35000"/>
                  </a:schemeClr>
                </a:solidFill>
                <a:latin typeface="+mn-lt"/>
                <a:ea typeface="+mn-ea"/>
                <a:cs typeface="+mn-cs"/>
              </a:defRPr>
            </a:pPr>
            <a:endParaRPr lang="en-US"/>
          </a:p>
        </c:txPr>
        <c:crossAx val="9971088"/>
        <c:crosses val="autoZero"/>
        <c:auto val="1"/>
        <c:lblAlgn val="ctr"/>
        <c:lblOffset val="100"/>
        <c:noMultiLvlLbl val="0"/>
      </c:catAx>
      <c:valAx>
        <c:axId val="9971088"/>
        <c:scaling>
          <c:orientation val="minMax"/>
        </c:scaling>
        <c:delete val="1"/>
        <c:axPos val="l"/>
        <c:numFmt formatCode="0.00%" sourceLinked="0"/>
        <c:majorTickMark val="none"/>
        <c:minorTickMark val="none"/>
        <c:tickLblPos val="nextTo"/>
        <c:crossAx val="196408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Accuracy Of Various Balancing Techniques</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Logistic</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Sheet1!$B$1:$E$1</c:f>
              <c:strCache>
                <c:ptCount val="4"/>
                <c:pt idx="0">
                  <c:v>Smote</c:v>
                </c:pt>
                <c:pt idx="1">
                  <c:v>Over</c:v>
                </c:pt>
                <c:pt idx="2">
                  <c:v>Rose</c:v>
                </c:pt>
                <c:pt idx="3">
                  <c:v>Under</c:v>
                </c:pt>
              </c:strCache>
            </c:strRef>
          </c:cat>
          <c:val>
            <c:numRef>
              <c:f>Sheet1!$B$2:$E$2</c:f>
              <c:numCache>
                <c:formatCode>General</c:formatCode>
                <c:ptCount val="4"/>
                <c:pt idx="0">
                  <c:v>0.90400000000000003</c:v>
                </c:pt>
                <c:pt idx="1">
                  <c:v>0.90359999999999996</c:v>
                </c:pt>
                <c:pt idx="2">
                  <c:v>0.90329999999999999</c:v>
                </c:pt>
                <c:pt idx="3">
                  <c:v>0.90349999999999997</c:v>
                </c:pt>
              </c:numCache>
            </c:numRef>
          </c:val>
          <c:smooth val="0"/>
          <c:extLst>
            <c:ext xmlns:c16="http://schemas.microsoft.com/office/drawing/2014/chart" uri="{C3380CC4-5D6E-409C-BE32-E72D297353CC}">
              <c16:uniqueId val="{00000000-C493-4D76-A3A3-28AF9AFF68BF}"/>
            </c:ext>
          </c:extLst>
        </c:ser>
        <c:ser>
          <c:idx val="1"/>
          <c:order val="1"/>
          <c:tx>
            <c:strRef>
              <c:f>Sheet1!$A$3</c:f>
              <c:strCache>
                <c:ptCount val="1"/>
                <c:pt idx="0">
                  <c:v>Decision Tree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Sheet1!$B$1:$E$1</c:f>
              <c:strCache>
                <c:ptCount val="4"/>
                <c:pt idx="0">
                  <c:v>Smote</c:v>
                </c:pt>
                <c:pt idx="1">
                  <c:v>Over</c:v>
                </c:pt>
                <c:pt idx="2">
                  <c:v>Rose</c:v>
                </c:pt>
                <c:pt idx="3">
                  <c:v>Under</c:v>
                </c:pt>
              </c:strCache>
            </c:strRef>
          </c:cat>
          <c:val>
            <c:numRef>
              <c:f>Sheet1!$B$3:$E$3</c:f>
              <c:numCache>
                <c:formatCode>General</c:formatCode>
                <c:ptCount val="4"/>
                <c:pt idx="0">
                  <c:v>0.82579999999999998</c:v>
                </c:pt>
                <c:pt idx="1">
                  <c:v>0.83709999999999996</c:v>
                </c:pt>
                <c:pt idx="2">
                  <c:v>0.81369999999999998</c:v>
                </c:pt>
                <c:pt idx="3">
                  <c:v>0.82520000000000004</c:v>
                </c:pt>
              </c:numCache>
            </c:numRef>
          </c:val>
          <c:smooth val="0"/>
          <c:extLst>
            <c:ext xmlns:c16="http://schemas.microsoft.com/office/drawing/2014/chart" uri="{C3380CC4-5D6E-409C-BE32-E72D297353CC}">
              <c16:uniqueId val="{00000001-C493-4D76-A3A3-28AF9AFF68BF}"/>
            </c:ext>
          </c:extLst>
        </c:ser>
        <c:dLbls>
          <c:dLblPos val="ctr"/>
          <c:showLegendKey val="0"/>
          <c:showVal val="1"/>
          <c:showCatName val="0"/>
          <c:showSerName val="0"/>
          <c:showPercent val="0"/>
          <c:showBubbleSize val="0"/>
        </c:dLbls>
        <c:marker val="1"/>
        <c:smooth val="0"/>
        <c:axId val="745536864"/>
        <c:axId val="817934848"/>
      </c:lineChart>
      <c:catAx>
        <c:axId val="74553686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crossAx val="817934848"/>
        <c:crosses val="autoZero"/>
        <c:auto val="1"/>
        <c:lblAlgn val="ctr"/>
        <c:lblOffset val="100"/>
        <c:noMultiLvlLbl val="0"/>
      </c:catAx>
      <c:valAx>
        <c:axId val="817934848"/>
        <c:scaling>
          <c:orientation val="minMax"/>
        </c:scaling>
        <c:delete val="1"/>
        <c:axPos val="l"/>
        <c:numFmt formatCode="0.00%" sourceLinked="0"/>
        <c:majorTickMark val="none"/>
        <c:minorTickMark val="none"/>
        <c:tickLblPos val="nextTo"/>
        <c:crossAx val="74553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Recall Of Various Balancing Techniques</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Sheet1!$A$6</c:f>
              <c:strCache>
                <c:ptCount val="1"/>
                <c:pt idx="0">
                  <c:v>Recall_Logistic</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Sheet1!$B$5:$E$5</c:f>
              <c:strCache>
                <c:ptCount val="4"/>
                <c:pt idx="0">
                  <c:v>Smote</c:v>
                </c:pt>
                <c:pt idx="1">
                  <c:v>Over</c:v>
                </c:pt>
                <c:pt idx="2">
                  <c:v>Rose</c:v>
                </c:pt>
                <c:pt idx="3">
                  <c:v>Under</c:v>
                </c:pt>
              </c:strCache>
            </c:strRef>
          </c:cat>
          <c:val>
            <c:numRef>
              <c:f>Sheet1!$B$6:$E$6</c:f>
              <c:numCache>
                <c:formatCode>General</c:formatCode>
                <c:ptCount val="4"/>
                <c:pt idx="0">
                  <c:v>0.97070000000000001</c:v>
                </c:pt>
                <c:pt idx="1">
                  <c:v>0.97070000000000001</c:v>
                </c:pt>
                <c:pt idx="2">
                  <c:v>0.97070000000000001</c:v>
                </c:pt>
                <c:pt idx="3">
                  <c:v>0.97070000000000001</c:v>
                </c:pt>
              </c:numCache>
            </c:numRef>
          </c:val>
          <c:smooth val="0"/>
          <c:extLst>
            <c:ext xmlns:c16="http://schemas.microsoft.com/office/drawing/2014/chart" uri="{C3380CC4-5D6E-409C-BE32-E72D297353CC}">
              <c16:uniqueId val="{00000000-E1ED-480C-B34A-907704E09E89}"/>
            </c:ext>
          </c:extLst>
        </c:ser>
        <c:ser>
          <c:idx val="1"/>
          <c:order val="1"/>
          <c:tx>
            <c:strRef>
              <c:f>Sheet1!$A$7</c:f>
              <c:strCache>
                <c:ptCount val="1"/>
                <c:pt idx="0">
                  <c:v>Recall_DT</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Sheet1!$B$5:$E$5</c:f>
              <c:strCache>
                <c:ptCount val="4"/>
                <c:pt idx="0">
                  <c:v>Smote</c:v>
                </c:pt>
                <c:pt idx="1">
                  <c:v>Over</c:v>
                </c:pt>
                <c:pt idx="2">
                  <c:v>Rose</c:v>
                </c:pt>
                <c:pt idx="3">
                  <c:v>Under</c:v>
                </c:pt>
              </c:strCache>
            </c:strRef>
          </c:cat>
          <c:val>
            <c:numRef>
              <c:f>Sheet1!$B$7:$E$7</c:f>
              <c:numCache>
                <c:formatCode>General</c:formatCode>
                <c:ptCount val="4"/>
                <c:pt idx="0">
                  <c:v>0.95330000000000004</c:v>
                </c:pt>
                <c:pt idx="1">
                  <c:v>0.96509999999999996</c:v>
                </c:pt>
                <c:pt idx="2">
                  <c:v>0.97689999999999999</c:v>
                </c:pt>
                <c:pt idx="3">
                  <c:v>0.98</c:v>
                </c:pt>
              </c:numCache>
            </c:numRef>
          </c:val>
          <c:smooth val="0"/>
          <c:extLst>
            <c:ext xmlns:c16="http://schemas.microsoft.com/office/drawing/2014/chart" uri="{C3380CC4-5D6E-409C-BE32-E72D297353CC}">
              <c16:uniqueId val="{00000001-E1ED-480C-B34A-907704E09E89}"/>
            </c:ext>
          </c:extLst>
        </c:ser>
        <c:dLbls>
          <c:dLblPos val="ctr"/>
          <c:showLegendKey val="0"/>
          <c:showVal val="1"/>
          <c:showCatName val="0"/>
          <c:showSerName val="0"/>
          <c:showPercent val="0"/>
          <c:showBubbleSize val="0"/>
        </c:dLbls>
        <c:marker val="1"/>
        <c:smooth val="0"/>
        <c:axId val="739356720"/>
        <c:axId val="743132736"/>
      </c:lineChart>
      <c:catAx>
        <c:axId val="73935672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crossAx val="743132736"/>
        <c:crosses val="autoZero"/>
        <c:auto val="1"/>
        <c:lblAlgn val="ctr"/>
        <c:lblOffset val="100"/>
        <c:noMultiLvlLbl val="0"/>
      </c:catAx>
      <c:valAx>
        <c:axId val="743132736"/>
        <c:scaling>
          <c:orientation val="minMax"/>
        </c:scaling>
        <c:delete val="1"/>
        <c:axPos val="l"/>
        <c:numFmt formatCode="0.00%" sourceLinked="0"/>
        <c:majorTickMark val="none"/>
        <c:minorTickMark val="none"/>
        <c:tickLblPos val="nextTo"/>
        <c:crossAx val="739356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Precision Of Various Balancing Techniques</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Sheet1!$A$9</c:f>
              <c:strCache>
                <c:ptCount val="1"/>
                <c:pt idx="0">
                  <c:v>Precision_Logistic</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Sheet1!$B$8:$E$8</c:f>
              <c:strCache>
                <c:ptCount val="4"/>
                <c:pt idx="0">
                  <c:v>Smote</c:v>
                </c:pt>
                <c:pt idx="1">
                  <c:v>Over</c:v>
                </c:pt>
                <c:pt idx="2">
                  <c:v>Rose</c:v>
                </c:pt>
                <c:pt idx="3">
                  <c:v>Under</c:v>
                </c:pt>
              </c:strCache>
            </c:strRef>
          </c:cat>
          <c:val>
            <c:numRef>
              <c:f>Sheet1!$B$9:$E$9</c:f>
              <c:numCache>
                <c:formatCode>General</c:formatCode>
                <c:ptCount val="4"/>
                <c:pt idx="0">
                  <c:v>0.91920000000000002</c:v>
                </c:pt>
                <c:pt idx="1">
                  <c:v>0.91920000000000002</c:v>
                </c:pt>
                <c:pt idx="2">
                  <c:v>0.91920000000000002</c:v>
                </c:pt>
                <c:pt idx="3">
                  <c:v>0.91920000000000002</c:v>
                </c:pt>
              </c:numCache>
            </c:numRef>
          </c:val>
          <c:smooth val="0"/>
          <c:extLst>
            <c:ext xmlns:c16="http://schemas.microsoft.com/office/drawing/2014/chart" uri="{C3380CC4-5D6E-409C-BE32-E72D297353CC}">
              <c16:uniqueId val="{00000000-8CE7-47C0-827A-6AE2C5E742E8}"/>
            </c:ext>
          </c:extLst>
        </c:ser>
        <c:ser>
          <c:idx val="1"/>
          <c:order val="1"/>
          <c:tx>
            <c:strRef>
              <c:f>Sheet1!$A$10</c:f>
              <c:strCache>
                <c:ptCount val="1"/>
                <c:pt idx="0">
                  <c:v>Precicion_DT</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Sheet1!$B$8:$E$8</c:f>
              <c:strCache>
                <c:ptCount val="4"/>
                <c:pt idx="0">
                  <c:v>Smote</c:v>
                </c:pt>
                <c:pt idx="1">
                  <c:v>Over</c:v>
                </c:pt>
                <c:pt idx="2">
                  <c:v>Rose</c:v>
                </c:pt>
                <c:pt idx="3">
                  <c:v>Under</c:v>
                </c:pt>
              </c:strCache>
            </c:strRef>
          </c:cat>
          <c:val>
            <c:numRef>
              <c:f>Sheet1!$B$10:$E$10</c:f>
              <c:numCache>
                <c:formatCode>General</c:formatCode>
                <c:ptCount val="4"/>
                <c:pt idx="0">
                  <c:v>0.84399999999999997</c:v>
                </c:pt>
                <c:pt idx="1">
                  <c:v>0.8498</c:v>
                </c:pt>
                <c:pt idx="2">
                  <c:v>0.80840000000000001</c:v>
                </c:pt>
                <c:pt idx="3">
                  <c:v>0.81910000000000005</c:v>
                </c:pt>
              </c:numCache>
            </c:numRef>
          </c:val>
          <c:smooth val="0"/>
          <c:extLst>
            <c:ext xmlns:c16="http://schemas.microsoft.com/office/drawing/2014/chart" uri="{C3380CC4-5D6E-409C-BE32-E72D297353CC}">
              <c16:uniqueId val="{00000001-8CE7-47C0-827A-6AE2C5E742E8}"/>
            </c:ext>
          </c:extLst>
        </c:ser>
        <c:dLbls>
          <c:dLblPos val="ctr"/>
          <c:showLegendKey val="0"/>
          <c:showVal val="1"/>
          <c:showCatName val="0"/>
          <c:showSerName val="0"/>
          <c:showPercent val="0"/>
          <c:showBubbleSize val="0"/>
        </c:dLbls>
        <c:marker val="1"/>
        <c:smooth val="0"/>
        <c:axId val="734154288"/>
        <c:axId val="814828720"/>
      </c:lineChart>
      <c:catAx>
        <c:axId val="73415428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crossAx val="814828720"/>
        <c:crosses val="autoZero"/>
        <c:auto val="1"/>
        <c:lblAlgn val="ctr"/>
        <c:lblOffset val="100"/>
        <c:noMultiLvlLbl val="0"/>
      </c:catAx>
      <c:valAx>
        <c:axId val="814828720"/>
        <c:scaling>
          <c:orientation val="minMax"/>
        </c:scaling>
        <c:delete val="1"/>
        <c:axPos val="l"/>
        <c:numFmt formatCode="General" sourceLinked="1"/>
        <c:majorTickMark val="none"/>
        <c:minorTickMark val="none"/>
        <c:tickLblPos val="nextTo"/>
        <c:crossAx val="734154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Numeric</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Sheet1!$B$2</c:f>
              <c:numCache>
                <c:formatCode>General</c:formatCode>
                <c:ptCount val="1"/>
                <c:pt idx="0">
                  <c:v>7</c:v>
                </c:pt>
              </c:numCache>
            </c:numRef>
          </c:val>
          <c:extLst>
            <c:ext xmlns:c16="http://schemas.microsoft.com/office/drawing/2014/chart" uri="{C3380CC4-5D6E-409C-BE32-E72D297353CC}">
              <c16:uniqueId val="{00000000-BCE7-4A40-802D-50958DD8FD83}"/>
            </c:ext>
          </c:extLst>
        </c:ser>
        <c:ser>
          <c:idx val="1"/>
          <c:order val="1"/>
          <c:tx>
            <c:strRef>
              <c:f>Sheet1!$C$1</c:f>
              <c:strCache>
                <c:ptCount val="1"/>
                <c:pt idx="0">
                  <c:v>Factor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Sheet1!$C$2</c:f>
              <c:numCache>
                <c:formatCode>General</c:formatCode>
                <c:ptCount val="1"/>
                <c:pt idx="0">
                  <c:v>8</c:v>
                </c:pt>
              </c:numCache>
            </c:numRef>
          </c:val>
          <c:extLst>
            <c:ext xmlns:c16="http://schemas.microsoft.com/office/drawing/2014/chart" uri="{C3380CC4-5D6E-409C-BE32-E72D297353CC}">
              <c16:uniqueId val="{00000001-BCE7-4A40-802D-50958DD8FD83}"/>
            </c:ext>
          </c:extLst>
        </c:ser>
        <c:ser>
          <c:idx val="2"/>
          <c:order val="2"/>
          <c:tx>
            <c:strRef>
              <c:f>Sheet1!$D$1</c:f>
              <c:strCache>
                <c:ptCount val="1"/>
                <c:pt idx="0">
                  <c:v>Target</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No.of Attr</c:v>
                </c:pt>
              </c:strCache>
            </c:strRef>
          </c:cat>
          <c:val>
            <c:numRef>
              <c:f>Sheet1!$D$2</c:f>
              <c:numCache>
                <c:formatCode>General</c:formatCode>
                <c:ptCount val="1"/>
                <c:pt idx="0">
                  <c:v>1</c:v>
                </c:pt>
              </c:numCache>
            </c:numRef>
          </c:val>
          <c:extLst>
            <c:ext xmlns:c16="http://schemas.microsoft.com/office/drawing/2014/chart" uri="{C3380CC4-5D6E-409C-BE32-E72D297353CC}">
              <c16:uniqueId val="{00000002-BCE7-4A40-802D-50958DD8FD83}"/>
            </c:ext>
          </c:extLst>
        </c:ser>
        <c:dLbls>
          <c:dLblPos val="outEnd"/>
          <c:showLegendKey val="0"/>
          <c:showVal val="1"/>
          <c:showCatName val="0"/>
          <c:showSerName val="0"/>
          <c:showPercent val="0"/>
          <c:showBubbleSize val="0"/>
        </c:dLbls>
        <c:gapWidth val="219"/>
        <c:overlap val="-27"/>
        <c:axId val="603569728"/>
        <c:axId val="664516592"/>
      </c:barChart>
      <c:catAx>
        <c:axId val="603569728"/>
        <c:scaling>
          <c:orientation val="minMax"/>
        </c:scaling>
        <c:delete val="1"/>
        <c:axPos val="b"/>
        <c:numFmt formatCode="General" sourceLinked="1"/>
        <c:majorTickMark val="none"/>
        <c:minorTickMark val="none"/>
        <c:tickLblPos val="nextTo"/>
        <c:crossAx val="664516592"/>
        <c:crosses val="autoZero"/>
        <c:auto val="1"/>
        <c:lblAlgn val="ctr"/>
        <c:lblOffset val="100"/>
        <c:noMultiLvlLbl val="0"/>
      </c:catAx>
      <c:valAx>
        <c:axId val="66451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IN" dirty="0"/>
                  <a:t>No of attributes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0356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Job Based Customer</a:t>
            </a:r>
            <a:r>
              <a:rPr lang="en-IN" baseline="0"/>
              <a:t> Distribution</a:t>
            </a:r>
            <a:endParaRPr lang="en-IN"/>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explosion val="8"/>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8C3-414D-9765-58AABCC0BA6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8C3-414D-9765-58AABCC0BA6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8C3-414D-9765-58AABCC0BA6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8C3-414D-9765-58AABCC0BA6D}"/>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8C3-414D-9765-58AABCC0BA6D}"/>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8C3-414D-9765-58AABCC0BA6D}"/>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8C3-414D-9765-58AABCC0BA6D}"/>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8C3-414D-9765-58AABCC0BA6D}"/>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8C3-414D-9765-58AABCC0BA6D}"/>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8C3-414D-9765-58AABCC0BA6D}"/>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D8C3-414D-9765-58AABCC0BA6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D8C3-414D-9765-58AABCC0BA6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D8C3-414D-9765-58AABCC0BA6D}"/>
                </c:ext>
              </c:extLst>
            </c:dLbl>
            <c:dLbl>
              <c:idx val="2"/>
              <c:layout>
                <c:manualLayout>
                  <c:x val="7.4340541615313865E-2"/>
                  <c:y val="-8.653846153846153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8C3-414D-9765-58AABCC0BA6D}"/>
                </c:ext>
              </c:extLst>
            </c:dLbl>
            <c:dLbl>
              <c:idx val="3"/>
              <c:layout>
                <c:manualLayout>
                  <c:x val="-1.1990409937953877E-2"/>
                  <c:y val="-3.2051282051283225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8C3-414D-9765-58AABCC0BA6D}"/>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D8C3-414D-9765-58AABCC0BA6D}"/>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D8C3-414D-9765-58AABCC0BA6D}"/>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D8C3-414D-9765-58AABCC0BA6D}"/>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D8C3-414D-9765-58AABCC0BA6D}"/>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1-D8C3-414D-9765-58AABCC0BA6D}"/>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3-D8C3-414D-9765-58AABCC0BA6D}"/>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5-D8C3-414D-9765-58AABCC0BA6D}"/>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Sheet1!$H$4:$H$14</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Sheet1!$J$4:$J$14</c:f>
              <c:numCache>
                <c:formatCode>General</c:formatCode>
                <c:ptCount val="11"/>
                <c:pt idx="0">
                  <c:v>11.437482028709828</c:v>
                </c:pt>
                <c:pt idx="1">
                  <c:v>21.525734887527374</c:v>
                </c:pt>
                <c:pt idx="2">
                  <c:v>3.2890225829997122</c:v>
                </c:pt>
                <c:pt idx="3">
                  <c:v>2.7426953617482472</c:v>
                </c:pt>
                <c:pt idx="4">
                  <c:v>20.919687686624936</c:v>
                </c:pt>
                <c:pt idx="5">
                  <c:v>5.0076308862887355</c:v>
                </c:pt>
                <c:pt idx="6">
                  <c:v>3.4925128840326467</c:v>
                </c:pt>
                <c:pt idx="7">
                  <c:v>9.1880294618566278</c:v>
                </c:pt>
                <c:pt idx="8">
                  <c:v>2.074716330096658</c:v>
                </c:pt>
                <c:pt idx="9">
                  <c:v>16.803432792904381</c:v>
                </c:pt>
                <c:pt idx="10">
                  <c:v>2.8820419809338436</c:v>
                </c:pt>
              </c:numCache>
            </c:numRef>
          </c:val>
          <c:extLst>
            <c:ext xmlns:c16="http://schemas.microsoft.com/office/drawing/2014/chart" uri="{C3380CC4-5D6E-409C-BE32-E72D297353CC}">
              <c16:uniqueId val="{00000016-D8C3-414D-9765-58AABCC0BA6D}"/>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Marital Status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7F0D-42D1-AF29-EF511742FB21}"/>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7F0D-42D1-AF29-EF511742FB21}"/>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7F0D-42D1-AF29-EF511742FB2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7F0D-42D1-AF29-EF511742FB21}"/>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7F0D-42D1-AF29-EF511742FB2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7F0D-42D1-AF29-EF511742FB21}"/>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 (2)'!$C$4:$C$6</c:f>
              <c:strCache>
                <c:ptCount val="3"/>
                <c:pt idx="0">
                  <c:v>divorced</c:v>
                </c:pt>
                <c:pt idx="1">
                  <c:v>married</c:v>
                </c:pt>
                <c:pt idx="2">
                  <c:v>single</c:v>
                </c:pt>
              </c:strCache>
            </c:strRef>
          </c:cat>
          <c:val>
            <c:numRef>
              <c:f>'Sheet1 (2)'!$D$4:$D$6</c:f>
              <c:numCache>
                <c:formatCode>General</c:formatCode>
                <c:ptCount val="3"/>
                <c:pt idx="0">
                  <c:v>11.517108668244454</c:v>
                </c:pt>
                <c:pt idx="1">
                  <c:v>60.193315785981284</c:v>
                </c:pt>
                <c:pt idx="2">
                  <c:v>28.289575545774259</c:v>
                </c:pt>
              </c:numCache>
            </c:numRef>
          </c:val>
          <c:extLst>
            <c:ext xmlns:c16="http://schemas.microsoft.com/office/drawing/2014/chart" uri="{C3380CC4-5D6E-409C-BE32-E72D297353CC}">
              <c16:uniqueId val="{00000006-7F0D-42D1-AF29-EF511742FB21}"/>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a:t>Education</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305-4BF9-8D9A-4A45860CF19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305-4BF9-8D9A-4A45860CF19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305-4BF9-8D9A-4A45860CF19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1305-4BF9-8D9A-4A45860CF195}"/>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1305-4BF9-8D9A-4A45860CF195}"/>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1305-4BF9-8D9A-4A45860CF195}"/>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1305-4BF9-8D9A-4A45860CF195}"/>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1305-4BF9-8D9A-4A45860CF195}"/>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 (3)'!$C$4:$C$7</c:f>
              <c:strCache>
                <c:ptCount val="4"/>
                <c:pt idx="0">
                  <c:v>primary</c:v>
                </c:pt>
                <c:pt idx="1">
                  <c:v>secondary</c:v>
                </c:pt>
                <c:pt idx="2">
                  <c:v>tertiary</c:v>
                </c:pt>
                <c:pt idx="3">
                  <c:v>unknown</c:v>
                </c:pt>
              </c:strCache>
            </c:strRef>
          </c:cat>
          <c:val>
            <c:numRef>
              <c:f>'Sheet1 (3)'!$E$4:$E$7</c:f>
              <c:numCache>
                <c:formatCode>General</c:formatCode>
                <c:ptCount val="4"/>
                <c:pt idx="0">
                  <c:v>15.153391873659064</c:v>
                </c:pt>
                <c:pt idx="1">
                  <c:v>51.319369180066801</c:v>
                </c:pt>
                <c:pt idx="2">
                  <c:v>29.419831456946316</c:v>
                </c:pt>
                <c:pt idx="3">
                  <c:v>4.1074074893278185</c:v>
                </c:pt>
              </c:numCache>
            </c:numRef>
          </c:val>
          <c:extLst>
            <c:ext xmlns:c16="http://schemas.microsoft.com/office/drawing/2014/chart" uri="{C3380CC4-5D6E-409C-BE32-E72D297353CC}">
              <c16:uniqueId val="{00000008-1305-4BF9-8D9A-4A45860CF195}"/>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[usecase-2.xlsx]Sheet1 (4)!PivotTable1</c:name>
    <c:fmtId val="55"/>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IN"/>
              <a:t>Default, Housing, Loan Vs Output</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 (4)'!$B$3:$B$4</c:f>
              <c:strCache>
                <c:ptCount val="1"/>
                <c:pt idx="0">
                  <c:v>no</c:v>
                </c:pt>
              </c:strCache>
            </c:strRef>
          </c:tx>
          <c:spPr>
            <a:solidFill>
              <a:schemeClr val="accent1"/>
            </a:solidFill>
            <a:ln>
              <a:noFill/>
            </a:ln>
            <a:effectLst/>
            <a:sp3d/>
          </c:spPr>
          <c:invertIfNegative val="0"/>
          <c:cat>
            <c:strRef>
              <c:f>'Sheet1 (4)'!$A$5:$A$7</c:f>
              <c:strCache>
                <c:ptCount val="3"/>
                <c:pt idx="0">
                  <c:v>Count of default</c:v>
                </c:pt>
                <c:pt idx="1">
                  <c:v>Count of loan</c:v>
                </c:pt>
                <c:pt idx="2">
                  <c:v>Count of housing</c:v>
                </c:pt>
              </c:strCache>
            </c:strRef>
          </c:cat>
          <c:val>
            <c:numRef>
              <c:f>'Sheet1 (4)'!$B$5:$B$7</c:f>
              <c:numCache>
                <c:formatCode>General</c:formatCode>
                <c:ptCount val="3"/>
                <c:pt idx="0">
                  <c:v>39922</c:v>
                </c:pt>
                <c:pt idx="1">
                  <c:v>39922</c:v>
                </c:pt>
                <c:pt idx="2">
                  <c:v>39922</c:v>
                </c:pt>
              </c:numCache>
            </c:numRef>
          </c:val>
          <c:extLst>
            <c:ext xmlns:c16="http://schemas.microsoft.com/office/drawing/2014/chart" uri="{C3380CC4-5D6E-409C-BE32-E72D297353CC}">
              <c16:uniqueId val="{00000000-A71C-4D0B-B874-2B284E310BF6}"/>
            </c:ext>
          </c:extLst>
        </c:ser>
        <c:ser>
          <c:idx val="1"/>
          <c:order val="1"/>
          <c:tx>
            <c:strRef>
              <c:f>'Sheet1 (4)'!$C$3:$C$4</c:f>
              <c:strCache>
                <c:ptCount val="1"/>
                <c:pt idx="0">
                  <c:v>yes</c:v>
                </c:pt>
              </c:strCache>
            </c:strRef>
          </c:tx>
          <c:spPr>
            <a:solidFill>
              <a:schemeClr val="accent2"/>
            </a:solidFill>
            <a:ln>
              <a:noFill/>
            </a:ln>
            <a:effectLst/>
            <a:sp3d/>
          </c:spPr>
          <c:invertIfNegative val="0"/>
          <c:cat>
            <c:strRef>
              <c:f>'Sheet1 (4)'!$A$5:$A$7</c:f>
              <c:strCache>
                <c:ptCount val="3"/>
                <c:pt idx="0">
                  <c:v>Count of default</c:v>
                </c:pt>
                <c:pt idx="1">
                  <c:v>Count of loan</c:v>
                </c:pt>
                <c:pt idx="2">
                  <c:v>Count of housing</c:v>
                </c:pt>
              </c:strCache>
            </c:strRef>
          </c:cat>
          <c:val>
            <c:numRef>
              <c:f>'Sheet1 (4)'!$C$5:$C$7</c:f>
              <c:numCache>
                <c:formatCode>General</c:formatCode>
                <c:ptCount val="3"/>
                <c:pt idx="0">
                  <c:v>5289</c:v>
                </c:pt>
                <c:pt idx="1">
                  <c:v>5289</c:v>
                </c:pt>
                <c:pt idx="2">
                  <c:v>5289</c:v>
                </c:pt>
              </c:numCache>
            </c:numRef>
          </c:val>
          <c:extLst>
            <c:ext xmlns:c16="http://schemas.microsoft.com/office/drawing/2014/chart" uri="{C3380CC4-5D6E-409C-BE32-E72D297353CC}">
              <c16:uniqueId val="{00000001-A71C-4D0B-B874-2B284E310BF6}"/>
            </c:ext>
          </c:extLst>
        </c:ser>
        <c:dLbls>
          <c:showLegendKey val="0"/>
          <c:showVal val="0"/>
          <c:showCatName val="0"/>
          <c:showSerName val="0"/>
          <c:showPercent val="0"/>
          <c:showBubbleSize val="0"/>
        </c:dLbls>
        <c:gapWidth val="150"/>
        <c:shape val="box"/>
        <c:axId val="710531440"/>
        <c:axId val="634223824"/>
        <c:axId val="0"/>
      </c:bar3DChart>
      <c:catAx>
        <c:axId val="7105314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634223824"/>
        <c:crosses val="autoZero"/>
        <c:auto val="1"/>
        <c:lblAlgn val="ctr"/>
        <c:lblOffset val="100"/>
        <c:noMultiLvlLbl val="0"/>
      </c:catAx>
      <c:valAx>
        <c:axId val="6342238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0531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Occupation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 (5)'!$E$5:$E$16</c:f>
              <c:strCache>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unknown</c:v>
                </c:pt>
              </c:strCache>
            </c:strRef>
          </c:cat>
          <c:val>
            <c:numRef>
              <c:f>'Sheet1 (5)'!$F$5:$F$16</c:f>
              <c:numCache>
                <c:formatCode>General</c:formatCode>
                <c:ptCount val="12"/>
                <c:pt idx="0">
                  <c:v>5171</c:v>
                </c:pt>
                <c:pt idx="1">
                  <c:v>9732</c:v>
                </c:pt>
                <c:pt idx="2">
                  <c:v>1487</c:v>
                </c:pt>
                <c:pt idx="3">
                  <c:v>1240</c:v>
                </c:pt>
                <c:pt idx="4">
                  <c:v>9458</c:v>
                </c:pt>
                <c:pt idx="5">
                  <c:v>2264</c:v>
                </c:pt>
                <c:pt idx="6">
                  <c:v>1579</c:v>
                </c:pt>
                <c:pt idx="7">
                  <c:v>4154</c:v>
                </c:pt>
                <c:pt idx="8">
                  <c:v>938</c:v>
                </c:pt>
                <c:pt idx="9">
                  <c:v>7597</c:v>
                </c:pt>
                <c:pt idx="10">
                  <c:v>1303</c:v>
                </c:pt>
                <c:pt idx="11">
                  <c:v>288</c:v>
                </c:pt>
              </c:numCache>
            </c:numRef>
          </c:val>
          <c:extLst>
            <c:ext xmlns:c16="http://schemas.microsoft.com/office/drawing/2014/chart" uri="{C3380CC4-5D6E-409C-BE32-E72D297353CC}">
              <c16:uniqueId val="{00000000-D3D9-435B-A8F4-04CC265EFB0E}"/>
            </c:ext>
          </c:extLst>
        </c:ser>
        <c:dLbls>
          <c:dLblPos val="outEnd"/>
          <c:showLegendKey val="0"/>
          <c:showVal val="1"/>
          <c:showCatName val="0"/>
          <c:showSerName val="0"/>
          <c:showPercent val="0"/>
          <c:showBubbleSize val="0"/>
        </c:dLbls>
        <c:gapWidth val="100"/>
        <c:overlap val="-24"/>
        <c:axId val="710535840"/>
        <c:axId val="634170160"/>
      </c:barChart>
      <c:catAx>
        <c:axId val="7105358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34170160"/>
        <c:crosses val="autoZero"/>
        <c:auto val="1"/>
        <c:lblAlgn val="ctr"/>
        <c:lblOffset val="100"/>
        <c:noMultiLvlLbl val="0"/>
      </c:catAx>
      <c:valAx>
        <c:axId val="63417016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10535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Occupation Who subscribed to Term Deposit</a:t>
            </a:r>
          </a:p>
        </c:rich>
      </c:tx>
      <c:layout>
        <c:manualLayout>
          <c:xMode val="edge"/>
          <c:yMode val="edge"/>
          <c:x val="0.14525245446564977"/>
          <c:y val="4.1025648388298606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2">
                          <a:lumMod val="35000"/>
                          <a:lumOff val="65000"/>
                        </a:schemeClr>
                      </a:solidFill>
                    </a:ln>
                    <a:effectLst/>
                  </c:spPr>
                </c15:leaderLines>
              </c:ext>
            </c:extLst>
          </c:dLbls>
          <c:cat>
            <c:strRef>
              <c:f>'Sheet1 (5)'!$E$5:$E$16</c:f>
              <c:strCache>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unknown</c:v>
                </c:pt>
              </c:strCache>
            </c:strRef>
          </c:cat>
          <c:val>
            <c:numRef>
              <c:f>'Sheet1 (5)'!$G$5:$G$16</c:f>
              <c:numCache>
                <c:formatCode>General</c:formatCode>
                <c:ptCount val="12"/>
                <c:pt idx="0">
                  <c:v>631</c:v>
                </c:pt>
                <c:pt idx="1">
                  <c:v>708</c:v>
                </c:pt>
                <c:pt idx="2">
                  <c:v>123</c:v>
                </c:pt>
                <c:pt idx="3">
                  <c:v>109</c:v>
                </c:pt>
                <c:pt idx="4">
                  <c:v>1301</c:v>
                </c:pt>
                <c:pt idx="5">
                  <c:v>516</c:v>
                </c:pt>
                <c:pt idx="6">
                  <c:v>187</c:v>
                </c:pt>
                <c:pt idx="7">
                  <c:v>369</c:v>
                </c:pt>
                <c:pt idx="8">
                  <c:v>269</c:v>
                </c:pt>
                <c:pt idx="9">
                  <c:v>840</c:v>
                </c:pt>
                <c:pt idx="10">
                  <c:v>202</c:v>
                </c:pt>
                <c:pt idx="11">
                  <c:v>34</c:v>
                </c:pt>
              </c:numCache>
            </c:numRef>
          </c:val>
          <c:extLst>
            <c:ext xmlns:c16="http://schemas.microsoft.com/office/drawing/2014/chart" uri="{C3380CC4-5D6E-409C-BE32-E72D297353CC}">
              <c16:uniqueId val="{00000000-8DB0-4B37-99E8-1E70CD371CF1}"/>
            </c:ext>
          </c:extLst>
        </c:ser>
        <c:dLbls>
          <c:dLblPos val="inEnd"/>
          <c:showLegendKey val="0"/>
          <c:showVal val="1"/>
          <c:showCatName val="0"/>
          <c:showSerName val="0"/>
          <c:showPercent val="0"/>
          <c:showBubbleSize val="0"/>
        </c:dLbls>
        <c:gapWidth val="100"/>
        <c:overlap val="-24"/>
        <c:axId val="648246144"/>
        <c:axId val="716515744"/>
      </c:barChart>
      <c:catAx>
        <c:axId val="6482461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16515744"/>
        <c:crosses val="autoZero"/>
        <c:auto val="1"/>
        <c:lblAlgn val="ctr"/>
        <c:lblOffset val="100"/>
        <c:noMultiLvlLbl val="0"/>
      </c:catAx>
      <c:valAx>
        <c:axId val="71651574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82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Occupation Who didn't subscribed to Term Deposit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 (5)'!$E$5:$E$16</c:f>
              <c:strCache>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unknown</c:v>
                </c:pt>
              </c:strCache>
            </c:strRef>
          </c:cat>
          <c:val>
            <c:numRef>
              <c:f>'Sheet1 (5)'!$H$5:$H$16</c:f>
              <c:numCache>
                <c:formatCode>General</c:formatCode>
                <c:ptCount val="12"/>
                <c:pt idx="0">
                  <c:v>4540</c:v>
                </c:pt>
                <c:pt idx="1">
                  <c:v>9024</c:v>
                </c:pt>
                <c:pt idx="2">
                  <c:v>1364</c:v>
                </c:pt>
                <c:pt idx="3">
                  <c:v>1131</c:v>
                </c:pt>
                <c:pt idx="4">
                  <c:v>8157</c:v>
                </c:pt>
                <c:pt idx="5">
                  <c:v>1748</c:v>
                </c:pt>
                <c:pt idx="6">
                  <c:v>1392</c:v>
                </c:pt>
                <c:pt idx="7">
                  <c:v>3785</c:v>
                </c:pt>
                <c:pt idx="8">
                  <c:v>669</c:v>
                </c:pt>
                <c:pt idx="9">
                  <c:v>6757</c:v>
                </c:pt>
                <c:pt idx="10">
                  <c:v>1101</c:v>
                </c:pt>
                <c:pt idx="11">
                  <c:v>254</c:v>
                </c:pt>
              </c:numCache>
            </c:numRef>
          </c:val>
          <c:extLst>
            <c:ext xmlns:c16="http://schemas.microsoft.com/office/drawing/2014/chart" uri="{C3380CC4-5D6E-409C-BE32-E72D297353CC}">
              <c16:uniqueId val="{00000000-DB2F-4D1F-8A35-54055A6D20A0}"/>
            </c:ext>
          </c:extLst>
        </c:ser>
        <c:dLbls>
          <c:dLblPos val="outEnd"/>
          <c:showLegendKey val="0"/>
          <c:showVal val="1"/>
          <c:showCatName val="0"/>
          <c:showSerName val="0"/>
          <c:showPercent val="0"/>
          <c:showBubbleSize val="0"/>
        </c:dLbls>
        <c:gapWidth val="100"/>
        <c:overlap val="-24"/>
        <c:axId val="648246544"/>
        <c:axId val="634049856"/>
      </c:barChart>
      <c:catAx>
        <c:axId val="6482465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34049856"/>
        <c:crosses val="autoZero"/>
        <c:auto val="1"/>
        <c:lblAlgn val="ctr"/>
        <c:lblOffset val="100"/>
        <c:noMultiLvlLbl val="0"/>
      </c:catAx>
      <c:valAx>
        <c:axId val="63404985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64824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Feature Engineering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custLinFactNeighborX="-929" custLinFactNeighborY="-4464">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1811"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Data Pre-Processing</a:t>
          </a:r>
        </a:p>
      </dsp:txBody>
      <dsp:txXfrm>
        <a:off x="395706" y="0"/>
        <a:ext cx="2917770" cy="787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0" y="0"/>
          <a:ext cx="3705559"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Feature Engineering</a:t>
          </a:r>
        </a:p>
      </dsp:txBody>
      <dsp:txXfrm>
        <a:off x="393895" y="0"/>
        <a:ext cx="2917770" cy="7877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01-07-2018</a:t>
            </a:fld>
            <a:endParaRPr lang="en-IN" dirty="0"/>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dirty="0"/>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01-07-2018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dirty="0"/>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7F010B-C620-47CA-AC8F-1537C0862E3A}" type="datetime1">
              <a:rPr lang="en-US" smtClean="0"/>
              <a:t>7/1/2018</a:t>
            </a:fld>
            <a:endParaRPr lang="en-US" dirty="0"/>
          </a:p>
        </p:txBody>
      </p:sp>
      <p:sp>
        <p:nvSpPr>
          <p:cNvPr id="5" name="Footer Placeholder 4"/>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B5ED9B-B5B8-440A-92DF-9C54DD2E4329}" type="datetime1">
              <a:rPr lang="en-US" smtClean="0"/>
              <a:t>7/1/2018</a:t>
            </a:fld>
            <a:endParaRPr lang="en-US" dirty="0"/>
          </a:p>
        </p:txBody>
      </p:sp>
      <p:sp>
        <p:nvSpPr>
          <p:cNvPr id="5" name="Footer Placeholder 4"/>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0252D3-3818-4435-8B69-9C088B01615F}" type="datetime1">
              <a:rPr lang="en-US" smtClean="0"/>
              <a:t>7/1/2018</a:t>
            </a:fld>
            <a:endParaRPr lang="en-US" dirty="0"/>
          </a:p>
        </p:txBody>
      </p:sp>
      <p:sp>
        <p:nvSpPr>
          <p:cNvPr id="5" name="Footer Placeholder 4"/>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239CAB92-AA51-4400-8574-D667B46BD96F}" type="datetime1">
              <a:rPr lang="en-US" smtClean="0"/>
              <a:t>7/1/2018</a:t>
            </a:fld>
            <a:endParaRPr lang="en-US" dirty="0"/>
          </a:p>
        </p:txBody>
      </p:sp>
      <p:sp>
        <p:nvSpPr>
          <p:cNvPr id="4" name="Footer Placeholder 4"/>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9E54E-F72E-4675-B25C-F4D113B39A4A}" type="datetime1">
              <a:rPr lang="en-US" smtClean="0"/>
              <a:t>7/1/2018</a:t>
            </a:fld>
            <a:endParaRPr lang="en-US" dirty="0"/>
          </a:p>
        </p:txBody>
      </p:sp>
      <p:sp>
        <p:nvSpPr>
          <p:cNvPr id="5" name="Footer Placeholder 4"/>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1BE49ED1-AE8B-4D06-BD33-6F2555950AE0}" type="datetime1">
              <a:rPr lang="en-US" smtClean="0"/>
              <a:t>7/1/2018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For Aptus Data Labs By Abhilash Reddy Yerasi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C2961-B685-4456-8383-1F992B44891D}" type="datetime1">
              <a:rPr lang="en-US" smtClean="0"/>
              <a:t>7/1/2018</a:t>
            </a:fld>
            <a:endParaRPr lang="en-US" dirty="0"/>
          </a:p>
        </p:txBody>
      </p:sp>
      <p:sp>
        <p:nvSpPr>
          <p:cNvPr id="6" name="Footer Placeholder 5"/>
          <p:cNvSpPr>
            <a:spLocks noGrp="1"/>
          </p:cNvSpPr>
          <p:nvPr>
            <p:ph type="ftr" sz="quarter" idx="11"/>
          </p:nvPr>
        </p:nvSpPr>
        <p:spPr/>
        <p:txBody>
          <a:bodyPr/>
          <a:lstStyle/>
          <a:p>
            <a:r>
              <a:rPr lang="en-US"/>
              <a:t>Made For Aptus Data Labs By Abhilash Reddy Yerasi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9BBEE-DA25-4DA9-A573-3F501857A378}" type="datetime1">
              <a:rPr lang="en-US" smtClean="0"/>
              <a:t>7/1/2018</a:t>
            </a:fld>
            <a:endParaRPr lang="en-US" dirty="0"/>
          </a:p>
        </p:txBody>
      </p:sp>
      <p:sp>
        <p:nvSpPr>
          <p:cNvPr id="8" name="Footer Placeholder 7"/>
          <p:cNvSpPr>
            <a:spLocks noGrp="1"/>
          </p:cNvSpPr>
          <p:nvPr>
            <p:ph type="ftr" sz="quarter" idx="11"/>
          </p:nvPr>
        </p:nvSpPr>
        <p:spPr/>
        <p:txBody>
          <a:bodyPr/>
          <a:lstStyle/>
          <a:p>
            <a:r>
              <a:rPr lang="en-US"/>
              <a:t>Made For Aptus Data Labs By Abhilash Reddy Yerasi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98BEB-3585-4104-9F4F-13523BB89EB2}" type="datetime1">
              <a:rPr lang="en-US" smtClean="0"/>
              <a:t>7/1/2018</a:t>
            </a:fld>
            <a:endParaRPr lang="en-US" dirty="0"/>
          </a:p>
        </p:txBody>
      </p:sp>
      <p:sp>
        <p:nvSpPr>
          <p:cNvPr id="4" name="Footer Placeholder 3"/>
          <p:cNvSpPr>
            <a:spLocks noGrp="1"/>
          </p:cNvSpPr>
          <p:nvPr>
            <p:ph type="ftr" sz="quarter" idx="11"/>
          </p:nvPr>
        </p:nvSpPr>
        <p:spPr/>
        <p:txBody>
          <a:bodyPr/>
          <a:lstStyle/>
          <a:p>
            <a:r>
              <a:rPr lang="en-US"/>
              <a:t>Made For Aptus Data Labs By Abhilash Reddy Yerasi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E05F0-1B29-4FF3-91CD-4EC7656492A7}" type="datetime1">
              <a:rPr lang="en-US" smtClean="0"/>
              <a:t>7/1/2018</a:t>
            </a:fld>
            <a:endParaRPr lang="en-US" dirty="0"/>
          </a:p>
        </p:txBody>
      </p:sp>
      <p:sp>
        <p:nvSpPr>
          <p:cNvPr id="3" name="Footer Placeholder 2"/>
          <p:cNvSpPr>
            <a:spLocks noGrp="1"/>
          </p:cNvSpPr>
          <p:nvPr>
            <p:ph type="ftr" sz="quarter" idx="11"/>
          </p:nvPr>
        </p:nvSpPr>
        <p:spPr/>
        <p:txBody>
          <a:bodyPr/>
          <a:lstStyle/>
          <a:p>
            <a:r>
              <a:rPr lang="en-US"/>
              <a:t>Made For Aptus Data Labs By Abhilash Reddy Yerasi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B4356-38DB-4F52-98A2-A2B2FF5288E2}" type="datetime1">
              <a:rPr lang="en-US" smtClean="0"/>
              <a:t>7/1/2018</a:t>
            </a:fld>
            <a:endParaRPr lang="en-US" dirty="0"/>
          </a:p>
        </p:txBody>
      </p:sp>
      <p:sp>
        <p:nvSpPr>
          <p:cNvPr id="6" name="Footer Placeholder 5"/>
          <p:cNvSpPr>
            <a:spLocks noGrp="1"/>
          </p:cNvSpPr>
          <p:nvPr>
            <p:ph type="ftr" sz="quarter" idx="11"/>
          </p:nvPr>
        </p:nvSpPr>
        <p:spPr/>
        <p:txBody>
          <a:bodyPr/>
          <a:lstStyle/>
          <a:p>
            <a:r>
              <a:rPr lang="en-US"/>
              <a:t>Made For Aptus Data Labs By Abhilash Reddy Yerasi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B89DA6-BEB4-4DA5-98A1-309BE954C32F}" type="datetime1">
              <a:rPr lang="en-US" smtClean="0"/>
              <a:t>7/1/2018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DC15B4-3AB8-42F4-9E9C-3DCEF9258538}" type="datetime1">
              <a:rPr lang="en-US" smtClean="0"/>
              <a:t>7/1/2018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For Aptus Data Labs By Abhilash Reddy Yerasi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6.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6.xml"/><Relationship Id="rId4" Type="http://schemas.openxmlformats.org/officeDocument/2006/relationships/chart" Target="../charts/chart19.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term deposit">
            <a:extLst>
              <a:ext uri="{FF2B5EF4-FFF2-40B4-BE49-F238E27FC236}">
                <a16:creationId xmlns:a16="http://schemas.microsoft.com/office/drawing/2014/main" id="{F6A2AA6F-4534-4361-A13C-7F84E227A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58" y="1341562"/>
            <a:ext cx="10436118" cy="39197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928468" y="1341562"/>
            <a:ext cx="8689976" cy="2128215"/>
          </a:xfrm>
        </p:spPr>
        <p:txBody>
          <a:bodyPr/>
          <a:lstStyle/>
          <a:p>
            <a:pPr algn="ctr"/>
            <a:br>
              <a:rPr lang="en-US" sz="4400" b="1" dirty="0"/>
            </a:br>
            <a:r>
              <a:rPr lang="en-US" sz="4400" b="1" dirty="0"/>
              <a:t>client has subscribed for a term deposit or not</a:t>
            </a:r>
            <a:br>
              <a:rPr lang="en-US" sz="4400" b="1" dirty="0"/>
            </a:br>
            <a:endParaRPr lang="en-US" sz="4400" dirty="0"/>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928468" y="3339310"/>
            <a:ext cx="8689976" cy="802152"/>
          </a:xfrm>
        </p:spPr>
        <p:txBody>
          <a:bodyPr/>
          <a:lstStyle/>
          <a:p>
            <a:pPr algn="ctr"/>
            <a:r>
              <a:rPr lang="en-US" b="1" dirty="0"/>
              <a:t>Banking Industry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a:xfrm>
            <a:off x="0" y="6455346"/>
            <a:ext cx="6327648" cy="365125"/>
          </a:xfrm>
        </p:spPr>
        <p:txBody>
          <a:bodyPr/>
          <a:lstStyle/>
          <a:p>
            <a:r>
              <a:rPr lang="en-US"/>
              <a:t>Made For Aptus Data Labs By Abhilash Reddy Yerasi </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308E2407-6193-4DF7-B33C-5E225E512EA6}" type="datetime1">
              <a:rPr lang="en-US" smtClean="0"/>
              <a:t>7/1/2018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a:xfrm>
            <a:off x="801858" y="4621237"/>
            <a:ext cx="1193868" cy="64008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9354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66800" y="208546"/>
            <a:ext cx="10058400" cy="376670"/>
          </a:xfrm>
        </p:spPr>
        <p:txBody>
          <a:bodyPr>
            <a:noAutofit/>
          </a:bodyPr>
          <a:lstStyle/>
          <a:p>
            <a:pPr algn="ctr"/>
            <a:r>
              <a:rPr lang="en-IN" sz="4400" dirty="0"/>
              <a:t>Descriptive stats of Customers Term Deposit</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a:xfrm>
            <a:off x="8177213" y="6492875"/>
            <a:ext cx="3273552" cy="365125"/>
          </a:xfrm>
        </p:spPr>
        <p:txBody>
          <a:bodyPr/>
          <a:lstStyle/>
          <a:p>
            <a:fld id="{CC1129CA-3EC3-451B-9F61-42DC240A7986}" type="datetime1">
              <a:rPr lang="en-US" smtClean="0"/>
              <a:t>7/1/2018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a:xfrm>
            <a:off x="0" y="6477401"/>
            <a:ext cx="6327648" cy="365125"/>
          </a:xfrm>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13" name="Chart 12">
            <a:extLst>
              <a:ext uri="{FF2B5EF4-FFF2-40B4-BE49-F238E27FC236}">
                <a16:creationId xmlns:a16="http://schemas.microsoft.com/office/drawing/2014/main" id="{C4690591-01D8-4A64-BD11-F9C07371941D}"/>
              </a:ext>
            </a:extLst>
          </p:cNvPr>
          <p:cNvGraphicFramePr>
            <a:graphicFrameLocks/>
          </p:cNvGraphicFramePr>
          <p:nvPr>
            <p:extLst>
              <p:ext uri="{D42A27DB-BD31-4B8C-83A1-F6EECF244321}">
                <p14:modId xmlns:p14="http://schemas.microsoft.com/office/powerpoint/2010/main" val="266022323"/>
              </p:ext>
            </p:extLst>
          </p:nvPr>
        </p:nvGraphicFramePr>
        <p:xfrm>
          <a:off x="115793" y="794647"/>
          <a:ext cx="5438586"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CE7A07C5-EA5F-485E-A923-B94DEB7B9FF3}"/>
              </a:ext>
            </a:extLst>
          </p:cNvPr>
          <p:cNvGraphicFramePr>
            <a:graphicFrameLocks/>
          </p:cNvGraphicFramePr>
          <p:nvPr>
            <p:extLst>
              <p:ext uri="{D42A27DB-BD31-4B8C-83A1-F6EECF244321}">
                <p14:modId xmlns:p14="http://schemas.microsoft.com/office/powerpoint/2010/main" val="1868693052"/>
              </p:ext>
            </p:extLst>
          </p:nvPr>
        </p:nvGraphicFramePr>
        <p:xfrm>
          <a:off x="6265735" y="836787"/>
          <a:ext cx="5197793" cy="27860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16A75CB-6A81-4A27-BA87-FDA1EE089FDD}"/>
              </a:ext>
            </a:extLst>
          </p:cNvPr>
          <p:cNvGraphicFramePr>
            <a:graphicFrameLocks/>
          </p:cNvGraphicFramePr>
          <p:nvPr>
            <p:extLst>
              <p:ext uri="{D42A27DB-BD31-4B8C-83A1-F6EECF244321}">
                <p14:modId xmlns:p14="http://schemas.microsoft.com/office/powerpoint/2010/main" val="1999722320"/>
              </p:ext>
            </p:extLst>
          </p:nvPr>
        </p:nvGraphicFramePr>
        <p:xfrm>
          <a:off x="206787" y="3787723"/>
          <a:ext cx="5438586"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BD461986-0871-4D2A-8869-D205B28F29C8}"/>
              </a:ext>
            </a:extLst>
          </p:cNvPr>
          <p:cNvGraphicFramePr>
            <a:graphicFrameLocks/>
          </p:cNvGraphicFramePr>
          <p:nvPr>
            <p:extLst>
              <p:ext uri="{D42A27DB-BD31-4B8C-83A1-F6EECF244321}">
                <p14:modId xmlns:p14="http://schemas.microsoft.com/office/powerpoint/2010/main" val="199720098"/>
              </p:ext>
            </p:extLst>
          </p:nvPr>
        </p:nvGraphicFramePr>
        <p:xfrm>
          <a:off x="6265735" y="3787723"/>
          <a:ext cx="5346574"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18" name="Straight Connector 17">
            <a:extLst>
              <a:ext uri="{FF2B5EF4-FFF2-40B4-BE49-F238E27FC236}">
                <a16:creationId xmlns:a16="http://schemas.microsoft.com/office/drawing/2014/main" id="{08EE1DE9-34DA-4995-A453-85CA3823B9BA}"/>
              </a:ext>
            </a:extLst>
          </p:cNvPr>
          <p:cNvCxnSpPr>
            <a:cxnSpLocks/>
          </p:cNvCxnSpPr>
          <p:nvPr/>
        </p:nvCxnSpPr>
        <p:spPr>
          <a:xfrm>
            <a:off x="0" y="724678"/>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30CBEA4-C88B-4B40-B35A-13EB1EEED280}"/>
              </a:ext>
            </a:extLst>
          </p:cNvPr>
          <p:cNvCxnSpPr>
            <a:cxnSpLocks/>
          </p:cNvCxnSpPr>
          <p:nvPr/>
        </p:nvCxnSpPr>
        <p:spPr>
          <a:xfrm>
            <a:off x="5852160" y="724678"/>
            <a:ext cx="0" cy="61333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AD721E7-C9BD-44B0-84D3-26EB263862F5}"/>
              </a:ext>
            </a:extLst>
          </p:cNvPr>
          <p:cNvCxnSpPr>
            <a:cxnSpLocks/>
          </p:cNvCxnSpPr>
          <p:nvPr/>
        </p:nvCxnSpPr>
        <p:spPr>
          <a:xfrm flipV="1">
            <a:off x="-169734" y="3622849"/>
            <a:ext cx="12192000" cy="423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83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Graphic spid="15" grpId="0">
        <p:bldAsOne/>
      </p:bldGraphic>
      <p:bldGraphic spid="1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1066800" y="103405"/>
            <a:ext cx="10058400" cy="376670"/>
          </a:xfrm>
        </p:spPr>
        <p:txBody>
          <a:bodyPr>
            <a:noAutofit/>
          </a:bodyPr>
          <a:lstStyle/>
          <a:p>
            <a:pPr algn="ctr"/>
            <a:r>
              <a:rPr lang="en-IN" sz="4400" dirty="0"/>
              <a:t>Business Centric Stats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a:xfrm>
            <a:off x="8037576" y="6466459"/>
            <a:ext cx="3273552" cy="365125"/>
          </a:xfrm>
        </p:spPr>
        <p:txBody>
          <a:bodyPr/>
          <a:lstStyle/>
          <a:p>
            <a:fld id="{D3BF36D6-DC3D-4449-A311-4A27A2737765}" type="datetime1">
              <a:rPr lang="en-US" smtClean="0"/>
              <a:t>7/1/2018</a:t>
            </a:fld>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9" name="Chart 8">
            <a:extLst>
              <a:ext uri="{FF2B5EF4-FFF2-40B4-BE49-F238E27FC236}">
                <a16:creationId xmlns:a16="http://schemas.microsoft.com/office/drawing/2014/main" id="{DBC42F5D-92B4-4435-BEBE-A34030767E2C}"/>
              </a:ext>
            </a:extLst>
          </p:cNvPr>
          <p:cNvGraphicFramePr>
            <a:graphicFrameLocks/>
          </p:cNvGraphicFramePr>
          <p:nvPr>
            <p:extLst>
              <p:ext uri="{D42A27DB-BD31-4B8C-83A1-F6EECF244321}">
                <p14:modId xmlns:p14="http://schemas.microsoft.com/office/powerpoint/2010/main" val="1967850296"/>
              </p:ext>
            </p:extLst>
          </p:nvPr>
        </p:nvGraphicFramePr>
        <p:xfrm>
          <a:off x="373159" y="689738"/>
          <a:ext cx="4242384" cy="2618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1AC085F-569F-4871-87D0-67E8AF3A2127}"/>
              </a:ext>
            </a:extLst>
          </p:cNvPr>
          <p:cNvGraphicFramePr>
            <a:graphicFrameLocks/>
          </p:cNvGraphicFramePr>
          <p:nvPr>
            <p:extLst>
              <p:ext uri="{D42A27DB-BD31-4B8C-83A1-F6EECF244321}">
                <p14:modId xmlns:p14="http://schemas.microsoft.com/office/powerpoint/2010/main" val="38674028"/>
              </p:ext>
            </p:extLst>
          </p:nvPr>
        </p:nvGraphicFramePr>
        <p:xfrm>
          <a:off x="5804661" y="764145"/>
          <a:ext cx="629023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19C468F-DB22-43D5-840C-2B01FC23E9B3}"/>
              </a:ext>
            </a:extLst>
          </p:cNvPr>
          <p:cNvGraphicFramePr>
            <a:graphicFrameLocks/>
          </p:cNvGraphicFramePr>
          <p:nvPr>
            <p:extLst>
              <p:ext uri="{D42A27DB-BD31-4B8C-83A1-F6EECF244321}">
                <p14:modId xmlns:p14="http://schemas.microsoft.com/office/powerpoint/2010/main" val="925722878"/>
              </p:ext>
            </p:extLst>
          </p:nvPr>
        </p:nvGraphicFramePr>
        <p:xfrm>
          <a:off x="1559232" y="3712990"/>
          <a:ext cx="8490857" cy="3118594"/>
        </p:xfrm>
        <a:graphic>
          <a:graphicData uri="http://schemas.openxmlformats.org/drawingml/2006/chart">
            <c:chart xmlns:c="http://schemas.openxmlformats.org/drawingml/2006/chart" xmlns:r="http://schemas.openxmlformats.org/officeDocument/2006/relationships" r:id="rId4"/>
          </a:graphicData>
        </a:graphic>
      </p:graphicFrame>
      <p:sp>
        <p:nvSpPr>
          <p:cNvPr id="2" name="Footer Placeholder 1">
            <a:extLst>
              <a:ext uri="{FF2B5EF4-FFF2-40B4-BE49-F238E27FC236}">
                <a16:creationId xmlns:a16="http://schemas.microsoft.com/office/drawing/2014/main" id="{EB6F6614-223E-4058-AE7C-2D2DBB99DB11}"/>
              </a:ext>
            </a:extLst>
          </p:cNvPr>
          <p:cNvSpPr>
            <a:spLocks noGrp="1"/>
          </p:cNvSpPr>
          <p:nvPr>
            <p:ph type="ftr" sz="quarter" idx="11"/>
          </p:nvPr>
        </p:nvSpPr>
        <p:spPr/>
        <p:txBody>
          <a:bodyPr/>
          <a:lstStyle/>
          <a:p>
            <a:r>
              <a:rPr lang="en-US"/>
              <a:t>Made For Aptus Data Labs By Abhilash Reddy Yerasi </a:t>
            </a:r>
            <a:endParaRPr lang="en-US" dirty="0"/>
          </a:p>
        </p:txBody>
      </p:sp>
    </p:spTree>
    <p:extLst>
      <p:ext uri="{BB962C8B-B14F-4D97-AF65-F5344CB8AC3E}">
        <p14:creationId xmlns:p14="http://schemas.microsoft.com/office/powerpoint/2010/main" val="108613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D291-4646-4481-B597-573735D81192}"/>
              </a:ext>
            </a:extLst>
          </p:cNvPr>
          <p:cNvSpPr>
            <a:spLocks noGrp="1"/>
          </p:cNvSpPr>
          <p:nvPr>
            <p:ph type="title"/>
          </p:nvPr>
        </p:nvSpPr>
        <p:spPr>
          <a:xfrm>
            <a:off x="1066800" y="0"/>
            <a:ext cx="10058400" cy="801858"/>
          </a:xfrm>
        </p:spPr>
        <p:txBody>
          <a:bodyPr>
            <a:normAutofit fontScale="90000"/>
          </a:bodyPr>
          <a:lstStyle/>
          <a:p>
            <a:pPr algn="ctr"/>
            <a:r>
              <a:rPr lang="en-IN" dirty="0"/>
              <a:t>Statistical Duration Patterns</a:t>
            </a:r>
          </a:p>
        </p:txBody>
      </p:sp>
      <p:sp>
        <p:nvSpPr>
          <p:cNvPr id="3" name="Date Placeholder 2">
            <a:extLst>
              <a:ext uri="{FF2B5EF4-FFF2-40B4-BE49-F238E27FC236}">
                <a16:creationId xmlns:a16="http://schemas.microsoft.com/office/drawing/2014/main" id="{31B105BC-C726-44B5-A3CD-294D9F3E4AF5}"/>
              </a:ext>
            </a:extLst>
          </p:cNvPr>
          <p:cNvSpPr>
            <a:spLocks noGrp="1"/>
          </p:cNvSpPr>
          <p:nvPr>
            <p:ph type="dt" sz="half" idx="10"/>
          </p:nvPr>
        </p:nvSpPr>
        <p:spPr/>
        <p:txBody>
          <a:bodyPr/>
          <a:lstStyle/>
          <a:p>
            <a:fld id="{709133EB-8181-4AB6-8596-7120D3301058}" type="datetime1">
              <a:rPr lang="en-US" smtClean="0"/>
              <a:t>7/1/2018</a:t>
            </a:fld>
            <a:endParaRPr lang="en-US" dirty="0"/>
          </a:p>
        </p:txBody>
      </p:sp>
      <p:sp>
        <p:nvSpPr>
          <p:cNvPr id="4" name="Footer Placeholder 3">
            <a:extLst>
              <a:ext uri="{FF2B5EF4-FFF2-40B4-BE49-F238E27FC236}">
                <a16:creationId xmlns:a16="http://schemas.microsoft.com/office/drawing/2014/main" id="{77D49B33-D667-4A98-9EAB-E45749A00218}"/>
              </a:ext>
            </a:extLst>
          </p:cNvPr>
          <p:cNvSpPr>
            <a:spLocks noGrp="1"/>
          </p:cNvSpPr>
          <p:nvPr>
            <p:ph type="ftr" sz="quarter" idx="11"/>
          </p:nvPr>
        </p:nvSpPr>
        <p:spPr/>
        <p:txBody>
          <a:bodyPr/>
          <a:lstStyle/>
          <a:p>
            <a:r>
              <a:rPr lang="en-US"/>
              <a:t>Made For Aptus Data Labs By Abhilash Reddy Yerasi </a:t>
            </a:r>
            <a:endParaRPr lang="en-US" dirty="0"/>
          </a:p>
        </p:txBody>
      </p:sp>
      <p:sp>
        <p:nvSpPr>
          <p:cNvPr id="5" name="Slide Number Placeholder 4">
            <a:extLst>
              <a:ext uri="{FF2B5EF4-FFF2-40B4-BE49-F238E27FC236}">
                <a16:creationId xmlns:a16="http://schemas.microsoft.com/office/drawing/2014/main" id="{2F1E0604-90FE-44C7-977A-9034300C1CD7}"/>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a:extLst>
              <a:ext uri="{FF2B5EF4-FFF2-40B4-BE49-F238E27FC236}">
                <a16:creationId xmlns:a16="http://schemas.microsoft.com/office/drawing/2014/main" id="{B91C66D8-F323-404F-9552-FBEF7E706869}"/>
              </a:ext>
            </a:extLst>
          </p:cNvPr>
          <p:cNvPicPr>
            <a:picLocks noChangeAspect="1"/>
          </p:cNvPicPr>
          <p:nvPr/>
        </p:nvPicPr>
        <p:blipFill>
          <a:blip r:embed="rId2"/>
          <a:stretch>
            <a:fillRect/>
          </a:stretch>
        </p:blipFill>
        <p:spPr>
          <a:xfrm>
            <a:off x="2586111" y="1119656"/>
            <a:ext cx="7019778" cy="4332913"/>
          </a:xfrm>
          <a:prstGeom prst="rect">
            <a:avLst/>
          </a:prstGeom>
        </p:spPr>
      </p:pic>
    </p:spTree>
    <p:extLst>
      <p:ext uri="{BB962C8B-B14F-4D97-AF65-F5344CB8AC3E}">
        <p14:creationId xmlns:p14="http://schemas.microsoft.com/office/powerpoint/2010/main" val="406726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For Aptus Data Labs By Abhilash Reddy Yerasi </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0A563FBC-D361-4B82-A421-B391E42E0045}" type="datetime1">
              <a:rPr lang="en-US" smtClean="0"/>
              <a:t>7/1/2018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20091"/>
            <a:ext cx="12192000" cy="1111404"/>
          </a:xfrm>
        </p:spPr>
        <p:txBody>
          <a:bodyPr>
            <a:normAutofit fontScale="90000"/>
          </a:bodyPr>
          <a:lstStyle/>
          <a:p>
            <a:pPr algn="ctr"/>
            <a:r>
              <a:rPr lang="en-IN" dirty="0"/>
              <a:t>Model Building approach Base Line</a:t>
            </a:r>
            <a:br>
              <a:rPr lang="en-IN" dirty="0"/>
            </a:br>
            <a:r>
              <a:rPr lang="en-IN" dirty="0"/>
              <a:t>Classification of no and yes Term Deposit</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FA8637C6-83EE-43AF-9691-A5E2D1D7BFF1}" type="datetime1">
              <a:rPr lang="en-US" smtClean="0"/>
              <a:t>7/1/2018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57176" y="1473271"/>
            <a:ext cx="3003324" cy="18790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5033744" y="2436555"/>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154523" y="24076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EE80403-8F74-41EF-91D2-500258C2D357}"/>
              </a:ext>
            </a:extLst>
          </p:cNvPr>
          <p:cNvSpPr/>
          <p:nvPr/>
        </p:nvSpPr>
        <p:spPr>
          <a:xfrm>
            <a:off x="306923" y="25600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0996BA-0902-4603-BA36-83F051D6EBC8}"/>
              </a:ext>
            </a:extLst>
          </p:cNvPr>
          <p:cNvSpPr/>
          <p:nvPr/>
        </p:nvSpPr>
        <p:spPr>
          <a:xfrm>
            <a:off x="459323" y="27124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3789A78-0715-4D50-AE6C-1316C90EA985}"/>
              </a:ext>
            </a:extLst>
          </p:cNvPr>
          <p:cNvSpPr/>
          <p:nvPr/>
        </p:nvSpPr>
        <p:spPr>
          <a:xfrm>
            <a:off x="611723" y="28648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33B534B3-59AB-4ED1-A519-19068AB95CF8}"/>
              </a:ext>
            </a:extLst>
          </p:cNvPr>
          <p:cNvSpPr/>
          <p:nvPr/>
        </p:nvSpPr>
        <p:spPr>
          <a:xfrm>
            <a:off x="1578877" y="24076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1E10D9B-CB4B-4045-B11F-F2DF816BC666}"/>
              </a:ext>
            </a:extLst>
          </p:cNvPr>
          <p:cNvSpPr/>
          <p:nvPr/>
        </p:nvSpPr>
        <p:spPr>
          <a:xfrm>
            <a:off x="1731277" y="25600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7D6B8E9-16F0-4CA9-80BD-033B9D877CD9}"/>
              </a:ext>
            </a:extLst>
          </p:cNvPr>
          <p:cNvSpPr/>
          <p:nvPr/>
        </p:nvSpPr>
        <p:spPr>
          <a:xfrm>
            <a:off x="1883677" y="27124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CCE8BA2-DBC7-44D6-A8CC-BC9E89FDA8F1}"/>
              </a:ext>
            </a:extLst>
          </p:cNvPr>
          <p:cNvSpPr/>
          <p:nvPr/>
        </p:nvSpPr>
        <p:spPr>
          <a:xfrm>
            <a:off x="2036077" y="286481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705676" y="1473271"/>
            <a:ext cx="1857491" cy="646331"/>
          </a:xfrm>
          <a:prstGeom prst="rect">
            <a:avLst/>
          </a:prstGeom>
          <a:noFill/>
        </p:spPr>
        <p:txBody>
          <a:bodyPr wrap="square" rtlCol="0">
            <a:spAutoFit/>
          </a:bodyPr>
          <a:lstStyle/>
          <a:p>
            <a:pPr algn="ctr"/>
            <a:r>
              <a:rPr lang="en-IN" b="1" dirty="0"/>
              <a:t>Customer Data Base</a:t>
            </a:r>
          </a:p>
        </p:txBody>
      </p:sp>
      <p:sp>
        <p:nvSpPr>
          <p:cNvPr id="28" name="Rectangle 27">
            <a:extLst>
              <a:ext uri="{FF2B5EF4-FFF2-40B4-BE49-F238E27FC236}">
                <a16:creationId xmlns:a16="http://schemas.microsoft.com/office/drawing/2014/main" id="{5A8DBCEE-623F-44A7-AC3C-D7036F1B8E03}"/>
              </a:ext>
            </a:extLst>
          </p:cNvPr>
          <p:cNvSpPr/>
          <p:nvPr/>
        </p:nvSpPr>
        <p:spPr>
          <a:xfrm>
            <a:off x="4836730" y="5056708"/>
            <a:ext cx="737937"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Right 36">
            <a:extLst>
              <a:ext uri="{FF2B5EF4-FFF2-40B4-BE49-F238E27FC236}">
                <a16:creationId xmlns:a16="http://schemas.microsoft.com/office/drawing/2014/main" id="{EC6FFA74-8C5B-49AC-8441-06B92A69F4E3}"/>
              </a:ext>
            </a:extLst>
          </p:cNvPr>
          <p:cNvSpPr/>
          <p:nvPr/>
        </p:nvSpPr>
        <p:spPr>
          <a:xfrm rot="19960729">
            <a:off x="3446041" y="3951620"/>
            <a:ext cx="1635969"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5265333" y="1720398"/>
            <a:ext cx="2264682" cy="584775"/>
          </a:xfrm>
          <a:prstGeom prst="rect">
            <a:avLst/>
          </a:prstGeom>
          <a:noFill/>
        </p:spPr>
        <p:txBody>
          <a:bodyPr wrap="square" rtlCol="0">
            <a:spAutoFit/>
          </a:bodyPr>
          <a:lstStyle/>
          <a:p>
            <a:r>
              <a:rPr lang="en-IN" sz="3200" b="1" dirty="0"/>
              <a:t>MODEL</a:t>
            </a:r>
          </a:p>
        </p:txBody>
      </p:sp>
      <p:sp>
        <p:nvSpPr>
          <p:cNvPr id="42" name="TextBox 41">
            <a:extLst>
              <a:ext uri="{FF2B5EF4-FFF2-40B4-BE49-F238E27FC236}">
                <a16:creationId xmlns:a16="http://schemas.microsoft.com/office/drawing/2014/main" id="{DCDC99E4-ECC1-4C98-8334-AD17FDBB96D1}"/>
              </a:ext>
            </a:extLst>
          </p:cNvPr>
          <p:cNvSpPr txBox="1"/>
          <p:nvPr/>
        </p:nvSpPr>
        <p:spPr>
          <a:xfrm rot="19916785">
            <a:off x="3806647" y="4016451"/>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5" name="TextBox 44">
            <a:extLst>
              <a:ext uri="{FF2B5EF4-FFF2-40B4-BE49-F238E27FC236}">
                <a16:creationId xmlns:a16="http://schemas.microsoft.com/office/drawing/2014/main" id="{0493DC32-9867-4826-9FC5-3E47819E08D4}"/>
              </a:ext>
            </a:extLst>
          </p:cNvPr>
          <p:cNvSpPr txBox="1"/>
          <p:nvPr/>
        </p:nvSpPr>
        <p:spPr>
          <a:xfrm>
            <a:off x="6213008" y="5002180"/>
            <a:ext cx="1508637" cy="369332"/>
          </a:xfrm>
          <a:prstGeom prst="rect">
            <a:avLst/>
          </a:prstGeom>
          <a:noFill/>
        </p:spPr>
        <p:txBody>
          <a:bodyPr wrap="square" rtlCol="0">
            <a:spAutoFit/>
          </a:bodyPr>
          <a:lstStyle/>
          <a:p>
            <a:r>
              <a:rPr lang="en-IN" dirty="0"/>
              <a:t>NO</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8276DB99-59B2-42B5-B13A-F9B439EA783C}"/>
              </a:ext>
            </a:extLst>
          </p:cNvPr>
          <p:cNvSpPr txBox="1"/>
          <p:nvPr/>
        </p:nvSpPr>
        <p:spPr>
          <a:xfrm>
            <a:off x="10799506" y="2652184"/>
            <a:ext cx="1796716" cy="369332"/>
          </a:xfrm>
          <a:prstGeom prst="rect">
            <a:avLst/>
          </a:prstGeom>
          <a:noFill/>
        </p:spPr>
        <p:txBody>
          <a:bodyPr wrap="square" rtlCol="0">
            <a:spAutoFit/>
          </a:bodyPr>
          <a:lstStyle/>
          <a:p>
            <a:r>
              <a:rPr lang="en-IN" dirty="0"/>
              <a:t>Yes</a:t>
            </a:r>
          </a:p>
        </p:txBody>
      </p:sp>
      <p:sp>
        <p:nvSpPr>
          <p:cNvPr id="52" name="TextBox 51">
            <a:extLst>
              <a:ext uri="{FF2B5EF4-FFF2-40B4-BE49-F238E27FC236}">
                <a16:creationId xmlns:a16="http://schemas.microsoft.com/office/drawing/2014/main" id="{F9A38C11-B9C0-434F-AB09-4A01CEAF186A}"/>
              </a:ext>
            </a:extLst>
          </p:cNvPr>
          <p:cNvSpPr txBox="1"/>
          <p:nvPr/>
        </p:nvSpPr>
        <p:spPr>
          <a:xfrm>
            <a:off x="6147706" y="5344310"/>
            <a:ext cx="1623492" cy="369332"/>
          </a:xfrm>
          <a:prstGeom prst="rect">
            <a:avLst/>
          </a:prstGeom>
          <a:noFill/>
        </p:spPr>
        <p:txBody>
          <a:bodyPr wrap="square" rtlCol="0">
            <a:spAutoFit/>
          </a:bodyPr>
          <a:lstStyle/>
          <a:p>
            <a:r>
              <a:rPr lang="en-IN" dirty="0"/>
              <a:t>Yes</a:t>
            </a:r>
          </a:p>
        </p:txBody>
      </p:sp>
      <p:sp>
        <p:nvSpPr>
          <p:cNvPr id="53" name="TextBox 52">
            <a:extLst>
              <a:ext uri="{FF2B5EF4-FFF2-40B4-BE49-F238E27FC236}">
                <a16:creationId xmlns:a16="http://schemas.microsoft.com/office/drawing/2014/main" id="{0BA64A72-2BCB-48B6-80E8-77F764EDC76D}"/>
              </a:ext>
            </a:extLst>
          </p:cNvPr>
          <p:cNvSpPr txBox="1"/>
          <p:nvPr/>
        </p:nvSpPr>
        <p:spPr>
          <a:xfrm>
            <a:off x="6262560" y="5737648"/>
            <a:ext cx="1508637" cy="369332"/>
          </a:xfrm>
          <a:prstGeom prst="rect">
            <a:avLst/>
          </a:prstGeom>
          <a:noFill/>
        </p:spPr>
        <p:txBody>
          <a:bodyPr wrap="square" rtlCol="0">
            <a:spAutoFit/>
          </a:bodyPr>
          <a:lstStyle/>
          <a:p>
            <a:r>
              <a:rPr lang="en-IN" dirty="0"/>
              <a:t>NO</a:t>
            </a:r>
          </a:p>
        </p:txBody>
      </p:sp>
      <p:sp>
        <p:nvSpPr>
          <p:cNvPr id="54" name="TextBox 53">
            <a:extLst>
              <a:ext uri="{FF2B5EF4-FFF2-40B4-BE49-F238E27FC236}">
                <a16:creationId xmlns:a16="http://schemas.microsoft.com/office/drawing/2014/main" id="{0FE311A9-F310-47D9-9843-74C7FF597E0D}"/>
              </a:ext>
            </a:extLst>
          </p:cNvPr>
          <p:cNvSpPr txBox="1"/>
          <p:nvPr/>
        </p:nvSpPr>
        <p:spPr>
          <a:xfrm>
            <a:off x="10799505" y="2983022"/>
            <a:ext cx="1508637" cy="369332"/>
          </a:xfrm>
          <a:prstGeom prst="rect">
            <a:avLst/>
          </a:prstGeom>
          <a:noFill/>
        </p:spPr>
        <p:txBody>
          <a:bodyPr wrap="square" rtlCol="0">
            <a:spAutoFit/>
          </a:bodyPr>
          <a:lstStyle/>
          <a:p>
            <a:r>
              <a:rPr lang="en-IN" dirty="0"/>
              <a:t>NO</a:t>
            </a:r>
          </a:p>
        </p:txBody>
      </p:sp>
      <p:sp>
        <p:nvSpPr>
          <p:cNvPr id="55" name="TextBox 54">
            <a:extLst>
              <a:ext uri="{FF2B5EF4-FFF2-40B4-BE49-F238E27FC236}">
                <a16:creationId xmlns:a16="http://schemas.microsoft.com/office/drawing/2014/main" id="{90EA698E-B3E7-454A-8B88-6C1C9710A592}"/>
              </a:ext>
            </a:extLst>
          </p:cNvPr>
          <p:cNvSpPr txBox="1"/>
          <p:nvPr/>
        </p:nvSpPr>
        <p:spPr>
          <a:xfrm>
            <a:off x="10804785" y="3321720"/>
            <a:ext cx="1508637" cy="369332"/>
          </a:xfrm>
          <a:prstGeom prst="rect">
            <a:avLst/>
          </a:prstGeom>
          <a:noFill/>
        </p:spPr>
        <p:txBody>
          <a:bodyPr wrap="square" rtlCol="0">
            <a:spAutoFit/>
          </a:bodyPr>
          <a:lstStyle/>
          <a:p>
            <a:r>
              <a:rPr lang="en-IN" dirty="0"/>
              <a:t>NO</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a:endCxn id="51" idx="1"/>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CFFF670-5B2E-4317-8006-BBB31F19189A}"/>
              </a:ext>
            </a:extLst>
          </p:cNvPr>
          <p:cNvCxnSpPr>
            <a:cxnSpLocks/>
            <a:endCxn id="52" idx="1"/>
          </p:cNvCxnSpPr>
          <p:nvPr/>
        </p:nvCxnSpPr>
        <p:spPr>
          <a:xfrm>
            <a:off x="5731042" y="5144017"/>
            <a:ext cx="416664"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256415"/>
            <a:ext cx="1796716" cy="369332"/>
          </a:xfrm>
          <a:prstGeom prst="rect">
            <a:avLst/>
          </a:prstGeom>
          <a:noFill/>
        </p:spPr>
        <p:txBody>
          <a:bodyPr wrap="square" rtlCol="0">
            <a:spAutoFit/>
          </a:bodyPr>
          <a:lstStyle/>
          <a:p>
            <a:r>
              <a:rPr lang="en-IN" b="1" dirty="0"/>
              <a:t>New Data</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
        <p:nvSpPr>
          <p:cNvPr id="86" name="Flowchart: Magnetic Disk 85">
            <a:extLst>
              <a:ext uri="{FF2B5EF4-FFF2-40B4-BE49-F238E27FC236}">
                <a16:creationId xmlns:a16="http://schemas.microsoft.com/office/drawing/2014/main" id="{262E5432-2C38-48A8-8E26-34F07012E490}"/>
              </a:ext>
            </a:extLst>
          </p:cNvPr>
          <p:cNvSpPr/>
          <p:nvPr/>
        </p:nvSpPr>
        <p:spPr>
          <a:xfrm>
            <a:off x="29987" y="4091875"/>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5B5BAC74-63BB-47DC-9EA1-25E840088241}"/>
              </a:ext>
            </a:extLst>
          </p:cNvPr>
          <p:cNvSpPr/>
          <p:nvPr/>
        </p:nvSpPr>
        <p:spPr>
          <a:xfrm>
            <a:off x="127334" y="50262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40A2DCC5-21D8-47E2-8610-B3F8046E3EE4}"/>
              </a:ext>
            </a:extLst>
          </p:cNvPr>
          <p:cNvSpPr/>
          <p:nvPr/>
        </p:nvSpPr>
        <p:spPr>
          <a:xfrm>
            <a:off x="279734" y="51786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Rectangle 88">
            <a:extLst>
              <a:ext uri="{FF2B5EF4-FFF2-40B4-BE49-F238E27FC236}">
                <a16:creationId xmlns:a16="http://schemas.microsoft.com/office/drawing/2014/main" id="{4FD9939B-73D6-4419-BB12-7F5D660FF5CD}"/>
              </a:ext>
            </a:extLst>
          </p:cNvPr>
          <p:cNvSpPr/>
          <p:nvPr/>
        </p:nvSpPr>
        <p:spPr>
          <a:xfrm>
            <a:off x="432134" y="53310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Rectangle 89">
            <a:extLst>
              <a:ext uri="{FF2B5EF4-FFF2-40B4-BE49-F238E27FC236}">
                <a16:creationId xmlns:a16="http://schemas.microsoft.com/office/drawing/2014/main" id="{5610E0B7-F2C2-49E8-B4CA-C7C2D712BD69}"/>
              </a:ext>
            </a:extLst>
          </p:cNvPr>
          <p:cNvSpPr/>
          <p:nvPr/>
        </p:nvSpPr>
        <p:spPr>
          <a:xfrm>
            <a:off x="584534" y="54834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Rectangle 90">
            <a:extLst>
              <a:ext uri="{FF2B5EF4-FFF2-40B4-BE49-F238E27FC236}">
                <a16:creationId xmlns:a16="http://schemas.microsoft.com/office/drawing/2014/main" id="{06642419-43A2-4889-88CF-73DEDEE7DC13}"/>
              </a:ext>
            </a:extLst>
          </p:cNvPr>
          <p:cNvSpPr/>
          <p:nvPr/>
        </p:nvSpPr>
        <p:spPr>
          <a:xfrm>
            <a:off x="736934" y="56358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Rectangle 91">
            <a:extLst>
              <a:ext uri="{FF2B5EF4-FFF2-40B4-BE49-F238E27FC236}">
                <a16:creationId xmlns:a16="http://schemas.microsoft.com/office/drawing/2014/main" id="{1AB704D8-1106-4D28-96C2-74937FC282BE}"/>
              </a:ext>
            </a:extLst>
          </p:cNvPr>
          <p:cNvSpPr/>
          <p:nvPr/>
        </p:nvSpPr>
        <p:spPr>
          <a:xfrm>
            <a:off x="1551688" y="50262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3B673621-7BA4-46CB-9473-C882254A4730}"/>
              </a:ext>
            </a:extLst>
          </p:cNvPr>
          <p:cNvSpPr/>
          <p:nvPr/>
        </p:nvSpPr>
        <p:spPr>
          <a:xfrm>
            <a:off x="1704088" y="51786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Rectangle 93">
            <a:extLst>
              <a:ext uri="{FF2B5EF4-FFF2-40B4-BE49-F238E27FC236}">
                <a16:creationId xmlns:a16="http://schemas.microsoft.com/office/drawing/2014/main" id="{A0F89944-22DD-4BD5-8F63-7F8968501501}"/>
              </a:ext>
            </a:extLst>
          </p:cNvPr>
          <p:cNvSpPr/>
          <p:nvPr/>
        </p:nvSpPr>
        <p:spPr>
          <a:xfrm>
            <a:off x="1856488" y="53310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9CDFF360-033E-4877-A7D8-2B62D9A1C361}"/>
              </a:ext>
            </a:extLst>
          </p:cNvPr>
          <p:cNvSpPr/>
          <p:nvPr/>
        </p:nvSpPr>
        <p:spPr>
          <a:xfrm>
            <a:off x="2008888" y="54834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Rectangle 95">
            <a:extLst>
              <a:ext uri="{FF2B5EF4-FFF2-40B4-BE49-F238E27FC236}">
                <a16:creationId xmlns:a16="http://schemas.microsoft.com/office/drawing/2014/main" id="{DEC2B2DF-5DA0-47F3-8964-D065B20B5CF0}"/>
              </a:ext>
            </a:extLst>
          </p:cNvPr>
          <p:cNvSpPr/>
          <p:nvPr/>
        </p:nvSpPr>
        <p:spPr>
          <a:xfrm>
            <a:off x="2161288" y="5635823"/>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BC363305-A162-4C6B-9A16-DE639E1B215D}"/>
              </a:ext>
            </a:extLst>
          </p:cNvPr>
          <p:cNvSpPr txBox="1"/>
          <p:nvPr/>
        </p:nvSpPr>
        <p:spPr>
          <a:xfrm>
            <a:off x="494141" y="4235200"/>
            <a:ext cx="2074060" cy="646331"/>
          </a:xfrm>
          <a:prstGeom prst="rect">
            <a:avLst/>
          </a:prstGeom>
          <a:noFill/>
        </p:spPr>
        <p:txBody>
          <a:bodyPr wrap="square" rtlCol="0">
            <a:spAutoFit/>
          </a:bodyPr>
          <a:lstStyle/>
          <a:p>
            <a:pPr algn="ctr"/>
            <a:r>
              <a:rPr lang="en-IN" b="1" dirty="0"/>
              <a:t>Customer Data Base New</a:t>
            </a:r>
          </a:p>
        </p:txBody>
      </p:sp>
      <p:sp>
        <p:nvSpPr>
          <p:cNvPr id="2" name="Arrow: Down 1">
            <a:extLst>
              <a:ext uri="{FF2B5EF4-FFF2-40B4-BE49-F238E27FC236}">
                <a16:creationId xmlns:a16="http://schemas.microsoft.com/office/drawing/2014/main" id="{E935FB7B-ED12-4873-9999-B9BBB35D45E0}"/>
              </a:ext>
            </a:extLst>
          </p:cNvPr>
          <p:cNvSpPr/>
          <p:nvPr/>
        </p:nvSpPr>
        <p:spPr>
          <a:xfrm>
            <a:off x="1434668" y="3378698"/>
            <a:ext cx="326732" cy="782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115A1E4-F664-422C-BF86-51145B322ACF}"/>
              </a:ext>
            </a:extLst>
          </p:cNvPr>
          <p:cNvSpPr txBox="1"/>
          <p:nvPr/>
        </p:nvSpPr>
        <p:spPr>
          <a:xfrm>
            <a:off x="413380" y="3396216"/>
            <a:ext cx="2746446" cy="646331"/>
          </a:xfrm>
          <a:prstGeom prst="rect">
            <a:avLst/>
          </a:prstGeom>
          <a:noFill/>
        </p:spPr>
        <p:txBody>
          <a:bodyPr wrap="square" rtlCol="0">
            <a:spAutoFit/>
          </a:bodyPr>
          <a:lstStyle/>
          <a:p>
            <a:r>
              <a:rPr lang="en-IN" dirty="0"/>
              <a:t>Removed variables with more than 22 levels</a:t>
            </a:r>
          </a:p>
        </p:txBody>
      </p:sp>
    </p:spTree>
    <p:extLst>
      <p:ext uri="{BB962C8B-B14F-4D97-AF65-F5344CB8AC3E}">
        <p14:creationId xmlns:p14="http://schemas.microsoft.com/office/powerpoint/2010/main" val="237409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1000"/>
                                        <p:tgtEl>
                                          <p:spTgt spid="86"/>
                                        </p:tgtEl>
                                      </p:cBhvr>
                                    </p:animEffect>
                                    <p:anim calcmode="lin" valueType="num">
                                      <p:cBhvr>
                                        <p:cTn id="72" dur="1000" fill="hold"/>
                                        <p:tgtEl>
                                          <p:spTgt spid="86"/>
                                        </p:tgtEl>
                                        <p:attrNameLst>
                                          <p:attrName>ppt_x</p:attrName>
                                        </p:attrNameLst>
                                      </p:cBhvr>
                                      <p:tavLst>
                                        <p:tav tm="0">
                                          <p:val>
                                            <p:strVal val="#ppt_x"/>
                                          </p:val>
                                        </p:tav>
                                        <p:tav tm="100000">
                                          <p:val>
                                            <p:strVal val="#ppt_x"/>
                                          </p:val>
                                        </p:tav>
                                      </p:tavLst>
                                    </p:anim>
                                    <p:anim calcmode="lin" valueType="num">
                                      <p:cBhvr>
                                        <p:cTn id="73" dur="1000" fill="hold"/>
                                        <p:tgtEl>
                                          <p:spTgt spid="8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1000"/>
                                        <p:tgtEl>
                                          <p:spTgt spid="87"/>
                                        </p:tgtEl>
                                      </p:cBhvr>
                                    </p:animEffect>
                                    <p:anim calcmode="lin" valueType="num">
                                      <p:cBhvr>
                                        <p:cTn id="77" dur="1000" fill="hold"/>
                                        <p:tgtEl>
                                          <p:spTgt spid="87"/>
                                        </p:tgtEl>
                                        <p:attrNameLst>
                                          <p:attrName>ppt_x</p:attrName>
                                        </p:attrNameLst>
                                      </p:cBhvr>
                                      <p:tavLst>
                                        <p:tav tm="0">
                                          <p:val>
                                            <p:strVal val="#ppt_x"/>
                                          </p:val>
                                        </p:tav>
                                        <p:tav tm="100000">
                                          <p:val>
                                            <p:strVal val="#ppt_x"/>
                                          </p:val>
                                        </p:tav>
                                      </p:tavLst>
                                    </p:anim>
                                    <p:anim calcmode="lin" valueType="num">
                                      <p:cBhvr>
                                        <p:cTn id="78" dur="1000" fill="hold"/>
                                        <p:tgtEl>
                                          <p:spTgt spid="8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fade">
                                      <p:cBhvr>
                                        <p:cTn id="81" dur="1000"/>
                                        <p:tgtEl>
                                          <p:spTgt spid="88"/>
                                        </p:tgtEl>
                                      </p:cBhvr>
                                    </p:animEffect>
                                    <p:anim calcmode="lin" valueType="num">
                                      <p:cBhvr>
                                        <p:cTn id="82" dur="1000" fill="hold"/>
                                        <p:tgtEl>
                                          <p:spTgt spid="88"/>
                                        </p:tgtEl>
                                        <p:attrNameLst>
                                          <p:attrName>ppt_x</p:attrName>
                                        </p:attrNameLst>
                                      </p:cBhvr>
                                      <p:tavLst>
                                        <p:tav tm="0">
                                          <p:val>
                                            <p:strVal val="#ppt_x"/>
                                          </p:val>
                                        </p:tav>
                                        <p:tav tm="100000">
                                          <p:val>
                                            <p:strVal val="#ppt_x"/>
                                          </p:val>
                                        </p:tav>
                                      </p:tavLst>
                                    </p:anim>
                                    <p:anim calcmode="lin" valueType="num">
                                      <p:cBhvr>
                                        <p:cTn id="83" dur="1000" fill="hold"/>
                                        <p:tgtEl>
                                          <p:spTgt spid="8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fade">
                                      <p:cBhvr>
                                        <p:cTn id="86" dur="1000"/>
                                        <p:tgtEl>
                                          <p:spTgt spid="89"/>
                                        </p:tgtEl>
                                      </p:cBhvr>
                                    </p:animEffect>
                                    <p:anim calcmode="lin" valueType="num">
                                      <p:cBhvr>
                                        <p:cTn id="87" dur="1000" fill="hold"/>
                                        <p:tgtEl>
                                          <p:spTgt spid="89"/>
                                        </p:tgtEl>
                                        <p:attrNameLst>
                                          <p:attrName>ppt_x</p:attrName>
                                        </p:attrNameLst>
                                      </p:cBhvr>
                                      <p:tavLst>
                                        <p:tav tm="0">
                                          <p:val>
                                            <p:strVal val="#ppt_x"/>
                                          </p:val>
                                        </p:tav>
                                        <p:tav tm="100000">
                                          <p:val>
                                            <p:strVal val="#ppt_x"/>
                                          </p:val>
                                        </p:tav>
                                      </p:tavLst>
                                    </p:anim>
                                    <p:anim calcmode="lin" valueType="num">
                                      <p:cBhvr>
                                        <p:cTn id="88" dur="1000" fill="hold"/>
                                        <p:tgtEl>
                                          <p:spTgt spid="8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1000"/>
                                        <p:tgtEl>
                                          <p:spTgt spid="90"/>
                                        </p:tgtEl>
                                      </p:cBhvr>
                                    </p:animEffect>
                                    <p:anim calcmode="lin" valueType="num">
                                      <p:cBhvr>
                                        <p:cTn id="92" dur="1000" fill="hold"/>
                                        <p:tgtEl>
                                          <p:spTgt spid="90"/>
                                        </p:tgtEl>
                                        <p:attrNameLst>
                                          <p:attrName>ppt_x</p:attrName>
                                        </p:attrNameLst>
                                      </p:cBhvr>
                                      <p:tavLst>
                                        <p:tav tm="0">
                                          <p:val>
                                            <p:strVal val="#ppt_x"/>
                                          </p:val>
                                        </p:tav>
                                        <p:tav tm="100000">
                                          <p:val>
                                            <p:strVal val="#ppt_x"/>
                                          </p:val>
                                        </p:tav>
                                      </p:tavLst>
                                    </p:anim>
                                    <p:anim calcmode="lin" valueType="num">
                                      <p:cBhvr>
                                        <p:cTn id="93" dur="1000" fill="hold"/>
                                        <p:tgtEl>
                                          <p:spTgt spid="9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fade">
                                      <p:cBhvr>
                                        <p:cTn id="96" dur="1000"/>
                                        <p:tgtEl>
                                          <p:spTgt spid="91"/>
                                        </p:tgtEl>
                                      </p:cBhvr>
                                    </p:animEffect>
                                    <p:anim calcmode="lin" valueType="num">
                                      <p:cBhvr>
                                        <p:cTn id="97" dur="1000" fill="hold"/>
                                        <p:tgtEl>
                                          <p:spTgt spid="91"/>
                                        </p:tgtEl>
                                        <p:attrNameLst>
                                          <p:attrName>ppt_x</p:attrName>
                                        </p:attrNameLst>
                                      </p:cBhvr>
                                      <p:tavLst>
                                        <p:tav tm="0">
                                          <p:val>
                                            <p:strVal val="#ppt_x"/>
                                          </p:val>
                                        </p:tav>
                                        <p:tav tm="100000">
                                          <p:val>
                                            <p:strVal val="#ppt_x"/>
                                          </p:val>
                                        </p:tav>
                                      </p:tavLst>
                                    </p:anim>
                                    <p:anim calcmode="lin" valueType="num">
                                      <p:cBhvr>
                                        <p:cTn id="98" dur="1000" fill="hold"/>
                                        <p:tgtEl>
                                          <p:spTgt spid="9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Effect transition="in" filter="fade">
                                      <p:cBhvr>
                                        <p:cTn id="101" dur="1000"/>
                                        <p:tgtEl>
                                          <p:spTgt spid="92"/>
                                        </p:tgtEl>
                                      </p:cBhvr>
                                    </p:animEffect>
                                    <p:anim calcmode="lin" valueType="num">
                                      <p:cBhvr>
                                        <p:cTn id="102" dur="1000" fill="hold"/>
                                        <p:tgtEl>
                                          <p:spTgt spid="92"/>
                                        </p:tgtEl>
                                        <p:attrNameLst>
                                          <p:attrName>ppt_x</p:attrName>
                                        </p:attrNameLst>
                                      </p:cBhvr>
                                      <p:tavLst>
                                        <p:tav tm="0">
                                          <p:val>
                                            <p:strVal val="#ppt_x"/>
                                          </p:val>
                                        </p:tav>
                                        <p:tav tm="100000">
                                          <p:val>
                                            <p:strVal val="#ppt_x"/>
                                          </p:val>
                                        </p:tav>
                                      </p:tavLst>
                                    </p:anim>
                                    <p:anim calcmode="lin" valueType="num">
                                      <p:cBhvr>
                                        <p:cTn id="103" dur="1000" fill="hold"/>
                                        <p:tgtEl>
                                          <p:spTgt spid="9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Effect transition="in" filter="fade">
                                      <p:cBhvr>
                                        <p:cTn id="106" dur="1000"/>
                                        <p:tgtEl>
                                          <p:spTgt spid="93"/>
                                        </p:tgtEl>
                                      </p:cBhvr>
                                    </p:animEffect>
                                    <p:anim calcmode="lin" valueType="num">
                                      <p:cBhvr>
                                        <p:cTn id="107" dur="1000" fill="hold"/>
                                        <p:tgtEl>
                                          <p:spTgt spid="93"/>
                                        </p:tgtEl>
                                        <p:attrNameLst>
                                          <p:attrName>ppt_x</p:attrName>
                                        </p:attrNameLst>
                                      </p:cBhvr>
                                      <p:tavLst>
                                        <p:tav tm="0">
                                          <p:val>
                                            <p:strVal val="#ppt_x"/>
                                          </p:val>
                                        </p:tav>
                                        <p:tav tm="100000">
                                          <p:val>
                                            <p:strVal val="#ppt_x"/>
                                          </p:val>
                                        </p:tav>
                                      </p:tavLst>
                                    </p:anim>
                                    <p:anim calcmode="lin" valueType="num">
                                      <p:cBhvr>
                                        <p:cTn id="108" dur="1000" fill="hold"/>
                                        <p:tgtEl>
                                          <p:spTgt spid="9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1000"/>
                                        <p:tgtEl>
                                          <p:spTgt spid="94"/>
                                        </p:tgtEl>
                                      </p:cBhvr>
                                    </p:animEffect>
                                    <p:anim calcmode="lin" valueType="num">
                                      <p:cBhvr>
                                        <p:cTn id="112" dur="1000" fill="hold"/>
                                        <p:tgtEl>
                                          <p:spTgt spid="94"/>
                                        </p:tgtEl>
                                        <p:attrNameLst>
                                          <p:attrName>ppt_x</p:attrName>
                                        </p:attrNameLst>
                                      </p:cBhvr>
                                      <p:tavLst>
                                        <p:tav tm="0">
                                          <p:val>
                                            <p:strVal val="#ppt_x"/>
                                          </p:val>
                                        </p:tav>
                                        <p:tav tm="100000">
                                          <p:val>
                                            <p:strVal val="#ppt_x"/>
                                          </p:val>
                                        </p:tav>
                                      </p:tavLst>
                                    </p:anim>
                                    <p:anim calcmode="lin" valueType="num">
                                      <p:cBhvr>
                                        <p:cTn id="113" dur="1000" fill="hold"/>
                                        <p:tgtEl>
                                          <p:spTgt spid="9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5"/>
                                        </p:tgtEl>
                                        <p:attrNameLst>
                                          <p:attrName>style.visibility</p:attrName>
                                        </p:attrNameLst>
                                      </p:cBhvr>
                                      <p:to>
                                        <p:strVal val="visible"/>
                                      </p:to>
                                    </p:set>
                                    <p:animEffect transition="in" filter="fade">
                                      <p:cBhvr>
                                        <p:cTn id="116" dur="1000"/>
                                        <p:tgtEl>
                                          <p:spTgt spid="95"/>
                                        </p:tgtEl>
                                      </p:cBhvr>
                                    </p:animEffect>
                                    <p:anim calcmode="lin" valueType="num">
                                      <p:cBhvr>
                                        <p:cTn id="117" dur="1000" fill="hold"/>
                                        <p:tgtEl>
                                          <p:spTgt spid="95"/>
                                        </p:tgtEl>
                                        <p:attrNameLst>
                                          <p:attrName>ppt_x</p:attrName>
                                        </p:attrNameLst>
                                      </p:cBhvr>
                                      <p:tavLst>
                                        <p:tav tm="0">
                                          <p:val>
                                            <p:strVal val="#ppt_x"/>
                                          </p:val>
                                        </p:tav>
                                        <p:tav tm="100000">
                                          <p:val>
                                            <p:strVal val="#ppt_x"/>
                                          </p:val>
                                        </p:tav>
                                      </p:tavLst>
                                    </p:anim>
                                    <p:anim calcmode="lin" valueType="num">
                                      <p:cBhvr>
                                        <p:cTn id="118" dur="1000" fill="hold"/>
                                        <p:tgtEl>
                                          <p:spTgt spid="9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animEffect transition="in" filter="fade">
                                      <p:cBhvr>
                                        <p:cTn id="121" dur="1000"/>
                                        <p:tgtEl>
                                          <p:spTgt spid="96"/>
                                        </p:tgtEl>
                                      </p:cBhvr>
                                    </p:animEffect>
                                    <p:anim calcmode="lin" valueType="num">
                                      <p:cBhvr>
                                        <p:cTn id="122" dur="1000" fill="hold"/>
                                        <p:tgtEl>
                                          <p:spTgt spid="96"/>
                                        </p:tgtEl>
                                        <p:attrNameLst>
                                          <p:attrName>ppt_x</p:attrName>
                                        </p:attrNameLst>
                                      </p:cBhvr>
                                      <p:tavLst>
                                        <p:tav tm="0">
                                          <p:val>
                                            <p:strVal val="#ppt_x"/>
                                          </p:val>
                                        </p:tav>
                                        <p:tav tm="100000">
                                          <p:val>
                                            <p:strVal val="#ppt_x"/>
                                          </p:val>
                                        </p:tav>
                                      </p:tavLst>
                                    </p:anim>
                                    <p:anim calcmode="lin" valueType="num">
                                      <p:cBhvr>
                                        <p:cTn id="123" dur="1000" fill="hold"/>
                                        <p:tgtEl>
                                          <p:spTgt spid="96"/>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fade">
                                      <p:cBhvr>
                                        <p:cTn id="126" dur="1000"/>
                                        <p:tgtEl>
                                          <p:spTgt spid="97"/>
                                        </p:tgtEl>
                                      </p:cBhvr>
                                    </p:animEffect>
                                    <p:anim calcmode="lin" valueType="num">
                                      <p:cBhvr>
                                        <p:cTn id="127" dur="1000" fill="hold"/>
                                        <p:tgtEl>
                                          <p:spTgt spid="97"/>
                                        </p:tgtEl>
                                        <p:attrNameLst>
                                          <p:attrName>ppt_x</p:attrName>
                                        </p:attrNameLst>
                                      </p:cBhvr>
                                      <p:tavLst>
                                        <p:tav tm="0">
                                          <p:val>
                                            <p:strVal val="#ppt_x"/>
                                          </p:val>
                                        </p:tav>
                                        <p:tav tm="100000">
                                          <p:val>
                                            <p:strVal val="#ppt_x"/>
                                          </p:val>
                                        </p:tav>
                                      </p:tavLst>
                                    </p:anim>
                                    <p:anim calcmode="lin" valueType="num">
                                      <p:cBhvr>
                                        <p:cTn id="128" dur="1000" fill="hold"/>
                                        <p:tgtEl>
                                          <p:spTgt spid="97"/>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fade">
                                      <p:cBhvr>
                                        <p:cTn id="131" dur="1000"/>
                                        <p:tgtEl>
                                          <p:spTgt spid="37"/>
                                        </p:tgtEl>
                                      </p:cBhvr>
                                    </p:animEffect>
                                    <p:anim calcmode="lin" valueType="num">
                                      <p:cBhvr>
                                        <p:cTn id="132" dur="1000" fill="hold"/>
                                        <p:tgtEl>
                                          <p:spTgt spid="37"/>
                                        </p:tgtEl>
                                        <p:attrNameLst>
                                          <p:attrName>ppt_x</p:attrName>
                                        </p:attrNameLst>
                                      </p:cBhvr>
                                      <p:tavLst>
                                        <p:tav tm="0">
                                          <p:val>
                                            <p:strVal val="#ppt_x"/>
                                          </p:val>
                                        </p:tav>
                                        <p:tav tm="100000">
                                          <p:val>
                                            <p:strVal val="#ppt_x"/>
                                          </p:val>
                                        </p:tav>
                                      </p:tavLst>
                                    </p:anim>
                                    <p:anim calcmode="lin" valueType="num">
                                      <p:cBhvr>
                                        <p:cTn id="133" dur="1000" fill="hold"/>
                                        <p:tgtEl>
                                          <p:spTgt spid="37"/>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2"/>
                                        </p:tgtEl>
                                        <p:attrNameLst>
                                          <p:attrName>style.visibility</p:attrName>
                                        </p:attrNameLst>
                                      </p:cBhvr>
                                      <p:to>
                                        <p:strVal val="visible"/>
                                      </p:to>
                                    </p:set>
                                    <p:animEffect transition="in" filter="fade">
                                      <p:cBhvr>
                                        <p:cTn id="136" dur="1000"/>
                                        <p:tgtEl>
                                          <p:spTgt spid="42"/>
                                        </p:tgtEl>
                                      </p:cBhvr>
                                    </p:animEffect>
                                    <p:anim calcmode="lin" valueType="num">
                                      <p:cBhvr>
                                        <p:cTn id="137" dur="1000" fill="hold"/>
                                        <p:tgtEl>
                                          <p:spTgt spid="42"/>
                                        </p:tgtEl>
                                        <p:attrNameLst>
                                          <p:attrName>ppt_x</p:attrName>
                                        </p:attrNameLst>
                                      </p:cBhvr>
                                      <p:tavLst>
                                        <p:tav tm="0">
                                          <p:val>
                                            <p:strVal val="#ppt_x"/>
                                          </p:val>
                                        </p:tav>
                                        <p:tav tm="100000">
                                          <p:val>
                                            <p:strVal val="#ppt_x"/>
                                          </p:val>
                                        </p:tav>
                                      </p:tavLst>
                                    </p:anim>
                                    <p:anim calcmode="lin" valueType="num">
                                      <p:cBhvr>
                                        <p:cTn id="13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fade">
                                      <p:cBhvr>
                                        <p:cTn id="143" dur="1000"/>
                                        <p:tgtEl>
                                          <p:spTgt spid="15"/>
                                        </p:tgtEl>
                                      </p:cBhvr>
                                    </p:animEffect>
                                    <p:anim calcmode="lin" valueType="num">
                                      <p:cBhvr>
                                        <p:cTn id="144" dur="1000" fill="hold"/>
                                        <p:tgtEl>
                                          <p:spTgt spid="15"/>
                                        </p:tgtEl>
                                        <p:attrNameLst>
                                          <p:attrName>ppt_x</p:attrName>
                                        </p:attrNameLst>
                                      </p:cBhvr>
                                      <p:tavLst>
                                        <p:tav tm="0">
                                          <p:val>
                                            <p:strVal val="#ppt_x"/>
                                          </p:val>
                                        </p:tav>
                                        <p:tav tm="100000">
                                          <p:val>
                                            <p:strVal val="#ppt_x"/>
                                          </p:val>
                                        </p:tav>
                                      </p:tavLst>
                                    </p:anim>
                                    <p:anim calcmode="lin" valueType="num">
                                      <p:cBhvr>
                                        <p:cTn id="145" dur="1000" fill="hold"/>
                                        <p:tgtEl>
                                          <p:spTgt spid="1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1000"/>
                                        <p:tgtEl>
                                          <p:spTgt spid="28"/>
                                        </p:tgtEl>
                                      </p:cBhvr>
                                    </p:animEffect>
                                    <p:anim calcmode="lin" valueType="num">
                                      <p:cBhvr>
                                        <p:cTn id="149" dur="1000" fill="hold"/>
                                        <p:tgtEl>
                                          <p:spTgt spid="28"/>
                                        </p:tgtEl>
                                        <p:attrNameLst>
                                          <p:attrName>ppt_x</p:attrName>
                                        </p:attrNameLst>
                                      </p:cBhvr>
                                      <p:tavLst>
                                        <p:tav tm="0">
                                          <p:val>
                                            <p:strVal val="#ppt_x"/>
                                          </p:val>
                                        </p:tav>
                                        <p:tav tm="100000">
                                          <p:val>
                                            <p:strVal val="#ppt_x"/>
                                          </p:val>
                                        </p:tav>
                                      </p:tavLst>
                                    </p:anim>
                                    <p:anim calcmode="lin" valueType="num">
                                      <p:cBhvr>
                                        <p:cTn id="150" dur="1000" fill="hold"/>
                                        <p:tgtEl>
                                          <p:spTgt spid="2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animEffect transition="in" filter="fade">
                                      <p:cBhvr>
                                        <p:cTn id="153" dur="1000"/>
                                        <p:tgtEl>
                                          <p:spTgt spid="29"/>
                                        </p:tgtEl>
                                      </p:cBhvr>
                                    </p:animEffect>
                                    <p:anim calcmode="lin" valueType="num">
                                      <p:cBhvr>
                                        <p:cTn id="154" dur="1000" fill="hold"/>
                                        <p:tgtEl>
                                          <p:spTgt spid="29"/>
                                        </p:tgtEl>
                                        <p:attrNameLst>
                                          <p:attrName>ppt_x</p:attrName>
                                        </p:attrNameLst>
                                      </p:cBhvr>
                                      <p:tavLst>
                                        <p:tav tm="0">
                                          <p:val>
                                            <p:strVal val="#ppt_x"/>
                                          </p:val>
                                        </p:tav>
                                        <p:tav tm="100000">
                                          <p:val>
                                            <p:strVal val="#ppt_x"/>
                                          </p:val>
                                        </p:tav>
                                      </p:tavLst>
                                    </p:anim>
                                    <p:anim calcmode="lin" valueType="num">
                                      <p:cBhvr>
                                        <p:cTn id="155" dur="1000" fill="hold"/>
                                        <p:tgtEl>
                                          <p:spTgt spid="29"/>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1000"/>
                                        <p:tgtEl>
                                          <p:spTgt spid="30"/>
                                        </p:tgtEl>
                                      </p:cBhvr>
                                    </p:animEffect>
                                    <p:anim calcmode="lin" valueType="num">
                                      <p:cBhvr>
                                        <p:cTn id="159" dur="1000" fill="hold"/>
                                        <p:tgtEl>
                                          <p:spTgt spid="30"/>
                                        </p:tgtEl>
                                        <p:attrNameLst>
                                          <p:attrName>ppt_x</p:attrName>
                                        </p:attrNameLst>
                                      </p:cBhvr>
                                      <p:tavLst>
                                        <p:tav tm="0">
                                          <p:val>
                                            <p:strVal val="#ppt_x"/>
                                          </p:val>
                                        </p:tav>
                                        <p:tav tm="100000">
                                          <p:val>
                                            <p:strVal val="#ppt_x"/>
                                          </p:val>
                                        </p:tav>
                                      </p:tavLst>
                                    </p:anim>
                                    <p:anim calcmode="lin" valueType="num">
                                      <p:cBhvr>
                                        <p:cTn id="160" dur="1000" fill="hold"/>
                                        <p:tgtEl>
                                          <p:spTgt spid="3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1000"/>
                                        <p:tgtEl>
                                          <p:spTgt spid="31"/>
                                        </p:tgtEl>
                                      </p:cBhvr>
                                    </p:animEffect>
                                    <p:anim calcmode="lin" valueType="num">
                                      <p:cBhvr>
                                        <p:cTn id="164" dur="1000" fill="hold"/>
                                        <p:tgtEl>
                                          <p:spTgt spid="31"/>
                                        </p:tgtEl>
                                        <p:attrNameLst>
                                          <p:attrName>ppt_x</p:attrName>
                                        </p:attrNameLst>
                                      </p:cBhvr>
                                      <p:tavLst>
                                        <p:tav tm="0">
                                          <p:val>
                                            <p:strVal val="#ppt_x"/>
                                          </p:val>
                                        </p:tav>
                                        <p:tav tm="100000">
                                          <p:val>
                                            <p:strVal val="#ppt_x"/>
                                          </p:val>
                                        </p:tav>
                                      </p:tavLst>
                                    </p:anim>
                                    <p:anim calcmode="lin" valueType="num">
                                      <p:cBhvr>
                                        <p:cTn id="165" dur="1000" fill="hold"/>
                                        <p:tgtEl>
                                          <p:spTgt spid="31"/>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38"/>
                                        </p:tgtEl>
                                        <p:attrNameLst>
                                          <p:attrName>style.visibility</p:attrName>
                                        </p:attrNameLst>
                                      </p:cBhvr>
                                      <p:to>
                                        <p:strVal val="visible"/>
                                      </p:to>
                                    </p:set>
                                    <p:animEffect transition="in" filter="fade">
                                      <p:cBhvr>
                                        <p:cTn id="168" dur="1000"/>
                                        <p:tgtEl>
                                          <p:spTgt spid="38"/>
                                        </p:tgtEl>
                                      </p:cBhvr>
                                    </p:animEffect>
                                    <p:anim calcmode="lin" valueType="num">
                                      <p:cBhvr>
                                        <p:cTn id="169" dur="1000" fill="hold"/>
                                        <p:tgtEl>
                                          <p:spTgt spid="38"/>
                                        </p:tgtEl>
                                        <p:attrNameLst>
                                          <p:attrName>ppt_x</p:attrName>
                                        </p:attrNameLst>
                                      </p:cBhvr>
                                      <p:tavLst>
                                        <p:tav tm="0">
                                          <p:val>
                                            <p:strVal val="#ppt_x"/>
                                          </p:val>
                                        </p:tav>
                                        <p:tav tm="100000">
                                          <p:val>
                                            <p:strVal val="#ppt_x"/>
                                          </p:val>
                                        </p:tav>
                                      </p:tavLst>
                                    </p:anim>
                                    <p:anim calcmode="lin" valueType="num">
                                      <p:cBhvr>
                                        <p:cTn id="170" dur="1000" fill="hold"/>
                                        <p:tgtEl>
                                          <p:spTgt spid="38"/>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3"/>
                                        </p:tgtEl>
                                        <p:attrNameLst>
                                          <p:attrName>style.visibility</p:attrName>
                                        </p:attrNameLst>
                                      </p:cBhvr>
                                      <p:to>
                                        <p:strVal val="visible"/>
                                      </p:to>
                                    </p:set>
                                    <p:animEffect transition="in" filter="fade">
                                      <p:cBhvr>
                                        <p:cTn id="173" dur="1000"/>
                                        <p:tgtEl>
                                          <p:spTgt spid="43"/>
                                        </p:tgtEl>
                                      </p:cBhvr>
                                    </p:animEffect>
                                    <p:anim calcmode="lin" valueType="num">
                                      <p:cBhvr>
                                        <p:cTn id="174" dur="1000" fill="hold"/>
                                        <p:tgtEl>
                                          <p:spTgt spid="43"/>
                                        </p:tgtEl>
                                        <p:attrNameLst>
                                          <p:attrName>ppt_x</p:attrName>
                                        </p:attrNameLst>
                                      </p:cBhvr>
                                      <p:tavLst>
                                        <p:tav tm="0">
                                          <p:val>
                                            <p:strVal val="#ppt_x"/>
                                          </p:val>
                                        </p:tav>
                                        <p:tav tm="100000">
                                          <p:val>
                                            <p:strVal val="#ppt_x"/>
                                          </p:val>
                                        </p:tav>
                                      </p:tavLst>
                                    </p:anim>
                                    <p:anim calcmode="lin" valueType="num">
                                      <p:cBhvr>
                                        <p:cTn id="175" dur="1000" fill="hold"/>
                                        <p:tgtEl>
                                          <p:spTgt spid="43"/>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fade">
                                      <p:cBhvr>
                                        <p:cTn id="178" dur="1000"/>
                                        <p:tgtEl>
                                          <p:spTgt spid="45"/>
                                        </p:tgtEl>
                                      </p:cBhvr>
                                    </p:animEffect>
                                    <p:anim calcmode="lin" valueType="num">
                                      <p:cBhvr>
                                        <p:cTn id="179" dur="1000" fill="hold"/>
                                        <p:tgtEl>
                                          <p:spTgt spid="45"/>
                                        </p:tgtEl>
                                        <p:attrNameLst>
                                          <p:attrName>ppt_x</p:attrName>
                                        </p:attrNameLst>
                                      </p:cBhvr>
                                      <p:tavLst>
                                        <p:tav tm="0">
                                          <p:val>
                                            <p:strVal val="#ppt_x"/>
                                          </p:val>
                                        </p:tav>
                                        <p:tav tm="100000">
                                          <p:val>
                                            <p:strVal val="#ppt_x"/>
                                          </p:val>
                                        </p:tav>
                                      </p:tavLst>
                                    </p:anim>
                                    <p:anim calcmode="lin" valueType="num">
                                      <p:cBhvr>
                                        <p:cTn id="180" dur="1000" fill="hold"/>
                                        <p:tgtEl>
                                          <p:spTgt spid="45"/>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52"/>
                                        </p:tgtEl>
                                        <p:attrNameLst>
                                          <p:attrName>style.visibility</p:attrName>
                                        </p:attrNameLst>
                                      </p:cBhvr>
                                      <p:to>
                                        <p:strVal val="visible"/>
                                      </p:to>
                                    </p:set>
                                    <p:animEffect transition="in" filter="fade">
                                      <p:cBhvr>
                                        <p:cTn id="183" dur="1000"/>
                                        <p:tgtEl>
                                          <p:spTgt spid="52"/>
                                        </p:tgtEl>
                                      </p:cBhvr>
                                    </p:animEffect>
                                    <p:anim calcmode="lin" valueType="num">
                                      <p:cBhvr>
                                        <p:cTn id="184" dur="1000" fill="hold"/>
                                        <p:tgtEl>
                                          <p:spTgt spid="52"/>
                                        </p:tgtEl>
                                        <p:attrNameLst>
                                          <p:attrName>ppt_x</p:attrName>
                                        </p:attrNameLst>
                                      </p:cBhvr>
                                      <p:tavLst>
                                        <p:tav tm="0">
                                          <p:val>
                                            <p:strVal val="#ppt_x"/>
                                          </p:val>
                                        </p:tav>
                                        <p:tav tm="100000">
                                          <p:val>
                                            <p:strVal val="#ppt_x"/>
                                          </p:val>
                                        </p:tav>
                                      </p:tavLst>
                                    </p:anim>
                                    <p:anim calcmode="lin" valueType="num">
                                      <p:cBhvr>
                                        <p:cTn id="185" dur="1000" fill="hold"/>
                                        <p:tgtEl>
                                          <p:spTgt spid="52"/>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53"/>
                                        </p:tgtEl>
                                        <p:attrNameLst>
                                          <p:attrName>style.visibility</p:attrName>
                                        </p:attrNameLst>
                                      </p:cBhvr>
                                      <p:to>
                                        <p:strVal val="visible"/>
                                      </p:to>
                                    </p:set>
                                    <p:animEffect transition="in" filter="fade">
                                      <p:cBhvr>
                                        <p:cTn id="188" dur="1000"/>
                                        <p:tgtEl>
                                          <p:spTgt spid="53"/>
                                        </p:tgtEl>
                                      </p:cBhvr>
                                    </p:animEffect>
                                    <p:anim calcmode="lin" valueType="num">
                                      <p:cBhvr>
                                        <p:cTn id="189" dur="1000" fill="hold"/>
                                        <p:tgtEl>
                                          <p:spTgt spid="53"/>
                                        </p:tgtEl>
                                        <p:attrNameLst>
                                          <p:attrName>ppt_x</p:attrName>
                                        </p:attrNameLst>
                                      </p:cBhvr>
                                      <p:tavLst>
                                        <p:tav tm="0">
                                          <p:val>
                                            <p:strVal val="#ppt_x"/>
                                          </p:val>
                                        </p:tav>
                                        <p:tav tm="100000">
                                          <p:val>
                                            <p:strVal val="#ppt_x"/>
                                          </p:val>
                                        </p:tav>
                                      </p:tavLst>
                                    </p:anim>
                                    <p:anim calcmode="lin" valueType="num">
                                      <p:cBhvr>
                                        <p:cTn id="190" dur="1000" fill="hold"/>
                                        <p:tgtEl>
                                          <p:spTgt spid="53"/>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1000"/>
                                        <p:tgtEl>
                                          <p:spTgt spid="66"/>
                                        </p:tgtEl>
                                      </p:cBhvr>
                                    </p:animEffect>
                                    <p:anim calcmode="lin" valueType="num">
                                      <p:cBhvr>
                                        <p:cTn id="194" dur="1000" fill="hold"/>
                                        <p:tgtEl>
                                          <p:spTgt spid="66"/>
                                        </p:tgtEl>
                                        <p:attrNameLst>
                                          <p:attrName>ppt_x</p:attrName>
                                        </p:attrNameLst>
                                      </p:cBhvr>
                                      <p:tavLst>
                                        <p:tav tm="0">
                                          <p:val>
                                            <p:strVal val="#ppt_x"/>
                                          </p:val>
                                        </p:tav>
                                        <p:tav tm="100000">
                                          <p:val>
                                            <p:strVal val="#ppt_x"/>
                                          </p:val>
                                        </p:tav>
                                      </p:tavLst>
                                    </p:anim>
                                    <p:anim calcmode="lin" valueType="num">
                                      <p:cBhvr>
                                        <p:cTn id="195" dur="1000" fill="hold"/>
                                        <p:tgtEl>
                                          <p:spTgt spid="66"/>
                                        </p:tgtEl>
                                        <p:attrNameLst>
                                          <p:attrName>ppt_y</p:attrName>
                                        </p:attrNameLst>
                                      </p:cBhvr>
                                      <p:tavLst>
                                        <p:tav tm="0">
                                          <p:val>
                                            <p:strVal val="#ppt_y+.1"/>
                                          </p:val>
                                        </p:tav>
                                        <p:tav tm="100000">
                                          <p:val>
                                            <p:strVal val="#ppt_y"/>
                                          </p:val>
                                        </p:tav>
                                      </p:tavLst>
                                    </p:anim>
                                  </p:childTnLst>
                                </p:cTn>
                              </p:par>
                              <p:par>
                                <p:cTn id="196" presetID="42" presetClass="entr" presetSubtype="0" fill="hold" nodeType="withEffect">
                                  <p:stCondLst>
                                    <p:cond delay="0"/>
                                  </p:stCondLst>
                                  <p:childTnLst>
                                    <p:set>
                                      <p:cBhvr>
                                        <p:cTn id="197" dur="1" fill="hold">
                                          <p:stCondLst>
                                            <p:cond delay="0"/>
                                          </p:stCondLst>
                                        </p:cTn>
                                        <p:tgtEl>
                                          <p:spTgt spid="67"/>
                                        </p:tgtEl>
                                        <p:attrNameLst>
                                          <p:attrName>style.visibility</p:attrName>
                                        </p:attrNameLst>
                                      </p:cBhvr>
                                      <p:to>
                                        <p:strVal val="visible"/>
                                      </p:to>
                                    </p:set>
                                    <p:animEffect transition="in" filter="fade">
                                      <p:cBhvr>
                                        <p:cTn id="198" dur="1000"/>
                                        <p:tgtEl>
                                          <p:spTgt spid="67"/>
                                        </p:tgtEl>
                                      </p:cBhvr>
                                    </p:animEffect>
                                    <p:anim calcmode="lin" valueType="num">
                                      <p:cBhvr>
                                        <p:cTn id="199" dur="1000" fill="hold"/>
                                        <p:tgtEl>
                                          <p:spTgt spid="67"/>
                                        </p:tgtEl>
                                        <p:attrNameLst>
                                          <p:attrName>ppt_x</p:attrName>
                                        </p:attrNameLst>
                                      </p:cBhvr>
                                      <p:tavLst>
                                        <p:tav tm="0">
                                          <p:val>
                                            <p:strVal val="#ppt_x"/>
                                          </p:val>
                                        </p:tav>
                                        <p:tav tm="100000">
                                          <p:val>
                                            <p:strVal val="#ppt_x"/>
                                          </p:val>
                                        </p:tav>
                                      </p:tavLst>
                                    </p:anim>
                                    <p:anim calcmode="lin" valueType="num">
                                      <p:cBhvr>
                                        <p:cTn id="200" dur="1000" fill="hold"/>
                                        <p:tgtEl>
                                          <p:spTgt spid="67"/>
                                        </p:tgtEl>
                                        <p:attrNameLst>
                                          <p:attrName>ppt_y</p:attrName>
                                        </p:attrNameLst>
                                      </p:cBhvr>
                                      <p:tavLst>
                                        <p:tav tm="0">
                                          <p:val>
                                            <p:strVal val="#ppt_y+.1"/>
                                          </p:val>
                                        </p:tav>
                                        <p:tav tm="100000">
                                          <p:val>
                                            <p:strVal val="#ppt_y"/>
                                          </p:val>
                                        </p:tav>
                                      </p:tavLst>
                                    </p:anim>
                                  </p:childTnLst>
                                </p:cTn>
                              </p:par>
                              <p:par>
                                <p:cTn id="201" presetID="42" presetClass="entr" presetSubtype="0" fill="hold" nodeType="withEffect">
                                  <p:stCondLst>
                                    <p:cond delay="0"/>
                                  </p:stCondLst>
                                  <p:childTnLst>
                                    <p:set>
                                      <p:cBhvr>
                                        <p:cTn id="202" dur="1" fill="hold">
                                          <p:stCondLst>
                                            <p:cond delay="0"/>
                                          </p:stCondLst>
                                        </p:cTn>
                                        <p:tgtEl>
                                          <p:spTgt spid="68"/>
                                        </p:tgtEl>
                                        <p:attrNameLst>
                                          <p:attrName>style.visibility</p:attrName>
                                        </p:attrNameLst>
                                      </p:cBhvr>
                                      <p:to>
                                        <p:strVal val="visible"/>
                                      </p:to>
                                    </p:set>
                                    <p:animEffect transition="in" filter="fade">
                                      <p:cBhvr>
                                        <p:cTn id="203" dur="1000"/>
                                        <p:tgtEl>
                                          <p:spTgt spid="68"/>
                                        </p:tgtEl>
                                      </p:cBhvr>
                                    </p:animEffect>
                                    <p:anim calcmode="lin" valueType="num">
                                      <p:cBhvr>
                                        <p:cTn id="204" dur="1000" fill="hold"/>
                                        <p:tgtEl>
                                          <p:spTgt spid="68"/>
                                        </p:tgtEl>
                                        <p:attrNameLst>
                                          <p:attrName>ppt_x</p:attrName>
                                        </p:attrNameLst>
                                      </p:cBhvr>
                                      <p:tavLst>
                                        <p:tav tm="0">
                                          <p:val>
                                            <p:strVal val="#ppt_x"/>
                                          </p:val>
                                        </p:tav>
                                        <p:tav tm="100000">
                                          <p:val>
                                            <p:strVal val="#ppt_x"/>
                                          </p:val>
                                        </p:tav>
                                      </p:tavLst>
                                    </p:anim>
                                    <p:anim calcmode="lin" valueType="num">
                                      <p:cBhvr>
                                        <p:cTn id="205" dur="1000" fill="hold"/>
                                        <p:tgtEl>
                                          <p:spTgt spid="68"/>
                                        </p:tgtEl>
                                        <p:attrNameLst>
                                          <p:attrName>ppt_y</p:attrName>
                                        </p:attrNameLst>
                                      </p:cBhvr>
                                      <p:tavLst>
                                        <p:tav tm="0">
                                          <p:val>
                                            <p:strVal val="#ppt_y+.1"/>
                                          </p:val>
                                        </p:tav>
                                        <p:tav tm="100000">
                                          <p:val>
                                            <p:strVal val="#ppt_y"/>
                                          </p:val>
                                        </p:tav>
                                      </p:tavLst>
                                    </p:anim>
                                  </p:childTnLst>
                                </p:cTn>
                              </p:par>
                              <p:par>
                                <p:cTn id="206" presetID="42" presetClass="entr" presetSubtype="0" fill="hold" nodeType="with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fade">
                                      <p:cBhvr>
                                        <p:cTn id="208" dur="1000"/>
                                        <p:tgtEl>
                                          <p:spTgt spid="69"/>
                                        </p:tgtEl>
                                      </p:cBhvr>
                                    </p:animEffect>
                                    <p:anim calcmode="lin" valueType="num">
                                      <p:cBhvr>
                                        <p:cTn id="209" dur="1000" fill="hold"/>
                                        <p:tgtEl>
                                          <p:spTgt spid="69"/>
                                        </p:tgtEl>
                                        <p:attrNameLst>
                                          <p:attrName>ppt_x</p:attrName>
                                        </p:attrNameLst>
                                      </p:cBhvr>
                                      <p:tavLst>
                                        <p:tav tm="0">
                                          <p:val>
                                            <p:strVal val="#ppt_x"/>
                                          </p:val>
                                        </p:tav>
                                        <p:tav tm="100000">
                                          <p:val>
                                            <p:strVal val="#ppt_x"/>
                                          </p:val>
                                        </p:tav>
                                      </p:tavLst>
                                    </p:anim>
                                    <p:anim calcmode="lin" valueType="num">
                                      <p:cBhvr>
                                        <p:cTn id="210" dur="1000" fill="hold"/>
                                        <p:tgtEl>
                                          <p:spTgt spid="69"/>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60"/>
                                        </p:tgtEl>
                                        <p:attrNameLst>
                                          <p:attrName>style.visibility</p:attrName>
                                        </p:attrNameLst>
                                      </p:cBhvr>
                                      <p:to>
                                        <p:strVal val="visible"/>
                                      </p:to>
                                    </p:set>
                                    <p:animEffect transition="in" filter="fade">
                                      <p:cBhvr>
                                        <p:cTn id="213" dur="1000"/>
                                        <p:tgtEl>
                                          <p:spTgt spid="60"/>
                                        </p:tgtEl>
                                      </p:cBhvr>
                                    </p:animEffect>
                                    <p:anim calcmode="lin" valueType="num">
                                      <p:cBhvr>
                                        <p:cTn id="214" dur="1000" fill="hold"/>
                                        <p:tgtEl>
                                          <p:spTgt spid="60"/>
                                        </p:tgtEl>
                                        <p:attrNameLst>
                                          <p:attrName>ppt_x</p:attrName>
                                        </p:attrNameLst>
                                      </p:cBhvr>
                                      <p:tavLst>
                                        <p:tav tm="0">
                                          <p:val>
                                            <p:strVal val="#ppt_x"/>
                                          </p:val>
                                        </p:tav>
                                        <p:tav tm="100000">
                                          <p:val>
                                            <p:strVal val="#ppt_x"/>
                                          </p:val>
                                        </p:tav>
                                      </p:tavLst>
                                    </p:anim>
                                    <p:anim calcmode="lin" valueType="num">
                                      <p:cBhvr>
                                        <p:cTn id="215"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ntr" presetSubtype="0" fill="hold" nodeType="clickEffect">
                                  <p:stCondLst>
                                    <p:cond delay="0"/>
                                  </p:stCondLst>
                                  <p:childTnLst>
                                    <p:set>
                                      <p:cBhvr>
                                        <p:cTn id="219" dur="1" fill="hold">
                                          <p:stCondLst>
                                            <p:cond delay="0"/>
                                          </p:stCondLst>
                                        </p:cTn>
                                        <p:tgtEl>
                                          <p:spTgt spid="14"/>
                                        </p:tgtEl>
                                        <p:attrNameLst>
                                          <p:attrName>style.visibility</p:attrName>
                                        </p:attrNameLst>
                                      </p:cBhvr>
                                      <p:to>
                                        <p:strVal val="visible"/>
                                      </p:to>
                                    </p:set>
                                    <p:animEffect transition="in" filter="fade">
                                      <p:cBhvr>
                                        <p:cTn id="220" dur="1000"/>
                                        <p:tgtEl>
                                          <p:spTgt spid="14"/>
                                        </p:tgtEl>
                                      </p:cBhvr>
                                    </p:animEffect>
                                    <p:anim calcmode="lin" valueType="num">
                                      <p:cBhvr>
                                        <p:cTn id="221" dur="1000" fill="hold"/>
                                        <p:tgtEl>
                                          <p:spTgt spid="14"/>
                                        </p:tgtEl>
                                        <p:attrNameLst>
                                          <p:attrName>ppt_x</p:attrName>
                                        </p:attrNameLst>
                                      </p:cBhvr>
                                      <p:tavLst>
                                        <p:tav tm="0">
                                          <p:val>
                                            <p:strVal val="#ppt_x"/>
                                          </p:val>
                                        </p:tav>
                                        <p:tav tm="100000">
                                          <p:val>
                                            <p:strVal val="#ppt_x"/>
                                          </p:val>
                                        </p:tav>
                                      </p:tavLst>
                                    </p:anim>
                                    <p:anim calcmode="lin" valueType="num">
                                      <p:cBhvr>
                                        <p:cTn id="222" dur="1000" fill="hold"/>
                                        <p:tgtEl>
                                          <p:spTgt spid="14"/>
                                        </p:tgtEl>
                                        <p:attrNameLst>
                                          <p:attrName>ppt_y</p:attrName>
                                        </p:attrNameLst>
                                      </p:cBhvr>
                                      <p:tavLst>
                                        <p:tav tm="0">
                                          <p:val>
                                            <p:strVal val="#ppt_y+.1"/>
                                          </p:val>
                                        </p:tav>
                                        <p:tav tm="100000">
                                          <p:val>
                                            <p:strVal val="#ppt_y"/>
                                          </p:val>
                                        </p:tav>
                                      </p:tavLst>
                                    </p:anim>
                                  </p:childTnLst>
                                </p:cTn>
                              </p:par>
                              <p:par>
                                <p:cTn id="223" presetID="42" presetClass="entr" presetSubtype="0" fill="hold" grpId="0" nodeType="withEffect">
                                  <p:stCondLst>
                                    <p:cond delay="0"/>
                                  </p:stCondLst>
                                  <p:childTnLst>
                                    <p:set>
                                      <p:cBhvr>
                                        <p:cTn id="224" dur="1" fill="hold">
                                          <p:stCondLst>
                                            <p:cond delay="0"/>
                                          </p:stCondLst>
                                        </p:cTn>
                                        <p:tgtEl>
                                          <p:spTgt spid="40"/>
                                        </p:tgtEl>
                                        <p:attrNameLst>
                                          <p:attrName>style.visibility</p:attrName>
                                        </p:attrNameLst>
                                      </p:cBhvr>
                                      <p:to>
                                        <p:strVal val="visible"/>
                                      </p:to>
                                    </p:set>
                                    <p:animEffect transition="in" filter="fade">
                                      <p:cBhvr>
                                        <p:cTn id="225" dur="1000"/>
                                        <p:tgtEl>
                                          <p:spTgt spid="40"/>
                                        </p:tgtEl>
                                      </p:cBhvr>
                                    </p:animEffect>
                                    <p:anim calcmode="lin" valueType="num">
                                      <p:cBhvr>
                                        <p:cTn id="226" dur="1000" fill="hold"/>
                                        <p:tgtEl>
                                          <p:spTgt spid="40"/>
                                        </p:tgtEl>
                                        <p:attrNameLst>
                                          <p:attrName>ppt_x</p:attrName>
                                        </p:attrNameLst>
                                      </p:cBhvr>
                                      <p:tavLst>
                                        <p:tav tm="0">
                                          <p:val>
                                            <p:strVal val="#ppt_x"/>
                                          </p:val>
                                        </p:tav>
                                        <p:tav tm="100000">
                                          <p:val>
                                            <p:strVal val="#ppt_x"/>
                                          </p:val>
                                        </p:tav>
                                      </p:tavLst>
                                    </p:anim>
                                    <p:anim calcmode="lin" valueType="num">
                                      <p:cBhvr>
                                        <p:cTn id="22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0" nodeType="clickEffect">
                                  <p:stCondLst>
                                    <p:cond delay="0"/>
                                  </p:stCondLst>
                                  <p:childTnLst>
                                    <p:set>
                                      <p:cBhvr>
                                        <p:cTn id="231" dur="1" fill="hold">
                                          <p:stCondLst>
                                            <p:cond delay="0"/>
                                          </p:stCondLst>
                                        </p:cTn>
                                        <p:tgtEl>
                                          <p:spTgt spid="74"/>
                                        </p:tgtEl>
                                        <p:attrNameLst>
                                          <p:attrName>style.visibility</p:attrName>
                                        </p:attrNameLst>
                                      </p:cBhvr>
                                      <p:to>
                                        <p:strVal val="visible"/>
                                      </p:to>
                                    </p:set>
                                    <p:animEffect transition="in" filter="fade">
                                      <p:cBhvr>
                                        <p:cTn id="232" dur="1000"/>
                                        <p:tgtEl>
                                          <p:spTgt spid="74"/>
                                        </p:tgtEl>
                                      </p:cBhvr>
                                    </p:animEffect>
                                    <p:anim calcmode="lin" valueType="num">
                                      <p:cBhvr>
                                        <p:cTn id="233" dur="1000" fill="hold"/>
                                        <p:tgtEl>
                                          <p:spTgt spid="74"/>
                                        </p:tgtEl>
                                        <p:attrNameLst>
                                          <p:attrName>ppt_x</p:attrName>
                                        </p:attrNameLst>
                                      </p:cBhvr>
                                      <p:tavLst>
                                        <p:tav tm="0">
                                          <p:val>
                                            <p:strVal val="#ppt_x"/>
                                          </p:val>
                                        </p:tav>
                                        <p:tav tm="100000">
                                          <p:val>
                                            <p:strVal val="#ppt_x"/>
                                          </p:val>
                                        </p:tav>
                                      </p:tavLst>
                                    </p:anim>
                                    <p:anim calcmode="lin" valueType="num">
                                      <p:cBhvr>
                                        <p:cTn id="234" dur="1000" fill="hold"/>
                                        <p:tgtEl>
                                          <p:spTgt spid="74"/>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75"/>
                                        </p:tgtEl>
                                        <p:attrNameLst>
                                          <p:attrName>style.visibility</p:attrName>
                                        </p:attrNameLst>
                                      </p:cBhvr>
                                      <p:to>
                                        <p:strVal val="visible"/>
                                      </p:to>
                                    </p:set>
                                    <p:animEffect transition="in" filter="fade">
                                      <p:cBhvr>
                                        <p:cTn id="237" dur="1000"/>
                                        <p:tgtEl>
                                          <p:spTgt spid="75"/>
                                        </p:tgtEl>
                                      </p:cBhvr>
                                    </p:animEffect>
                                    <p:anim calcmode="lin" valueType="num">
                                      <p:cBhvr>
                                        <p:cTn id="238" dur="1000" fill="hold"/>
                                        <p:tgtEl>
                                          <p:spTgt spid="75"/>
                                        </p:tgtEl>
                                        <p:attrNameLst>
                                          <p:attrName>ppt_x</p:attrName>
                                        </p:attrNameLst>
                                      </p:cBhvr>
                                      <p:tavLst>
                                        <p:tav tm="0">
                                          <p:val>
                                            <p:strVal val="#ppt_x"/>
                                          </p:val>
                                        </p:tav>
                                        <p:tav tm="100000">
                                          <p:val>
                                            <p:strVal val="#ppt_x"/>
                                          </p:val>
                                        </p:tav>
                                      </p:tavLst>
                                    </p:anim>
                                    <p:anim calcmode="lin" valueType="num">
                                      <p:cBhvr>
                                        <p:cTn id="239" dur="1000" fill="hold"/>
                                        <p:tgtEl>
                                          <p:spTgt spid="75"/>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76"/>
                                        </p:tgtEl>
                                        <p:attrNameLst>
                                          <p:attrName>style.visibility</p:attrName>
                                        </p:attrNameLst>
                                      </p:cBhvr>
                                      <p:to>
                                        <p:strVal val="visible"/>
                                      </p:to>
                                    </p:set>
                                    <p:animEffect transition="in" filter="fade">
                                      <p:cBhvr>
                                        <p:cTn id="242" dur="1000"/>
                                        <p:tgtEl>
                                          <p:spTgt spid="76"/>
                                        </p:tgtEl>
                                      </p:cBhvr>
                                    </p:animEffect>
                                    <p:anim calcmode="lin" valueType="num">
                                      <p:cBhvr>
                                        <p:cTn id="243" dur="1000" fill="hold"/>
                                        <p:tgtEl>
                                          <p:spTgt spid="76"/>
                                        </p:tgtEl>
                                        <p:attrNameLst>
                                          <p:attrName>ppt_x</p:attrName>
                                        </p:attrNameLst>
                                      </p:cBhvr>
                                      <p:tavLst>
                                        <p:tav tm="0">
                                          <p:val>
                                            <p:strVal val="#ppt_x"/>
                                          </p:val>
                                        </p:tav>
                                        <p:tav tm="100000">
                                          <p:val>
                                            <p:strVal val="#ppt_x"/>
                                          </p:val>
                                        </p:tav>
                                      </p:tavLst>
                                    </p:anim>
                                    <p:anim calcmode="lin" valueType="num">
                                      <p:cBhvr>
                                        <p:cTn id="244" dur="1000" fill="hold"/>
                                        <p:tgtEl>
                                          <p:spTgt spid="76"/>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77"/>
                                        </p:tgtEl>
                                        <p:attrNameLst>
                                          <p:attrName>style.visibility</p:attrName>
                                        </p:attrNameLst>
                                      </p:cBhvr>
                                      <p:to>
                                        <p:strVal val="visible"/>
                                      </p:to>
                                    </p:set>
                                    <p:animEffect transition="in" filter="fade">
                                      <p:cBhvr>
                                        <p:cTn id="247" dur="1000"/>
                                        <p:tgtEl>
                                          <p:spTgt spid="77"/>
                                        </p:tgtEl>
                                      </p:cBhvr>
                                    </p:animEffect>
                                    <p:anim calcmode="lin" valueType="num">
                                      <p:cBhvr>
                                        <p:cTn id="248" dur="1000" fill="hold"/>
                                        <p:tgtEl>
                                          <p:spTgt spid="77"/>
                                        </p:tgtEl>
                                        <p:attrNameLst>
                                          <p:attrName>ppt_x</p:attrName>
                                        </p:attrNameLst>
                                      </p:cBhvr>
                                      <p:tavLst>
                                        <p:tav tm="0">
                                          <p:val>
                                            <p:strVal val="#ppt_x"/>
                                          </p:val>
                                        </p:tav>
                                        <p:tav tm="100000">
                                          <p:val>
                                            <p:strVal val="#ppt_x"/>
                                          </p:val>
                                        </p:tav>
                                      </p:tavLst>
                                    </p:anim>
                                    <p:anim calcmode="lin" valueType="num">
                                      <p:cBhvr>
                                        <p:cTn id="249" dur="1000" fill="hold"/>
                                        <p:tgtEl>
                                          <p:spTgt spid="77"/>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78"/>
                                        </p:tgtEl>
                                        <p:attrNameLst>
                                          <p:attrName>style.visibility</p:attrName>
                                        </p:attrNameLst>
                                      </p:cBhvr>
                                      <p:to>
                                        <p:strVal val="visible"/>
                                      </p:to>
                                    </p:set>
                                    <p:animEffect transition="in" filter="fade">
                                      <p:cBhvr>
                                        <p:cTn id="252" dur="1000"/>
                                        <p:tgtEl>
                                          <p:spTgt spid="78"/>
                                        </p:tgtEl>
                                      </p:cBhvr>
                                    </p:animEffect>
                                    <p:anim calcmode="lin" valueType="num">
                                      <p:cBhvr>
                                        <p:cTn id="253" dur="1000" fill="hold"/>
                                        <p:tgtEl>
                                          <p:spTgt spid="78"/>
                                        </p:tgtEl>
                                        <p:attrNameLst>
                                          <p:attrName>ppt_x</p:attrName>
                                        </p:attrNameLst>
                                      </p:cBhvr>
                                      <p:tavLst>
                                        <p:tav tm="0">
                                          <p:val>
                                            <p:strVal val="#ppt_x"/>
                                          </p:val>
                                        </p:tav>
                                        <p:tav tm="100000">
                                          <p:val>
                                            <p:strVal val="#ppt_x"/>
                                          </p:val>
                                        </p:tav>
                                      </p:tavLst>
                                    </p:anim>
                                    <p:anim calcmode="lin" valueType="num">
                                      <p:cBhvr>
                                        <p:cTn id="254" dur="1000" fill="hold"/>
                                        <p:tgtEl>
                                          <p:spTgt spid="78"/>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79"/>
                                        </p:tgtEl>
                                        <p:attrNameLst>
                                          <p:attrName>style.visibility</p:attrName>
                                        </p:attrNameLst>
                                      </p:cBhvr>
                                      <p:to>
                                        <p:strVal val="visible"/>
                                      </p:to>
                                    </p:set>
                                    <p:animEffect transition="in" filter="fade">
                                      <p:cBhvr>
                                        <p:cTn id="257" dur="1000"/>
                                        <p:tgtEl>
                                          <p:spTgt spid="79"/>
                                        </p:tgtEl>
                                      </p:cBhvr>
                                    </p:animEffect>
                                    <p:anim calcmode="lin" valueType="num">
                                      <p:cBhvr>
                                        <p:cTn id="258" dur="1000" fill="hold"/>
                                        <p:tgtEl>
                                          <p:spTgt spid="79"/>
                                        </p:tgtEl>
                                        <p:attrNameLst>
                                          <p:attrName>ppt_x</p:attrName>
                                        </p:attrNameLst>
                                      </p:cBhvr>
                                      <p:tavLst>
                                        <p:tav tm="0">
                                          <p:val>
                                            <p:strVal val="#ppt_x"/>
                                          </p:val>
                                        </p:tav>
                                        <p:tav tm="100000">
                                          <p:val>
                                            <p:strVal val="#ppt_x"/>
                                          </p:val>
                                        </p:tav>
                                      </p:tavLst>
                                    </p:anim>
                                    <p:anim calcmode="lin" valueType="num">
                                      <p:cBhvr>
                                        <p:cTn id="259" dur="1000" fill="hold"/>
                                        <p:tgtEl>
                                          <p:spTgt spid="79"/>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80"/>
                                        </p:tgtEl>
                                        <p:attrNameLst>
                                          <p:attrName>style.visibility</p:attrName>
                                        </p:attrNameLst>
                                      </p:cBhvr>
                                      <p:to>
                                        <p:strVal val="visible"/>
                                      </p:to>
                                    </p:set>
                                    <p:animEffect transition="in" filter="fade">
                                      <p:cBhvr>
                                        <p:cTn id="262" dur="1000"/>
                                        <p:tgtEl>
                                          <p:spTgt spid="80"/>
                                        </p:tgtEl>
                                      </p:cBhvr>
                                    </p:animEffect>
                                    <p:anim calcmode="lin" valueType="num">
                                      <p:cBhvr>
                                        <p:cTn id="263" dur="1000" fill="hold"/>
                                        <p:tgtEl>
                                          <p:spTgt spid="80"/>
                                        </p:tgtEl>
                                        <p:attrNameLst>
                                          <p:attrName>ppt_x</p:attrName>
                                        </p:attrNameLst>
                                      </p:cBhvr>
                                      <p:tavLst>
                                        <p:tav tm="0">
                                          <p:val>
                                            <p:strVal val="#ppt_x"/>
                                          </p:val>
                                        </p:tav>
                                        <p:tav tm="100000">
                                          <p:val>
                                            <p:strVal val="#ppt_x"/>
                                          </p:val>
                                        </p:tav>
                                      </p:tavLst>
                                    </p:anim>
                                    <p:anim calcmode="lin" valueType="num">
                                      <p:cBhvr>
                                        <p:cTn id="26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39"/>
                                        </p:tgtEl>
                                        <p:attrNameLst>
                                          <p:attrName>style.visibility</p:attrName>
                                        </p:attrNameLst>
                                      </p:cBhvr>
                                      <p:to>
                                        <p:strVal val="visible"/>
                                      </p:to>
                                    </p:set>
                                    <p:animEffect transition="in" filter="fade">
                                      <p:cBhvr>
                                        <p:cTn id="269" dur="1000"/>
                                        <p:tgtEl>
                                          <p:spTgt spid="39"/>
                                        </p:tgtEl>
                                      </p:cBhvr>
                                    </p:animEffect>
                                    <p:anim calcmode="lin" valueType="num">
                                      <p:cBhvr>
                                        <p:cTn id="270" dur="1000" fill="hold"/>
                                        <p:tgtEl>
                                          <p:spTgt spid="39"/>
                                        </p:tgtEl>
                                        <p:attrNameLst>
                                          <p:attrName>ppt_x</p:attrName>
                                        </p:attrNameLst>
                                      </p:cBhvr>
                                      <p:tavLst>
                                        <p:tav tm="0">
                                          <p:val>
                                            <p:strVal val="#ppt_x"/>
                                          </p:val>
                                        </p:tav>
                                        <p:tav tm="100000">
                                          <p:val>
                                            <p:strVal val="#ppt_x"/>
                                          </p:val>
                                        </p:tav>
                                      </p:tavLst>
                                    </p:anim>
                                    <p:anim calcmode="lin" valueType="num">
                                      <p:cBhvr>
                                        <p:cTn id="271" dur="1000" fill="hold"/>
                                        <p:tgtEl>
                                          <p:spTgt spid="39"/>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4"/>
                                        </p:tgtEl>
                                        <p:attrNameLst>
                                          <p:attrName>style.visibility</p:attrName>
                                        </p:attrNameLst>
                                      </p:cBhvr>
                                      <p:to>
                                        <p:strVal val="visible"/>
                                      </p:to>
                                    </p:set>
                                    <p:animEffect transition="in" filter="fade">
                                      <p:cBhvr>
                                        <p:cTn id="274" dur="1000"/>
                                        <p:tgtEl>
                                          <p:spTgt spid="44"/>
                                        </p:tgtEl>
                                      </p:cBhvr>
                                    </p:animEffect>
                                    <p:anim calcmode="lin" valueType="num">
                                      <p:cBhvr>
                                        <p:cTn id="275" dur="1000" fill="hold"/>
                                        <p:tgtEl>
                                          <p:spTgt spid="44"/>
                                        </p:tgtEl>
                                        <p:attrNameLst>
                                          <p:attrName>ppt_x</p:attrName>
                                        </p:attrNameLst>
                                      </p:cBhvr>
                                      <p:tavLst>
                                        <p:tav tm="0">
                                          <p:val>
                                            <p:strVal val="#ppt_x"/>
                                          </p:val>
                                        </p:tav>
                                        <p:tav tm="100000">
                                          <p:val>
                                            <p:strVal val="#ppt_x"/>
                                          </p:val>
                                        </p:tav>
                                      </p:tavLst>
                                    </p:anim>
                                    <p:anim calcmode="lin" valueType="num">
                                      <p:cBhvr>
                                        <p:cTn id="276" dur="1000" fill="hold"/>
                                        <p:tgtEl>
                                          <p:spTgt spid="44"/>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6"/>
                                        </p:tgtEl>
                                        <p:attrNameLst>
                                          <p:attrName>style.visibility</p:attrName>
                                        </p:attrNameLst>
                                      </p:cBhvr>
                                      <p:to>
                                        <p:strVal val="visible"/>
                                      </p:to>
                                    </p:set>
                                    <p:animEffect transition="in" filter="fade">
                                      <p:cBhvr>
                                        <p:cTn id="279" dur="1000"/>
                                        <p:tgtEl>
                                          <p:spTgt spid="46"/>
                                        </p:tgtEl>
                                      </p:cBhvr>
                                    </p:animEffect>
                                    <p:anim calcmode="lin" valueType="num">
                                      <p:cBhvr>
                                        <p:cTn id="280" dur="1000" fill="hold"/>
                                        <p:tgtEl>
                                          <p:spTgt spid="46"/>
                                        </p:tgtEl>
                                        <p:attrNameLst>
                                          <p:attrName>ppt_x</p:attrName>
                                        </p:attrNameLst>
                                      </p:cBhvr>
                                      <p:tavLst>
                                        <p:tav tm="0">
                                          <p:val>
                                            <p:strVal val="#ppt_x"/>
                                          </p:val>
                                        </p:tav>
                                        <p:tav tm="100000">
                                          <p:val>
                                            <p:strVal val="#ppt_x"/>
                                          </p:val>
                                        </p:tav>
                                      </p:tavLst>
                                    </p:anim>
                                    <p:anim calcmode="lin" valueType="num">
                                      <p:cBhvr>
                                        <p:cTn id="281" dur="1000" fill="hold"/>
                                        <p:tgtEl>
                                          <p:spTgt spid="46"/>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7"/>
                                        </p:tgtEl>
                                        <p:attrNameLst>
                                          <p:attrName>style.visibility</p:attrName>
                                        </p:attrNameLst>
                                      </p:cBhvr>
                                      <p:to>
                                        <p:strVal val="visible"/>
                                      </p:to>
                                    </p:set>
                                    <p:animEffect transition="in" filter="fade">
                                      <p:cBhvr>
                                        <p:cTn id="284" dur="1000"/>
                                        <p:tgtEl>
                                          <p:spTgt spid="47"/>
                                        </p:tgtEl>
                                      </p:cBhvr>
                                    </p:animEffect>
                                    <p:anim calcmode="lin" valueType="num">
                                      <p:cBhvr>
                                        <p:cTn id="285" dur="1000" fill="hold"/>
                                        <p:tgtEl>
                                          <p:spTgt spid="47"/>
                                        </p:tgtEl>
                                        <p:attrNameLst>
                                          <p:attrName>ppt_x</p:attrName>
                                        </p:attrNameLst>
                                      </p:cBhvr>
                                      <p:tavLst>
                                        <p:tav tm="0">
                                          <p:val>
                                            <p:strVal val="#ppt_x"/>
                                          </p:val>
                                        </p:tav>
                                        <p:tav tm="100000">
                                          <p:val>
                                            <p:strVal val="#ppt_x"/>
                                          </p:val>
                                        </p:tav>
                                      </p:tavLst>
                                    </p:anim>
                                    <p:anim calcmode="lin" valueType="num">
                                      <p:cBhvr>
                                        <p:cTn id="286" dur="1000" fill="hold"/>
                                        <p:tgtEl>
                                          <p:spTgt spid="47"/>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8"/>
                                        </p:tgtEl>
                                        <p:attrNameLst>
                                          <p:attrName>style.visibility</p:attrName>
                                        </p:attrNameLst>
                                      </p:cBhvr>
                                      <p:to>
                                        <p:strVal val="visible"/>
                                      </p:to>
                                    </p:set>
                                    <p:animEffect transition="in" filter="fade">
                                      <p:cBhvr>
                                        <p:cTn id="289" dur="1000"/>
                                        <p:tgtEl>
                                          <p:spTgt spid="48"/>
                                        </p:tgtEl>
                                      </p:cBhvr>
                                    </p:animEffect>
                                    <p:anim calcmode="lin" valueType="num">
                                      <p:cBhvr>
                                        <p:cTn id="290" dur="1000" fill="hold"/>
                                        <p:tgtEl>
                                          <p:spTgt spid="48"/>
                                        </p:tgtEl>
                                        <p:attrNameLst>
                                          <p:attrName>ppt_x</p:attrName>
                                        </p:attrNameLst>
                                      </p:cBhvr>
                                      <p:tavLst>
                                        <p:tav tm="0">
                                          <p:val>
                                            <p:strVal val="#ppt_x"/>
                                          </p:val>
                                        </p:tav>
                                        <p:tav tm="100000">
                                          <p:val>
                                            <p:strVal val="#ppt_x"/>
                                          </p:val>
                                        </p:tav>
                                      </p:tavLst>
                                    </p:anim>
                                    <p:anim calcmode="lin" valueType="num">
                                      <p:cBhvr>
                                        <p:cTn id="291" dur="1000" fill="hold"/>
                                        <p:tgtEl>
                                          <p:spTgt spid="48"/>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
                                        </p:tgtEl>
                                        <p:attrNameLst>
                                          <p:attrName>style.visibility</p:attrName>
                                        </p:attrNameLst>
                                      </p:cBhvr>
                                      <p:to>
                                        <p:strVal val="visible"/>
                                      </p:to>
                                    </p:set>
                                    <p:animEffect transition="in" filter="fade">
                                      <p:cBhvr>
                                        <p:cTn id="294" dur="1000"/>
                                        <p:tgtEl>
                                          <p:spTgt spid="49"/>
                                        </p:tgtEl>
                                      </p:cBhvr>
                                    </p:animEffect>
                                    <p:anim calcmode="lin" valueType="num">
                                      <p:cBhvr>
                                        <p:cTn id="295" dur="1000" fill="hold"/>
                                        <p:tgtEl>
                                          <p:spTgt spid="49"/>
                                        </p:tgtEl>
                                        <p:attrNameLst>
                                          <p:attrName>ppt_x</p:attrName>
                                        </p:attrNameLst>
                                      </p:cBhvr>
                                      <p:tavLst>
                                        <p:tav tm="0">
                                          <p:val>
                                            <p:strVal val="#ppt_x"/>
                                          </p:val>
                                        </p:tav>
                                        <p:tav tm="100000">
                                          <p:val>
                                            <p:strVal val="#ppt_x"/>
                                          </p:val>
                                        </p:tav>
                                      </p:tavLst>
                                    </p:anim>
                                    <p:anim calcmode="lin" valueType="num">
                                      <p:cBhvr>
                                        <p:cTn id="296" dur="1000" fill="hold"/>
                                        <p:tgtEl>
                                          <p:spTgt spid="49"/>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50"/>
                                        </p:tgtEl>
                                        <p:attrNameLst>
                                          <p:attrName>style.visibility</p:attrName>
                                        </p:attrNameLst>
                                      </p:cBhvr>
                                      <p:to>
                                        <p:strVal val="visible"/>
                                      </p:to>
                                    </p:set>
                                    <p:animEffect transition="in" filter="fade">
                                      <p:cBhvr>
                                        <p:cTn id="299" dur="1000"/>
                                        <p:tgtEl>
                                          <p:spTgt spid="50"/>
                                        </p:tgtEl>
                                      </p:cBhvr>
                                    </p:animEffect>
                                    <p:anim calcmode="lin" valueType="num">
                                      <p:cBhvr>
                                        <p:cTn id="300" dur="1000" fill="hold"/>
                                        <p:tgtEl>
                                          <p:spTgt spid="50"/>
                                        </p:tgtEl>
                                        <p:attrNameLst>
                                          <p:attrName>ppt_x</p:attrName>
                                        </p:attrNameLst>
                                      </p:cBhvr>
                                      <p:tavLst>
                                        <p:tav tm="0">
                                          <p:val>
                                            <p:strVal val="#ppt_x"/>
                                          </p:val>
                                        </p:tav>
                                        <p:tav tm="100000">
                                          <p:val>
                                            <p:strVal val="#ppt_x"/>
                                          </p:val>
                                        </p:tav>
                                      </p:tavLst>
                                    </p:anim>
                                    <p:anim calcmode="lin" valueType="num">
                                      <p:cBhvr>
                                        <p:cTn id="301" dur="1000" fill="hold"/>
                                        <p:tgtEl>
                                          <p:spTgt spid="50"/>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51"/>
                                        </p:tgtEl>
                                        <p:attrNameLst>
                                          <p:attrName>style.visibility</p:attrName>
                                        </p:attrNameLst>
                                      </p:cBhvr>
                                      <p:to>
                                        <p:strVal val="visible"/>
                                      </p:to>
                                    </p:set>
                                    <p:animEffect transition="in" filter="fade">
                                      <p:cBhvr>
                                        <p:cTn id="304" dur="1000"/>
                                        <p:tgtEl>
                                          <p:spTgt spid="51"/>
                                        </p:tgtEl>
                                      </p:cBhvr>
                                    </p:animEffect>
                                    <p:anim calcmode="lin" valueType="num">
                                      <p:cBhvr>
                                        <p:cTn id="305" dur="1000" fill="hold"/>
                                        <p:tgtEl>
                                          <p:spTgt spid="51"/>
                                        </p:tgtEl>
                                        <p:attrNameLst>
                                          <p:attrName>ppt_x</p:attrName>
                                        </p:attrNameLst>
                                      </p:cBhvr>
                                      <p:tavLst>
                                        <p:tav tm="0">
                                          <p:val>
                                            <p:strVal val="#ppt_x"/>
                                          </p:val>
                                        </p:tav>
                                        <p:tav tm="100000">
                                          <p:val>
                                            <p:strVal val="#ppt_x"/>
                                          </p:val>
                                        </p:tav>
                                      </p:tavLst>
                                    </p:anim>
                                    <p:anim calcmode="lin" valueType="num">
                                      <p:cBhvr>
                                        <p:cTn id="306" dur="1000" fill="hold"/>
                                        <p:tgtEl>
                                          <p:spTgt spid="51"/>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54"/>
                                        </p:tgtEl>
                                        <p:attrNameLst>
                                          <p:attrName>style.visibility</p:attrName>
                                        </p:attrNameLst>
                                      </p:cBhvr>
                                      <p:to>
                                        <p:strVal val="visible"/>
                                      </p:to>
                                    </p:set>
                                    <p:animEffect transition="in" filter="fade">
                                      <p:cBhvr>
                                        <p:cTn id="309" dur="1000"/>
                                        <p:tgtEl>
                                          <p:spTgt spid="54"/>
                                        </p:tgtEl>
                                      </p:cBhvr>
                                    </p:animEffect>
                                    <p:anim calcmode="lin" valueType="num">
                                      <p:cBhvr>
                                        <p:cTn id="310" dur="1000" fill="hold"/>
                                        <p:tgtEl>
                                          <p:spTgt spid="54"/>
                                        </p:tgtEl>
                                        <p:attrNameLst>
                                          <p:attrName>ppt_x</p:attrName>
                                        </p:attrNameLst>
                                      </p:cBhvr>
                                      <p:tavLst>
                                        <p:tav tm="0">
                                          <p:val>
                                            <p:strVal val="#ppt_x"/>
                                          </p:val>
                                        </p:tav>
                                        <p:tav tm="100000">
                                          <p:val>
                                            <p:strVal val="#ppt_x"/>
                                          </p:val>
                                        </p:tav>
                                      </p:tavLst>
                                    </p:anim>
                                    <p:anim calcmode="lin" valueType="num">
                                      <p:cBhvr>
                                        <p:cTn id="311" dur="1000" fill="hold"/>
                                        <p:tgtEl>
                                          <p:spTgt spid="54"/>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55"/>
                                        </p:tgtEl>
                                        <p:attrNameLst>
                                          <p:attrName>style.visibility</p:attrName>
                                        </p:attrNameLst>
                                      </p:cBhvr>
                                      <p:to>
                                        <p:strVal val="visible"/>
                                      </p:to>
                                    </p:set>
                                    <p:animEffect transition="in" filter="fade">
                                      <p:cBhvr>
                                        <p:cTn id="314" dur="1000"/>
                                        <p:tgtEl>
                                          <p:spTgt spid="55"/>
                                        </p:tgtEl>
                                      </p:cBhvr>
                                    </p:animEffect>
                                    <p:anim calcmode="lin" valueType="num">
                                      <p:cBhvr>
                                        <p:cTn id="315" dur="1000" fill="hold"/>
                                        <p:tgtEl>
                                          <p:spTgt spid="55"/>
                                        </p:tgtEl>
                                        <p:attrNameLst>
                                          <p:attrName>ppt_x</p:attrName>
                                        </p:attrNameLst>
                                      </p:cBhvr>
                                      <p:tavLst>
                                        <p:tav tm="0">
                                          <p:val>
                                            <p:strVal val="#ppt_x"/>
                                          </p:val>
                                        </p:tav>
                                        <p:tav tm="100000">
                                          <p:val>
                                            <p:strVal val="#ppt_x"/>
                                          </p:val>
                                        </p:tav>
                                      </p:tavLst>
                                    </p:anim>
                                    <p:anim calcmode="lin" valueType="num">
                                      <p:cBhvr>
                                        <p:cTn id="316" dur="1000" fill="hold"/>
                                        <p:tgtEl>
                                          <p:spTgt spid="55"/>
                                        </p:tgtEl>
                                        <p:attrNameLst>
                                          <p:attrName>ppt_y</p:attrName>
                                        </p:attrNameLst>
                                      </p:cBhvr>
                                      <p:tavLst>
                                        <p:tav tm="0">
                                          <p:val>
                                            <p:strVal val="#ppt_y+.1"/>
                                          </p:val>
                                        </p:tav>
                                        <p:tav tm="100000">
                                          <p:val>
                                            <p:strVal val="#ppt_y"/>
                                          </p:val>
                                        </p:tav>
                                      </p:tavLst>
                                    </p:anim>
                                  </p:childTnLst>
                                </p:cTn>
                              </p:par>
                              <p:par>
                                <p:cTn id="317" presetID="42" presetClass="entr" presetSubtype="0" fill="hold" nodeType="withEffect">
                                  <p:stCondLst>
                                    <p:cond delay="0"/>
                                  </p:stCondLst>
                                  <p:childTnLst>
                                    <p:set>
                                      <p:cBhvr>
                                        <p:cTn id="318" dur="1" fill="hold">
                                          <p:stCondLst>
                                            <p:cond delay="0"/>
                                          </p:stCondLst>
                                        </p:cTn>
                                        <p:tgtEl>
                                          <p:spTgt spid="57"/>
                                        </p:tgtEl>
                                        <p:attrNameLst>
                                          <p:attrName>style.visibility</p:attrName>
                                        </p:attrNameLst>
                                      </p:cBhvr>
                                      <p:to>
                                        <p:strVal val="visible"/>
                                      </p:to>
                                    </p:set>
                                    <p:animEffect transition="in" filter="fade">
                                      <p:cBhvr>
                                        <p:cTn id="319" dur="1000"/>
                                        <p:tgtEl>
                                          <p:spTgt spid="57"/>
                                        </p:tgtEl>
                                      </p:cBhvr>
                                    </p:animEffect>
                                    <p:anim calcmode="lin" valueType="num">
                                      <p:cBhvr>
                                        <p:cTn id="320" dur="1000" fill="hold"/>
                                        <p:tgtEl>
                                          <p:spTgt spid="57"/>
                                        </p:tgtEl>
                                        <p:attrNameLst>
                                          <p:attrName>ppt_x</p:attrName>
                                        </p:attrNameLst>
                                      </p:cBhvr>
                                      <p:tavLst>
                                        <p:tav tm="0">
                                          <p:val>
                                            <p:strVal val="#ppt_x"/>
                                          </p:val>
                                        </p:tav>
                                        <p:tav tm="100000">
                                          <p:val>
                                            <p:strVal val="#ppt_x"/>
                                          </p:val>
                                        </p:tav>
                                      </p:tavLst>
                                    </p:anim>
                                    <p:anim calcmode="lin" valueType="num">
                                      <p:cBhvr>
                                        <p:cTn id="321" dur="1000" fill="hold"/>
                                        <p:tgtEl>
                                          <p:spTgt spid="57"/>
                                        </p:tgtEl>
                                        <p:attrNameLst>
                                          <p:attrName>ppt_y</p:attrName>
                                        </p:attrNameLst>
                                      </p:cBhvr>
                                      <p:tavLst>
                                        <p:tav tm="0">
                                          <p:val>
                                            <p:strVal val="#ppt_y+.1"/>
                                          </p:val>
                                        </p:tav>
                                        <p:tav tm="100000">
                                          <p:val>
                                            <p:strVal val="#ppt_y"/>
                                          </p:val>
                                        </p:tav>
                                      </p:tavLst>
                                    </p:anim>
                                  </p:childTnLst>
                                </p:cTn>
                              </p:par>
                              <p:par>
                                <p:cTn id="322" presetID="42" presetClass="entr" presetSubtype="0" fill="hold" nodeType="withEffect">
                                  <p:stCondLst>
                                    <p:cond delay="0"/>
                                  </p:stCondLst>
                                  <p:childTnLst>
                                    <p:set>
                                      <p:cBhvr>
                                        <p:cTn id="323" dur="1" fill="hold">
                                          <p:stCondLst>
                                            <p:cond delay="0"/>
                                          </p:stCondLst>
                                        </p:cTn>
                                        <p:tgtEl>
                                          <p:spTgt spid="58"/>
                                        </p:tgtEl>
                                        <p:attrNameLst>
                                          <p:attrName>style.visibility</p:attrName>
                                        </p:attrNameLst>
                                      </p:cBhvr>
                                      <p:to>
                                        <p:strVal val="visible"/>
                                      </p:to>
                                    </p:set>
                                    <p:animEffect transition="in" filter="fade">
                                      <p:cBhvr>
                                        <p:cTn id="324" dur="1000"/>
                                        <p:tgtEl>
                                          <p:spTgt spid="58"/>
                                        </p:tgtEl>
                                      </p:cBhvr>
                                    </p:animEffect>
                                    <p:anim calcmode="lin" valueType="num">
                                      <p:cBhvr>
                                        <p:cTn id="325" dur="1000" fill="hold"/>
                                        <p:tgtEl>
                                          <p:spTgt spid="58"/>
                                        </p:tgtEl>
                                        <p:attrNameLst>
                                          <p:attrName>ppt_x</p:attrName>
                                        </p:attrNameLst>
                                      </p:cBhvr>
                                      <p:tavLst>
                                        <p:tav tm="0">
                                          <p:val>
                                            <p:strVal val="#ppt_x"/>
                                          </p:val>
                                        </p:tav>
                                        <p:tav tm="100000">
                                          <p:val>
                                            <p:strVal val="#ppt_x"/>
                                          </p:val>
                                        </p:tav>
                                      </p:tavLst>
                                    </p:anim>
                                    <p:anim calcmode="lin" valueType="num">
                                      <p:cBhvr>
                                        <p:cTn id="326" dur="1000" fill="hold"/>
                                        <p:tgtEl>
                                          <p:spTgt spid="58"/>
                                        </p:tgtEl>
                                        <p:attrNameLst>
                                          <p:attrName>ppt_y</p:attrName>
                                        </p:attrNameLst>
                                      </p:cBhvr>
                                      <p:tavLst>
                                        <p:tav tm="0">
                                          <p:val>
                                            <p:strVal val="#ppt_y+.1"/>
                                          </p:val>
                                        </p:tav>
                                        <p:tav tm="100000">
                                          <p:val>
                                            <p:strVal val="#ppt_y"/>
                                          </p:val>
                                        </p:tav>
                                      </p:tavLst>
                                    </p:anim>
                                  </p:childTnLst>
                                </p:cTn>
                              </p:par>
                              <p:par>
                                <p:cTn id="327" presetID="42" presetClass="entr" presetSubtype="0" fill="hold" nodeType="withEffect">
                                  <p:stCondLst>
                                    <p:cond delay="0"/>
                                  </p:stCondLst>
                                  <p:childTnLst>
                                    <p:set>
                                      <p:cBhvr>
                                        <p:cTn id="328" dur="1" fill="hold">
                                          <p:stCondLst>
                                            <p:cond delay="0"/>
                                          </p:stCondLst>
                                        </p:cTn>
                                        <p:tgtEl>
                                          <p:spTgt spid="59"/>
                                        </p:tgtEl>
                                        <p:attrNameLst>
                                          <p:attrName>style.visibility</p:attrName>
                                        </p:attrNameLst>
                                      </p:cBhvr>
                                      <p:to>
                                        <p:strVal val="visible"/>
                                      </p:to>
                                    </p:set>
                                    <p:animEffect transition="in" filter="fade">
                                      <p:cBhvr>
                                        <p:cTn id="329" dur="1000"/>
                                        <p:tgtEl>
                                          <p:spTgt spid="59"/>
                                        </p:tgtEl>
                                      </p:cBhvr>
                                    </p:animEffect>
                                    <p:anim calcmode="lin" valueType="num">
                                      <p:cBhvr>
                                        <p:cTn id="330" dur="1000" fill="hold"/>
                                        <p:tgtEl>
                                          <p:spTgt spid="59"/>
                                        </p:tgtEl>
                                        <p:attrNameLst>
                                          <p:attrName>ppt_x</p:attrName>
                                        </p:attrNameLst>
                                      </p:cBhvr>
                                      <p:tavLst>
                                        <p:tav tm="0">
                                          <p:val>
                                            <p:strVal val="#ppt_x"/>
                                          </p:val>
                                        </p:tav>
                                        <p:tav tm="100000">
                                          <p:val>
                                            <p:strVal val="#ppt_x"/>
                                          </p:val>
                                        </p:tav>
                                      </p:tavLst>
                                    </p:anim>
                                    <p:anim calcmode="lin" valueType="num">
                                      <p:cBhvr>
                                        <p:cTn id="331" dur="1000" fill="hold"/>
                                        <p:tgtEl>
                                          <p:spTgt spid="59"/>
                                        </p:tgtEl>
                                        <p:attrNameLst>
                                          <p:attrName>ppt_y</p:attrName>
                                        </p:attrNameLst>
                                      </p:cBhvr>
                                      <p:tavLst>
                                        <p:tav tm="0">
                                          <p:val>
                                            <p:strVal val="#ppt_y+.1"/>
                                          </p:val>
                                        </p:tav>
                                        <p:tav tm="100000">
                                          <p:val>
                                            <p:strVal val="#ppt_y"/>
                                          </p:val>
                                        </p:tav>
                                      </p:tavLst>
                                    </p:anim>
                                  </p:childTnLst>
                                </p:cTn>
                              </p:par>
                              <p:par>
                                <p:cTn id="332" presetID="42" presetClass="entr" presetSubtype="0" fill="hold" nodeType="withEffect">
                                  <p:stCondLst>
                                    <p:cond delay="0"/>
                                  </p:stCondLst>
                                  <p:childTnLst>
                                    <p:set>
                                      <p:cBhvr>
                                        <p:cTn id="333" dur="1" fill="hold">
                                          <p:stCondLst>
                                            <p:cond delay="0"/>
                                          </p:stCondLst>
                                        </p:cTn>
                                        <p:tgtEl>
                                          <p:spTgt spid="63"/>
                                        </p:tgtEl>
                                        <p:attrNameLst>
                                          <p:attrName>style.visibility</p:attrName>
                                        </p:attrNameLst>
                                      </p:cBhvr>
                                      <p:to>
                                        <p:strVal val="visible"/>
                                      </p:to>
                                    </p:set>
                                    <p:animEffect transition="in" filter="fade">
                                      <p:cBhvr>
                                        <p:cTn id="334" dur="1000"/>
                                        <p:tgtEl>
                                          <p:spTgt spid="63"/>
                                        </p:tgtEl>
                                      </p:cBhvr>
                                    </p:animEffect>
                                    <p:anim calcmode="lin" valueType="num">
                                      <p:cBhvr>
                                        <p:cTn id="335" dur="1000" fill="hold"/>
                                        <p:tgtEl>
                                          <p:spTgt spid="63"/>
                                        </p:tgtEl>
                                        <p:attrNameLst>
                                          <p:attrName>ppt_x</p:attrName>
                                        </p:attrNameLst>
                                      </p:cBhvr>
                                      <p:tavLst>
                                        <p:tav tm="0">
                                          <p:val>
                                            <p:strVal val="#ppt_x"/>
                                          </p:val>
                                        </p:tav>
                                        <p:tav tm="100000">
                                          <p:val>
                                            <p:strVal val="#ppt_x"/>
                                          </p:val>
                                        </p:tav>
                                      </p:tavLst>
                                    </p:anim>
                                    <p:anim calcmode="lin" valueType="num">
                                      <p:cBhvr>
                                        <p:cTn id="336" dur="1000" fill="hold"/>
                                        <p:tgtEl>
                                          <p:spTgt spid="63"/>
                                        </p:tgtEl>
                                        <p:attrNameLst>
                                          <p:attrName>ppt_y</p:attrName>
                                        </p:attrNameLst>
                                      </p:cBhvr>
                                      <p:tavLst>
                                        <p:tav tm="0">
                                          <p:val>
                                            <p:strVal val="#ppt_y+.1"/>
                                          </p:val>
                                        </p:tav>
                                        <p:tav tm="100000">
                                          <p:val>
                                            <p:strVal val="#ppt_y"/>
                                          </p:val>
                                        </p:tav>
                                      </p:tavLst>
                                    </p:anim>
                                  </p:childTnLst>
                                </p:cTn>
                              </p:par>
                              <p:par>
                                <p:cTn id="337" presetID="42" presetClass="entr" presetSubtype="0" fill="hold" grpId="0" nodeType="withEffect">
                                  <p:stCondLst>
                                    <p:cond delay="0"/>
                                  </p:stCondLst>
                                  <p:childTnLst>
                                    <p:set>
                                      <p:cBhvr>
                                        <p:cTn id="338" dur="1" fill="hold">
                                          <p:stCondLst>
                                            <p:cond delay="0"/>
                                          </p:stCondLst>
                                        </p:cTn>
                                        <p:tgtEl>
                                          <p:spTgt spid="73"/>
                                        </p:tgtEl>
                                        <p:attrNameLst>
                                          <p:attrName>style.visibility</p:attrName>
                                        </p:attrNameLst>
                                      </p:cBhvr>
                                      <p:to>
                                        <p:strVal val="visible"/>
                                      </p:to>
                                    </p:set>
                                    <p:animEffect transition="in" filter="fade">
                                      <p:cBhvr>
                                        <p:cTn id="339" dur="1000"/>
                                        <p:tgtEl>
                                          <p:spTgt spid="73"/>
                                        </p:tgtEl>
                                      </p:cBhvr>
                                    </p:animEffect>
                                    <p:anim calcmode="lin" valueType="num">
                                      <p:cBhvr>
                                        <p:cTn id="340" dur="1000" fill="hold"/>
                                        <p:tgtEl>
                                          <p:spTgt spid="73"/>
                                        </p:tgtEl>
                                        <p:attrNameLst>
                                          <p:attrName>ppt_x</p:attrName>
                                        </p:attrNameLst>
                                      </p:cBhvr>
                                      <p:tavLst>
                                        <p:tav tm="0">
                                          <p:val>
                                            <p:strVal val="#ppt_x"/>
                                          </p:val>
                                        </p:tav>
                                        <p:tav tm="100000">
                                          <p:val>
                                            <p:strVal val="#ppt_x"/>
                                          </p:val>
                                        </p:tav>
                                      </p:tavLst>
                                    </p:anim>
                                    <p:anim calcmode="lin" valueType="num">
                                      <p:cBhvr>
                                        <p:cTn id="341"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2" grpId="0" animBg="1"/>
      <p:bldP spid="23" grpId="0" animBg="1"/>
      <p:bldP spid="24" grpId="0" animBg="1"/>
      <p:bldP spid="25" grpId="0" animBg="1"/>
      <p:bldP spid="27" grpId="0"/>
      <p:bldP spid="28" grpId="0" animBg="1"/>
      <p:bldP spid="29" grpId="0" animBg="1"/>
      <p:bldP spid="30" grpId="0" animBg="1"/>
      <p:bldP spid="31" grpId="0" animBg="1"/>
      <p:bldP spid="37" grpId="0" animBg="1"/>
      <p:bldP spid="38" grpId="0" animBg="1"/>
      <p:bldP spid="39" grpId="0" animBg="1"/>
      <p:bldP spid="40" grpId="0"/>
      <p:bldP spid="42" grpId="0"/>
      <p:bldP spid="43" grpId="0"/>
      <p:bldP spid="44" grpId="0"/>
      <p:bldP spid="45" grpId="0"/>
      <p:bldP spid="46" grpId="0" animBg="1"/>
      <p:bldP spid="47" grpId="0" animBg="1"/>
      <p:bldP spid="48" grpId="0" animBg="1"/>
      <p:bldP spid="49" grpId="0" animBg="1"/>
      <p:bldP spid="50" grpId="0" animBg="1"/>
      <p:bldP spid="51" grpId="0"/>
      <p:bldP spid="52" grpId="0"/>
      <p:bldP spid="53" grpId="0"/>
      <p:bldP spid="54" grpId="0"/>
      <p:bldP spid="55" grpId="0"/>
      <p:bldP spid="73" grpId="0"/>
      <p:bldP spid="74" grpId="0" animBg="1"/>
      <p:bldP spid="75" grpId="0" animBg="1"/>
      <p:bldP spid="76" grpId="0" animBg="1"/>
      <p:bldP spid="77" grpId="0" animBg="1"/>
      <p:bldP spid="78" grpId="0" animBg="1"/>
      <p:bldP spid="79" grpId="0" animBg="1"/>
      <p:bldP spid="80" grpId="0"/>
      <p:bldP spid="60"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886265"/>
          </a:xfrm>
        </p:spPr>
        <p:txBody>
          <a:bodyPr>
            <a:normAutofit/>
          </a:bodyPr>
          <a:lstStyle/>
          <a:p>
            <a:pPr algn="ctr"/>
            <a:r>
              <a:rPr lang="en-IN" dirty="0"/>
              <a:t>Algorithm Comparison</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A8AEEE21-BE9B-41DD-89BA-5D0B473C4C4E}" type="datetime1">
              <a:rPr lang="en-US" smtClean="0"/>
              <a:t>7/1/2018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6142"/>
            <a:ext cx="6327648" cy="365125"/>
          </a:xfrm>
        </p:spPr>
        <p:txBody>
          <a:bodyPr/>
          <a:lstStyle/>
          <a:p>
            <a:r>
              <a:rPr lang="en-US"/>
              <a:t>Made For Aptus Data Labs By Abhilash Reddy Yerasi </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12" name="Chart 11">
            <a:extLst>
              <a:ext uri="{FF2B5EF4-FFF2-40B4-BE49-F238E27FC236}">
                <a16:creationId xmlns:a16="http://schemas.microsoft.com/office/drawing/2014/main" id="{4353BF7E-E797-4226-B42D-0AAF4F9ABB77}"/>
              </a:ext>
            </a:extLst>
          </p:cNvPr>
          <p:cNvGraphicFramePr>
            <a:graphicFrameLocks/>
          </p:cNvGraphicFramePr>
          <p:nvPr>
            <p:extLst>
              <p:ext uri="{D42A27DB-BD31-4B8C-83A1-F6EECF244321}">
                <p14:modId xmlns:p14="http://schemas.microsoft.com/office/powerpoint/2010/main" val="517473574"/>
              </p:ext>
            </p:extLst>
          </p:nvPr>
        </p:nvGraphicFramePr>
        <p:xfrm>
          <a:off x="40787" y="886265"/>
          <a:ext cx="6046069" cy="28049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127538E7-5EE8-4578-B07C-29E70D4ACA1A}"/>
              </a:ext>
            </a:extLst>
          </p:cNvPr>
          <p:cNvGraphicFramePr>
            <a:graphicFrameLocks/>
          </p:cNvGraphicFramePr>
          <p:nvPr>
            <p:extLst>
              <p:ext uri="{D42A27DB-BD31-4B8C-83A1-F6EECF244321}">
                <p14:modId xmlns:p14="http://schemas.microsoft.com/office/powerpoint/2010/main" val="3846077180"/>
              </p:ext>
            </p:extLst>
          </p:nvPr>
        </p:nvGraphicFramePr>
        <p:xfrm>
          <a:off x="6327648" y="796756"/>
          <a:ext cx="5623560" cy="28711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F580A3F-942D-48C0-BDBC-8CF71038ADCE}"/>
              </a:ext>
            </a:extLst>
          </p:cNvPr>
          <p:cNvGraphicFramePr>
            <a:graphicFrameLocks/>
          </p:cNvGraphicFramePr>
          <p:nvPr>
            <p:extLst>
              <p:ext uri="{D42A27DB-BD31-4B8C-83A1-F6EECF244321}">
                <p14:modId xmlns:p14="http://schemas.microsoft.com/office/powerpoint/2010/main" val="2696631895"/>
              </p:ext>
            </p:extLst>
          </p:nvPr>
        </p:nvGraphicFramePr>
        <p:xfrm>
          <a:off x="3461195" y="3875314"/>
          <a:ext cx="5324475" cy="30092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1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694086"/>
          </a:xfrm>
        </p:spPr>
        <p:txBody>
          <a:bodyPr>
            <a:normAutofit fontScale="90000"/>
          </a:bodyPr>
          <a:lstStyle/>
          <a:p>
            <a:pPr algn="ctr"/>
            <a:r>
              <a:rPr lang="en-IN" dirty="0"/>
              <a:t>Algorithm Comparison with Balancing Techniques</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C40311B6-EB35-4EF2-A583-747AAB432209}" type="datetime1">
              <a:rPr lang="en-US" smtClean="0"/>
              <a:t>7/1/2018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2875"/>
            <a:ext cx="6327648" cy="365125"/>
          </a:xfrm>
        </p:spPr>
        <p:txBody>
          <a:bodyPr/>
          <a:lstStyle/>
          <a:p>
            <a:r>
              <a:rPr lang="en-US"/>
              <a:t>Made For Aptus Data Labs By Abhilash Reddy Yerasi </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16</a:t>
            </a:fld>
            <a:endParaRPr lang="en-US" dirty="0"/>
          </a:p>
        </p:txBody>
      </p:sp>
      <p:graphicFrame>
        <p:nvGraphicFramePr>
          <p:cNvPr id="11" name="Chart 10">
            <a:extLst>
              <a:ext uri="{FF2B5EF4-FFF2-40B4-BE49-F238E27FC236}">
                <a16:creationId xmlns:a16="http://schemas.microsoft.com/office/drawing/2014/main" id="{A9E8F12E-E727-4B2D-8F67-B445853F3C12}"/>
              </a:ext>
            </a:extLst>
          </p:cNvPr>
          <p:cNvGraphicFramePr>
            <a:graphicFrameLocks/>
          </p:cNvGraphicFramePr>
          <p:nvPr>
            <p:extLst>
              <p:ext uri="{D42A27DB-BD31-4B8C-83A1-F6EECF244321}">
                <p14:modId xmlns:p14="http://schemas.microsoft.com/office/powerpoint/2010/main" val="4047498540"/>
              </p:ext>
            </p:extLst>
          </p:nvPr>
        </p:nvGraphicFramePr>
        <p:xfrm>
          <a:off x="3643085" y="3877468"/>
          <a:ext cx="5355772" cy="29805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6797261-0915-4786-83D4-6FBC68CDDC5A}"/>
              </a:ext>
            </a:extLst>
          </p:cNvPr>
          <p:cNvGraphicFramePr>
            <a:graphicFrameLocks/>
          </p:cNvGraphicFramePr>
          <p:nvPr>
            <p:extLst>
              <p:ext uri="{D42A27DB-BD31-4B8C-83A1-F6EECF244321}">
                <p14:modId xmlns:p14="http://schemas.microsoft.com/office/powerpoint/2010/main" val="2138180930"/>
              </p:ext>
            </p:extLst>
          </p:nvPr>
        </p:nvGraphicFramePr>
        <p:xfrm>
          <a:off x="6836231" y="914177"/>
          <a:ext cx="536700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FC8DF05C-5F38-4D2D-9DA5-251708820809}"/>
              </a:ext>
            </a:extLst>
          </p:cNvPr>
          <p:cNvGraphicFramePr>
            <a:graphicFrameLocks/>
          </p:cNvGraphicFramePr>
          <p:nvPr>
            <p:extLst>
              <p:ext uri="{D42A27DB-BD31-4B8C-83A1-F6EECF244321}">
                <p14:modId xmlns:p14="http://schemas.microsoft.com/office/powerpoint/2010/main" val="2049190928"/>
              </p:ext>
            </p:extLst>
          </p:nvPr>
        </p:nvGraphicFramePr>
        <p:xfrm>
          <a:off x="-1" y="914177"/>
          <a:ext cx="5355772" cy="28425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753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a:xfrm>
            <a:off x="8037576" y="6482075"/>
            <a:ext cx="3273552" cy="365125"/>
          </a:xfrm>
        </p:spPr>
        <p:txBody>
          <a:bodyPr/>
          <a:lstStyle/>
          <a:p>
            <a:fld id="{DBF726AE-042B-4846-A220-DFD20E70D8FF}" type="datetime1">
              <a:rPr lang="en-US" smtClean="0"/>
              <a:t>7/1/2018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a:xfrm>
            <a:off x="0" y="6455346"/>
            <a:ext cx="6327648" cy="365125"/>
          </a:xfrm>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1" y="0"/>
            <a:ext cx="12192000" cy="923330"/>
          </a:xfrm>
          <a:prstGeom prst="rect">
            <a:avLst/>
          </a:prstGeom>
        </p:spPr>
        <p:txBody>
          <a:bodyPr wrap="square">
            <a:spAutoFit/>
          </a:bodyPr>
          <a:lstStyle/>
          <a:p>
            <a:pPr algn="ctr"/>
            <a:r>
              <a:rPr lang="en-IN" sz="5400" dirty="0">
                <a:latin typeface="+mj-lt"/>
              </a:rPr>
              <a:t>PATTERN EXTRACTION</a:t>
            </a:r>
          </a:p>
        </p:txBody>
      </p:sp>
      <p:graphicFrame>
        <p:nvGraphicFramePr>
          <p:cNvPr id="3" name="Object 2">
            <a:extLst>
              <a:ext uri="{FF2B5EF4-FFF2-40B4-BE49-F238E27FC236}">
                <a16:creationId xmlns:a16="http://schemas.microsoft.com/office/drawing/2014/main" id="{02E9B693-231F-41B7-8AC9-26C22FE3F447}"/>
              </a:ext>
            </a:extLst>
          </p:cNvPr>
          <p:cNvGraphicFramePr>
            <a:graphicFrameLocks noChangeAspect="1"/>
          </p:cNvGraphicFramePr>
          <p:nvPr>
            <p:extLst>
              <p:ext uri="{D42A27DB-BD31-4B8C-83A1-F6EECF244321}">
                <p14:modId xmlns:p14="http://schemas.microsoft.com/office/powerpoint/2010/main" val="4065802081"/>
              </p:ext>
            </p:extLst>
          </p:nvPr>
        </p:nvGraphicFramePr>
        <p:xfrm>
          <a:off x="3927043" y="1326518"/>
          <a:ext cx="4337912" cy="1228612"/>
        </p:xfrm>
        <a:graphic>
          <a:graphicData uri="http://schemas.openxmlformats.org/presentationml/2006/ole">
            <mc:AlternateContent xmlns:mc="http://schemas.openxmlformats.org/markup-compatibility/2006">
              <mc:Choice xmlns:v="urn:schemas-microsoft-com:vml" Requires="v">
                <p:oleObj spid="_x0000_s2075" name="Packager Shell Object" showAsIcon="1" r:id="rId3" imgW="1731600" imgH="491040" progId="Package">
                  <p:embed/>
                </p:oleObj>
              </mc:Choice>
              <mc:Fallback>
                <p:oleObj name="Packager Shell Object" showAsIcon="1" r:id="rId3" imgW="1731600" imgH="491040" progId="Package">
                  <p:embed/>
                  <p:pic>
                    <p:nvPicPr>
                      <p:cNvPr id="0" name=""/>
                      <p:cNvPicPr/>
                      <p:nvPr/>
                    </p:nvPicPr>
                    <p:blipFill>
                      <a:blip r:embed="rId4"/>
                      <a:stretch>
                        <a:fillRect/>
                      </a:stretch>
                    </p:blipFill>
                    <p:spPr>
                      <a:xfrm>
                        <a:off x="3927043" y="1326518"/>
                        <a:ext cx="4337912" cy="122861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5443045C-FAAE-4684-8740-B59C5D75E065}"/>
              </a:ext>
            </a:extLst>
          </p:cNvPr>
          <p:cNvSpPr txBox="1"/>
          <p:nvPr/>
        </p:nvSpPr>
        <p:spPr>
          <a:xfrm>
            <a:off x="101600" y="2579765"/>
            <a:ext cx="12192000" cy="3631763"/>
          </a:xfrm>
          <a:prstGeom prst="rect">
            <a:avLst/>
          </a:prstGeom>
          <a:noFill/>
        </p:spPr>
        <p:txBody>
          <a:bodyPr wrap="square" rtlCol="0">
            <a:spAutoFit/>
          </a:bodyPr>
          <a:lstStyle/>
          <a:p>
            <a:r>
              <a:rPr lang="en-IN" dirty="0"/>
              <a:t>By this Pattern Extraction we will get to know which variable are most pre dominated in converting the customer to buy term deposit.</a:t>
            </a:r>
            <a:endParaRPr lang="en-IN" sz="1600" dirty="0"/>
          </a:p>
          <a:p>
            <a:endParaRPr lang="en-IN" sz="1600" dirty="0"/>
          </a:p>
          <a:p>
            <a:pPr fontAlgn="b"/>
            <a:r>
              <a:rPr lang="en-US" sz="1600" dirty="0"/>
              <a:t>{housing=</a:t>
            </a:r>
            <a:r>
              <a:rPr lang="en-US" sz="1600" dirty="0" err="1"/>
              <a:t>no,contact</a:t>
            </a:r>
            <a:r>
              <a:rPr lang="en-US" sz="1600" dirty="0"/>
              <a:t>=</a:t>
            </a:r>
            <a:r>
              <a:rPr lang="en-US" sz="1600" dirty="0" err="1"/>
              <a:t>cellular,poutcome</a:t>
            </a:r>
            <a:r>
              <a:rPr lang="en-US" sz="1600" dirty="0"/>
              <a:t>=success} =&gt; {output=yes}</a:t>
            </a:r>
            <a:endParaRPr lang="en-IN" sz="1600" dirty="0"/>
          </a:p>
          <a:p>
            <a:pPr fontAlgn="b"/>
            <a:r>
              <a:rPr lang="en-US" sz="1600" dirty="0"/>
              <a:t>{housing=</a:t>
            </a:r>
            <a:r>
              <a:rPr lang="en-US" sz="1600" dirty="0" err="1"/>
              <a:t>no,contact</a:t>
            </a:r>
            <a:r>
              <a:rPr lang="en-US" sz="1600" dirty="0"/>
              <a:t>=</a:t>
            </a:r>
            <a:r>
              <a:rPr lang="en-US" sz="1600" dirty="0" err="1"/>
              <a:t>cellular,previous</a:t>
            </a:r>
            <a:r>
              <a:rPr lang="en-US" sz="1600" dirty="0"/>
              <a:t>=Contacted Few </a:t>
            </a:r>
            <a:r>
              <a:rPr lang="en-US" sz="1600" dirty="0" err="1"/>
              <a:t>days,poutcome</a:t>
            </a:r>
            <a:r>
              <a:rPr lang="en-US" sz="1600" dirty="0"/>
              <a:t>=success} =&gt; {output=yes}</a:t>
            </a:r>
            <a:endParaRPr lang="en-IN" sz="1600" dirty="0"/>
          </a:p>
          <a:p>
            <a:pPr fontAlgn="b"/>
            <a:r>
              <a:rPr lang="en-US" sz="1600" dirty="0"/>
              <a:t>{default=</a:t>
            </a:r>
            <a:r>
              <a:rPr lang="en-US" sz="1600" dirty="0" err="1"/>
              <a:t>no,housing</a:t>
            </a:r>
            <a:r>
              <a:rPr lang="en-US" sz="1600" dirty="0"/>
              <a:t>=</a:t>
            </a:r>
            <a:r>
              <a:rPr lang="en-US" sz="1600" dirty="0" err="1"/>
              <a:t>no,contact</a:t>
            </a:r>
            <a:r>
              <a:rPr lang="en-US" sz="1600" dirty="0"/>
              <a:t>=</a:t>
            </a:r>
            <a:r>
              <a:rPr lang="en-US" sz="1600" dirty="0" err="1"/>
              <a:t>cellular,poutcome</a:t>
            </a:r>
            <a:r>
              <a:rPr lang="en-US" sz="1600" dirty="0"/>
              <a:t>=success} =&gt; {output=yes}</a:t>
            </a:r>
            <a:endParaRPr lang="en-IN" sz="1600" dirty="0"/>
          </a:p>
          <a:p>
            <a:pPr fontAlgn="b"/>
            <a:r>
              <a:rPr lang="en-US" sz="1600" dirty="0"/>
              <a:t>{default=</a:t>
            </a:r>
            <a:r>
              <a:rPr lang="en-US" sz="1600" dirty="0" err="1"/>
              <a:t>no,housing</a:t>
            </a:r>
            <a:r>
              <a:rPr lang="en-US" sz="1600" dirty="0"/>
              <a:t>=</a:t>
            </a:r>
            <a:r>
              <a:rPr lang="en-US" sz="1600" dirty="0" err="1"/>
              <a:t>no,contact</a:t>
            </a:r>
            <a:r>
              <a:rPr lang="en-US" sz="1600" dirty="0"/>
              <a:t>=</a:t>
            </a:r>
            <a:r>
              <a:rPr lang="en-US" sz="1600" dirty="0" err="1"/>
              <a:t>cellular,previous</a:t>
            </a:r>
            <a:r>
              <a:rPr lang="en-US" sz="1600" dirty="0"/>
              <a:t>=Contacted Few </a:t>
            </a:r>
            <a:r>
              <a:rPr lang="en-US" sz="1600" dirty="0" err="1"/>
              <a:t>days,poutcome</a:t>
            </a:r>
            <a:r>
              <a:rPr lang="en-US" sz="1600" dirty="0"/>
              <a:t>=success} =&gt; {output=yes}</a:t>
            </a:r>
            <a:endParaRPr lang="en-IN" sz="1600" dirty="0"/>
          </a:p>
          <a:p>
            <a:pPr fontAlgn="b"/>
            <a:r>
              <a:rPr lang="en-US" sz="1600" dirty="0"/>
              <a:t>{housing=</a:t>
            </a:r>
            <a:r>
              <a:rPr lang="en-US" sz="1600" dirty="0" err="1"/>
              <a:t>no,loan</a:t>
            </a:r>
            <a:r>
              <a:rPr lang="en-US" sz="1600" dirty="0"/>
              <a:t>=</a:t>
            </a:r>
            <a:r>
              <a:rPr lang="en-US" sz="1600" dirty="0" err="1"/>
              <a:t>no,contact</a:t>
            </a:r>
            <a:r>
              <a:rPr lang="en-US" sz="1600" dirty="0"/>
              <a:t>=</a:t>
            </a:r>
            <a:r>
              <a:rPr lang="en-US" sz="1600" dirty="0" err="1"/>
              <a:t>cellular,poutcome</a:t>
            </a:r>
            <a:r>
              <a:rPr lang="en-US" sz="1600" dirty="0"/>
              <a:t>=success} =&gt; {output=yes}</a:t>
            </a:r>
            <a:endParaRPr lang="en-IN" sz="1600" dirty="0"/>
          </a:p>
          <a:p>
            <a:pPr fontAlgn="b"/>
            <a:r>
              <a:rPr lang="en-US" sz="1600" dirty="0"/>
              <a:t>{housing=</a:t>
            </a:r>
            <a:r>
              <a:rPr lang="en-US" sz="1600" dirty="0" err="1"/>
              <a:t>no,loan</a:t>
            </a:r>
            <a:r>
              <a:rPr lang="en-US" sz="1600" dirty="0"/>
              <a:t>=</a:t>
            </a:r>
            <a:r>
              <a:rPr lang="en-US" sz="1600" dirty="0" err="1"/>
              <a:t>no,contact</a:t>
            </a:r>
            <a:r>
              <a:rPr lang="en-US" sz="1600" dirty="0"/>
              <a:t>=</a:t>
            </a:r>
            <a:r>
              <a:rPr lang="en-US" sz="1600" dirty="0" err="1"/>
              <a:t>cellular,previous</a:t>
            </a:r>
            <a:r>
              <a:rPr lang="en-US" sz="1600" dirty="0"/>
              <a:t>=Contacted Few </a:t>
            </a:r>
            <a:r>
              <a:rPr lang="en-US" sz="1600" dirty="0" err="1"/>
              <a:t>days,poutcome</a:t>
            </a:r>
            <a:r>
              <a:rPr lang="en-US" sz="1600" dirty="0"/>
              <a:t>=success} =&gt; {output=yes}</a:t>
            </a:r>
            <a:endParaRPr lang="en-IN" sz="1600" dirty="0"/>
          </a:p>
          <a:p>
            <a:pPr fontAlgn="b"/>
            <a:r>
              <a:rPr lang="en-US" sz="1600" dirty="0"/>
              <a:t>{default=</a:t>
            </a:r>
            <a:r>
              <a:rPr lang="en-US" sz="1600" dirty="0" err="1"/>
              <a:t>no,housing</a:t>
            </a:r>
            <a:r>
              <a:rPr lang="en-US" sz="1600" dirty="0"/>
              <a:t>=</a:t>
            </a:r>
            <a:r>
              <a:rPr lang="en-US" sz="1600" dirty="0" err="1"/>
              <a:t>no,loan</a:t>
            </a:r>
            <a:r>
              <a:rPr lang="en-US" sz="1600" dirty="0"/>
              <a:t>=</a:t>
            </a:r>
            <a:r>
              <a:rPr lang="en-US" sz="1600" dirty="0" err="1"/>
              <a:t>no,contact</a:t>
            </a:r>
            <a:r>
              <a:rPr lang="en-US" sz="1600" dirty="0"/>
              <a:t>=</a:t>
            </a:r>
            <a:r>
              <a:rPr lang="en-US" sz="1600" dirty="0" err="1"/>
              <a:t>cellular,poutcome</a:t>
            </a:r>
            <a:r>
              <a:rPr lang="en-US" sz="1600" dirty="0"/>
              <a:t>=success} =&gt; {output=yes}</a:t>
            </a:r>
            <a:endParaRPr lang="en-IN" sz="1600" dirty="0"/>
          </a:p>
          <a:p>
            <a:pPr fontAlgn="b"/>
            <a:r>
              <a:rPr lang="en-US" sz="1600" dirty="0"/>
              <a:t>{default=</a:t>
            </a:r>
            <a:r>
              <a:rPr lang="en-US" sz="1600" dirty="0" err="1"/>
              <a:t>no,housing</a:t>
            </a:r>
            <a:r>
              <a:rPr lang="en-US" sz="1600" dirty="0"/>
              <a:t>=</a:t>
            </a:r>
            <a:r>
              <a:rPr lang="en-US" sz="1600" dirty="0" err="1"/>
              <a:t>no,loan</a:t>
            </a:r>
            <a:r>
              <a:rPr lang="en-US" sz="1600" dirty="0"/>
              <a:t>=</a:t>
            </a:r>
            <a:r>
              <a:rPr lang="en-US" sz="1600" dirty="0" err="1"/>
              <a:t>no,contact</a:t>
            </a:r>
            <a:r>
              <a:rPr lang="en-US" sz="1600" dirty="0"/>
              <a:t>=</a:t>
            </a:r>
            <a:r>
              <a:rPr lang="en-US" sz="1600" dirty="0" err="1"/>
              <a:t>cellular,previous</a:t>
            </a:r>
            <a:r>
              <a:rPr lang="en-US" sz="1600" dirty="0"/>
              <a:t>=Contacted Few </a:t>
            </a:r>
            <a:r>
              <a:rPr lang="en-US" sz="1600" dirty="0" err="1"/>
              <a:t>days,poutcome</a:t>
            </a:r>
            <a:r>
              <a:rPr lang="en-US" sz="1600" dirty="0"/>
              <a:t>=success} =&gt; {output=yes}</a:t>
            </a:r>
            <a:endParaRPr lang="en-IN" sz="1600" dirty="0"/>
          </a:p>
          <a:p>
            <a:pPr fontAlgn="b"/>
            <a:r>
              <a:rPr lang="en-US" sz="1600" dirty="0"/>
              <a:t>{housing=</a:t>
            </a:r>
            <a:r>
              <a:rPr lang="en-US" sz="1600" dirty="0" err="1"/>
              <a:t>no,poutcome</a:t>
            </a:r>
            <a:r>
              <a:rPr lang="en-US" sz="1600" dirty="0"/>
              <a:t>=success} =&gt; {output=yes}</a:t>
            </a:r>
            <a:endParaRPr lang="en-IN" sz="1600" dirty="0"/>
          </a:p>
          <a:p>
            <a:pPr fontAlgn="b"/>
            <a:r>
              <a:rPr lang="en-US" sz="1600" dirty="0"/>
              <a:t>{housing=</a:t>
            </a:r>
            <a:r>
              <a:rPr lang="en-US" sz="1600" dirty="0" err="1"/>
              <a:t>no,previous</a:t>
            </a:r>
            <a:r>
              <a:rPr lang="en-US" sz="1600" dirty="0"/>
              <a:t>=Contacted Few </a:t>
            </a:r>
            <a:r>
              <a:rPr lang="en-US" sz="1600" dirty="0" err="1"/>
              <a:t>days,poutcome</a:t>
            </a:r>
            <a:r>
              <a:rPr lang="en-US" sz="1600" dirty="0"/>
              <a:t>=success} =&gt; {output=yes}</a:t>
            </a:r>
            <a:endParaRPr lang="en-IN" sz="1600" dirty="0"/>
          </a:p>
          <a:p>
            <a:endParaRPr lang="en-IN" dirty="0"/>
          </a:p>
        </p:txBody>
      </p:sp>
      <p:graphicFrame>
        <p:nvGraphicFramePr>
          <p:cNvPr id="6" name="Table 5">
            <a:extLst>
              <a:ext uri="{FF2B5EF4-FFF2-40B4-BE49-F238E27FC236}">
                <a16:creationId xmlns:a16="http://schemas.microsoft.com/office/drawing/2014/main" id="{ED68F651-70C1-4FB6-BA99-7AE6E7E82D7F}"/>
              </a:ext>
            </a:extLst>
          </p:cNvPr>
          <p:cNvGraphicFramePr>
            <a:graphicFrameLocks noGrp="1"/>
          </p:cNvGraphicFramePr>
          <p:nvPr>
            <p:extLst>
              <p:ext uri="{D42A27DB-BD31-4B8C-83A1-F6EECF244321}">
                <p14:modId xmlns:p14="http://schemas.microsoft.com/office/powerpoint/2010/main" val="1924344439"/>
              </p:ext>
            </p:extLst>
          </p:nvPr>
        </p:nvGraphicFramePr>
        <p:xfrm>
          <a:off x="101600" y="3377970"/>
          <a:ext cx="11849608" cy="2838450"/>
        </p:xfrm>
        <a:graphic>
          <a:graphicData uri="http://schemas.openxmlformats.org/drawingml/2006/table">
            <a:tbl>
              <a:tblPr>
                <a:tableStyleId>{2D5ABB26-0587-4C30-8999-92F81FD0307C}</a:tableStyleId>
              </a:tblPr>
              <a:tblGrid>
                <a:gridCol w="11849608">
                  <a:extLst>
                    <a:ext uri="{9D8B030D-6E8A-4147-A177-3AD203B41FA5}">
                      <a16:colId xmlns:a16="http://schemas.microsoft.com/office/drawing/2014/main" val="2435062873"/>
                    </a:ext>
                  </a:extLst>
                </a:gridCol>
              </a:tblGrid>
              <a:tr h="190500">
                <a:tc>
                  <a:txBody>
                    <a:bodyPr/>
                    <a:lstStyle/>
                    <a:p>
                      <a:endParaRPr lang="en-IN"/>
                    </a:p>
                  </a:txBody>
                  <a:tcPr marL="9525" marR="9525" marT="9525" marB="0" anchor="b"/>
                </a:tc>
                <a:extLst>
                  <a:ext uri="{0D108BD9-81ED-4DB2-BD59-A6C34878D82A}">
                    <a16:rowId xmlns:a16="http://schemas.microsoft.com/office/drawing/2014/main" val="435875576"/>
                  </a:ext>
                </a:extLst>
              </a:tr>
              <a:tr h="190500">
                <a:tc>
                  <a:txBody>
                    <a:bodyPr/>
                    <a:lstStyle/>
                    <a:p>
                      <a:endParaRPr lang="en-IN" dirty="0"/>
                    </a:p>
                  </a:txBody>
                  <a:tcPr marL="9525" marR="9525" marT="9525" marB="0" anchor="b"/>
                </a:tc>
                <a:extLst>
                  <a:ext uri="{0D108BD9-81ED-4DB2-BD59-A6C34878D82A}">
                    <a16:rowId xmlns:a16="http://schemas.microsoft.com/office/drawing/2014/main" val="2865645665"/>
                  </a:ext>
                </a:extLst>
              </a:tr>
              <a:tr h="190500">
                <a:tc>
                  <a:txBody>
                    <a:bodyPr/>
                    <a:lstStyle/>
                    <a:p>
                      <a:endParaRPr lang="en-IN"/>
                    </a:p>
                  </a:txBody>
                  <a:tcPr marL="9525" marR="9525" marT="9525" marB="0" anchor="b"/>
                </a:tc>
                <a:extLst>
                  <a:ext uri="{0D108BD9-81ED-4DB2-BD59-A6C34878D82A}">
                    <a16:rowId xmlns:a16="http://schemas.microsoft.com/office/drawing/2014/main" val="697843422"/>
                  </a:ext>
                </a:extLst>
              </a:tr>
              <a:tr h="190500">
                <a:tc>
                  <a:txBody>
                    <a:bodyPr/>
                    <a:lstStyle/>
                    <a:p>
                      <a:endParaRPr lang="en-IN"/>
                    </a:p>
                  </a:txBody>
                  <a:tcPr marL="9525" marR="9525" marT="9525" marB="0" anchor="b"/>
                </a:tc>
                <a:extLst>
                  <a:ext uri="{0D108BD9-81ED-4DB2-BD59-A6C34878D82A}">
                    <a16:rowId xmlns:a16="http://schemas.microsoft.com/office/drawing/2014/main" val="495322573"/>
                  </a:ext>
                </a:extLst>
              </a:tr>
              <a:tr h="190500">
                <a:tc>
                  <a:txBody>
                    <a:bodyPr/>
                    <a:lstStyle/>
                    <a:p>
                      <a:endParaRPr lang="en-IN"/>
                    </a:p>
                  </a:txBody>
                  <a:tcPr marL="9525" marR="9525" marT="9525" marB="0" anchor="b"/>
                </a:tc>
                <a:extLst>
                  <a:ext uri="{0D108BD9-81ED-4DB2-BD59-A6C34878D82A}">
                    <a16:rowId xmlns:a16="http://schemas.microsoft.com/office/drawing/2014/main" val="1493981162"/>
                  </a:ext>
                </a:extLst>
              </a:tr>
              <a:tr h="190500">
                <a:tc>
                  <a:txBody>
                    <a:bodyPr/>
                    <a:lstStyle/>
                    <a:p>
                      <a:endParaRPr lang="en-IN" dirty="0"/>
                    </a:p>
                  </a:txBody>
                  <a:tcPr marL="9525" marR="9525" marT="9525" marB="0" anchor="b"/>
                </a:tc>
                <a:extLst>
                  <a:ext uri="{0D108BD9-81ED-4DB2-BD59-A6C34878D82A}">
                    <a16:rowId xmlns:a16="http://schemas.microsoft.com/office/drawing/2014/main" val="3727346269"/>
                  </a:ext>
                </a:extLst>
              </a:tr>
              <a:tr h="190500">
                <a:tc>
                  <a:txBody>
                    <a:bodyPr/>
                    <a:lstStyle/>
                    <a:p>
                      <a:endParaRPr lang="en-IN"/>
                    </a:p>
                  </a:txBody>
                  <a:tcPr marL="9525" marR="9525" marT="9525" marB="0" anchor="b"/>
                </a:tc>
                <a:extLst>
                  <a:ext uri="{0D108BD9-81ED-4DB2-BD59-A6C34878D82A}">
                    <a16:rowId xmlns:a16="http://schemas.microsoft.com/office/drawing/2014/main" val="3737935809"/>
                  </a:ext>
                </a:extLst>
              </a:tr>
              <a:tr h="190500">
                <a:tc>
                  <a:txBody>
                    <a:bodyPr/>
                    <a:lstStyle/>
                    <a:p>
                      <a:endParaRPr lang="en-IN"/>
                    </a:p>
                  </a:txBody>
                  <a:tcPr marL="9525" marR="9525" marT="9525" marB="0" anchor="b"/>
                </a:tc>
                <a:extLst>
                  <a:ext uri="{0D108BD9-81ED-4DB2-BD59-A6C34878D82A}">
                    <a16:rowId xmlns:a16="http://schemas.microsoft.com/office/drawing/2014/main" val="2138175704"/>
                  </a:ext>
                </a:extLst>
              </a:tr>
              <a:tr h="190500">
                <a:tc>
                  <a:txBody>
                    <a:bodyPr/>
                    <a:lstStyle/>
                    <a:p>
                      <a:endParaRPr lang="en-IN"/>
                    </a:p>
                  </a:txBody>
                  <a:tcPr marL="9525" marR="9525" marT="9525" marB="0" anchor="b"/>
                </a:tc>
                <a:extLst>
                  <a:ext uri="{0D108BD9-81ED-4DB2-BD59-A6C34878D82A}">
                    <a16:rowId xmlns:a16="http://schemas.microsoft.com/office/drawing/2014/main" val="3357497949"/>
                  </a:ext>
                </a:extLst>
              </a:tr>
              <a:tr h="190500">
                <a:tc>
                  <a:txBody>
                    <a:bodyPr/>
                    <a:lstStyle/>
                    <a:p>
                      <a:endParaRPr lang="en-IN" dirty="0"/>
                    </a:p>
                  </a:txBody>
                  <a:tcPr marL="9525" marR="9525" marT="9525" marB="0" anchor="b"/>
                </a:tc>
                <a:extLst>
                  <a:ext uri="{0D108BD9-81ED-4DB2-BD59-A6C34878D82A}">
                    <a16:rowId xmlns:a16="http://schemas.microsoft.com/office/drawing/2014/main" val="3681226813"/>
                  </a:ext>
                </a:extLst>
              </a:tr>
            </a:tbl>
          </a:graphicData>
        </a:graphic>
      </p:graphicFrame>
    </p:spTree>
    <p:extLst>
      <p:ext uri="{BB962C8B-B14F-4D97-AF65-F5344CB8AC3E}">
        <p14:creationId xmlns:p14="http://schemas.microsoft.com/office/powerpoint/2010/main" val="118716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08A-0CA5-47A4-B5F3-15D57219D7CF}"/>
              </a:ext>
            </a:extLst>
          </p:cNvPr>
          <p:cNvSpPr>
            <a:spLocks noGrp="1"/>
          </p:cNvSpPr>
          <p:nvPr>
            <p:ph type="title"/>
          </p:nvPr>
        </p:nvSpPr>
        <p:spPr>
          <a:xfrm>
            <a:off x="0" y="0"/>
            <a:ext cx="12192000" cy="1609344"/>
          </a:xfrm>
        </p:spPr>
        <p:txBody>
          <a:bodyPr/>
          <a:lstStyle/>
          <a:p>
            <a:pPr algn="ctr"/>
            <a:r>
              <a:rPr lang="en-IN" dirty="0"/>
              <a:t>Tools and Hyper parameters used in the model</a:t>
            </a:r>
          </a:p>
        </p:txBody>
      </p:sp>
      <p:sp>
        <p:nvSpPr>
          <p:cNvPr id="6" name="Content Placeholder 5">
            <a:extLst>
              <a:ext uri="{FF2B5EF4-FFF2-40B4-BE49-F238E27FC236}">
                <a16:creationId xmlns:a16="http://schemas.microsoft.com/office/drawing/2014/main" id="{2C19D21C-FC6F-410E-9538-D89E58F8DB84}"/>
              </a:ext>
            </a:extLst>
          </p:cNvPr>
          <p:cNvSpPr>
            <a:spLocks noGrp="1"/>
          </p:cNvSpPr>
          <p:nvPr>
            <p:ph idx="1"/>
          </p:nvPr>
        </p:nvSpPr>
        <p:spPr>
          <a:xfrm>
            <a:off x="112542" y="1609344"/>
            <a:ext cx="11971606" cy="4562856"/>
          </a:xfrm>
        </p:spPr>
        <p:txBody>
          <a:bodyPr>
            <a:normAutofit lnSpcReduction="10000"/>
          </a:bodyPr>
          <a:lstStyle/>
          <a:p>
            <a:r>
              <a:rPr lang="en-IN" dirty="0"/>
              <a:t>Logistic Regression: Used the model by Cart and sklearn and with Cross validation and no such hyper parameter used to tune it. Even the threshold was selected using the auc.</a:t>
            </a:r>
          </a:p>
          <a:p>
            <a:r>
              <a:rPr lang="en-IN" dirty="0"/>
              <a:t>Naïve Bayes: Used the model by Cart and sklearn and with Cross validation and no such hyper parameter used to tune it. </a:t>
            </a:r>
          </a:p>
          <a:p>
            <a:r>
              <a:rPr lang="en-IN" dirty="0"/>
              <a:t>Decision Tree: Used the model by rpart and sklearn and with Cross validation and hyper parameters which were tuned are Complexity parameter CP in order to avoid the overfitting of the model by proper pruning.</a:t>
            </a:r>
          </a:p>
          <a:p>
            <a:r>
              <a:rPr lang="en-IN" dirty="0"/>
              <a:t>Ada Boost : Used the Baseline model in R and sklearn and used the Cross Validation with Hyper parameter which where tuned are no of iterations and loss as logistic.</a:t>
            </a:r>
          </a:p>
          <a:p>
            <a:r>
              <a:rPr lang="en-IN" dirty="0"/>
              <a:t>.LDA: Used in base line package of sklearn in python</a:t>
            </a:r>
          </a:p>
          <a:p>
            <a:r>
              <a:rPr lang="en-IN" dirty="0"/>
              <a:t>Random Forest: Used in base line package of sklearn in python</a:t>
            </a:r>
          </a:p>
          <a:p>
            <a:r>
              <a:rPr lang="en-IN" dirty="0"/>
              <a:t>For visualisations Excel, and R ggplot are been used and even python for scripting them us in that also.</a:t>
            </a:r>
          </a:p>
        </p:txBody>
      </p:sp>
      <p:sp>
        <p:nvSpPr>
          <p:cNvPr id="3" name="Date Placeholder 2">
            <a:extLst>
              <a:ext uri="{FF2B5EF4-FFF2-40B4-BE49-F238E27FC236}">
                <a16:creationId xmlns:a16="http://schemas.microsoft.com/office/drawing/2014/main" id="{4EB62D67-9934-465E-B8CC-96A6F31ECC51}"/>
              </a:ext>
            </a:extLst>
          </p:cNvPr>
          <p:cNvSpPr>
            <a:spLocks noGrp="1"/>
          </p:cNvSpPr>
          <p:nvPr>
            <p:ph type="dt" sz="half" idx="10"/>
          </p:nvPr>
        </p:nvSpPr>
        <p:spPr/>
        <p:txBody>
          <a:bodyPr/>
          <a:lstStyle/>
          <a:p>
            <a:fld id="{C138E7A5-A73F-4005-B0F4-C044BA2615C5}" type="datetime1">
              <a:rPr lang="en-US" smtClean="0"/>
              <a:t>7/1/2018</a:t>
            </a:fld>
            <a:endParaRPr lang="en-US" dirty="0"/>
          </a:p>
        </p:txBody>
      </p:sp>
      <p:sp>
        <p:nvSpPr>
          <p:cNvPr id="4" name="Footer Placeholder 3">
            <a:extLst>
              <a:ext uri="{FF2B5EF4-FFF2-40B4-BE49-F238E27FC236}">
                <a16:creationId xmlns:a16="http://schemas.microsoft.com/office/drawing/2014/main" id="{60C8B0A1-4C81-4565-93CB-C4B91D0CAEEC}"/>
              </a:ext>
            </a:extLst>
          </p:cNvPr>
          <p:cNvSpPr>
            <a:spLocks noGrp="1"/>
          </p:cNvSpPr>
          <p:nvPr>
            <p:ph type="ftr" sz="quarter" idx="11"/>
          </p:nvPr>
        </p:nvSpPr>
        <p:spPr>
          <a:xfrm>
            <a:off x="0" y="6492875"/>
            <a:ext cx="6327648" cy="365125"/>
          </a:xfrm>
        </p:spPr>
        <p:txBody>
          <a:bodyPr/>
          <a:lstStyle/>
          <a:p>
            <a:r>
              <a:rPr lang="en-US"/>
              <a:t>Made For Aptus Data Labs By Abhilash Reddy Yerasi </a:t>
            </a:r>
            <a:endParaRPr lang="en-US" dirty="0"/>
          </a:p>
        </p:txBody>
      </p:sp>
      <p:sp>
        <p:nvSpPr>
          <p:cNvPr id="5" name="Slide Number Placeholder 4">
            <a:extLst>
              <a:ext uri="{FF2B5EF4-FFF2-40B4-BE49-F238E27FC236}">
                <a16:creationId xmlns:a16="http://schemas.microsoft.com/office/drawing/2014/main" id="{F1F76772-136B-47E3-9DCC-506263728526}"/>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7497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BD9B7033-6702-4F46-8595-9D0D7711DDF1}" type="datetime1">
              <a:rPr lang="en-US" smtClean="0"/>
              <a:t>7/1/2018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124605"/>
            <a:ext cx="12192000" cy="923330"/>
          </a:xfrm>
          <a:prstGeom prst="rect">
            <a:avLst/>
          </a:prstGeom>
        </p:spPr>
        <p:txBody>
          <a:bodyPr wrap="square">
            <a:spAutoFit/>
          </a:bodyPr>
          <a:lstStyle/>
          <a:p>
            <a:pPr algn="ctr"/>
            <a:r>
              <a:rPr lang="en-IN" sz="5400" dirty="0">
                <a:latin typeface="+mj-lt"/>
              </a:rPr>
              <a:t>FINAL MODEL SELECTION</a:t>
            </a:r>
          </a:p>
        </p:txBody>
      </p:sp>
      <p:sp>
        <p:nvSpPr>
          <p:cNvPr id="4" name="TextBox 3">
            <a:extLst>
              <a:ext uri="{FF2B5EF4-FFF2-40B4-BE49-F238E27FC236}">
                <a16:creationId xmlns:a16="http://schemas.microsoft.com/office/drawing/2014/main" id="{82602A9E-6FA5-4A60-A47E-3A62955EADF4}"/>
              </a:ext>
            </a:extLst>
          </p:cNvPr>
          <p:cNvSpPr txBox="1"/>
          <p:nvPr/>
        </p:nvSpPr>
        <p:spPr>
          <a:xfrm>
            <a:off x="4021015" y="5489530"/>
            <a:ext cx="4149969" cy="646331"/>
          </a:xfrm>
          <a:prstGeom prst="rect">
            <a:avLst/>
          </a:prstGeom>
          <a:noFill/>
        </p:spPr>
        <p:txBody>
          <a:bodyPr wrap="square" rtlCol="0">
            <a:spAutoFit/>
          </a:bodyPr>
          <a:lstStyle/>
          <a:p>
            <a:pPr algn="ctr"/>
            <a:r>
              <a:rPr lang="en-IN" b="1" dirty="0"/>
              <a:t>Final Model: </a:t>
            </a:r>
          </a:p>
          <a:p>
            <a:pPr algn="ctr"/>
            <a:r>
              <a:rPr lang="en-IN" b="1" dirty="0"/>
              <a:t>Logistic Regression </a:t>
            </a:r>
          </a:p>
        </p:txBody>
      </p:sp>
      <p:pic>
        <p:nvPicPr>
          <p:cNvPr id="5" name="Picture 4">
            <a:extLst>
              <a:ext uri="{FF2B5EF4-FFF2-40B4-BE49-F238E27FC236}">
                <a16:creationId xmlns:a16="http://schemas.microsoft.com/office/drawing/2014/main" id="{6E859498-34CC-4E73-BF43-297DB4194857}"/>
              </a:ext>
            </a:extLst>
          </p:cNvPr>
          <p:cNvPicPr>
            <a:picLocks noChangeAspect="1"/>
          </p:cNvPicPr>
          <p:nvPr/>
        </p:nvPicPr>
        <p:blipFill>
          <a:blip r:embed="rId2"/>
          <a:stretch>
            <a:fillRect/>
          </a:stretch>
        </p:blipFill>
        <p:spPr>
          <a:xfrm>
            <a:off x="2245812" y="1368470"/>
            <a:ext cx="6982595" cy="3656241"/>
          </a:xfrm>
          <a:prstGeom prst="rect">
            <a:avLst/>
          </a:prstGeom>
        </p:spPr>
      </p:pic>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dirty="0"/>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noFill/>
              </a:rPr>
              <a:t>Slide 1</a:t>
            </a: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8643"/>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8" name="Straight Connector 7" descr="Dotted hang line 3.">
            <a:extLst>
              <a:ext uri="{FF2B5EF4-FFF2-40B4-BE49-F238E27FC236}">
                <a16:creationId xmlns:a16="http://schemas.microsoft.com/office/drawing/2014/main" id="{96D732DE-763E-4076-B6BD-8260096E9329}"/>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157889" y="315948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7" name="Rectangle 776">
            <a:extLst>
              <a:ext uri="{FF2B5EF4-FFF2-40B4-BE49-F238E27FC236}">
                <a16:creationId xmlns:a16="http://schemas.microsoft.com/office/drawing/2014/main" id="{2733F47E-1842-432A-89BE-D0A024FA4D8B}"/>
              </a:ext>
            </a:extLst>
          </p:cNvPr>
          <p:cNvSpPr>
            <a:spLocks noChangeArrowheads="1"/>
          </p:cNvSpPr>
          <p:nvPr/>
        </p:nvSpPr>
        <p:spPr bwMode="auto">
          <a:xfrm>
            <a:off x="5207231" y="2721436"/>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Insights</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7092427" y="298555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 &amp; Patterns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Summary</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For Aptus Data Labs By Abhilash Reddy Yerasi </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8AF6014E-482F-4562-8A23-639CE3466569}" type="datetime1">
              <a:rPr lang="en-US" smtClean="0"/>
              <a:t>7/1/2018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37"/>
                                        </p:tgtEl>
                                        <p:attrNameLst>
                                          <p:attrName>style.visibility</p:attrName>
                                        </p:attrNameLst>
                                      </p:cBhvr>
                                      <p:to>
                                        <p:strVal val="visible"/>
                                      </p:to>
                                    </p:set>
                                    <p:animEffect transition="in" filter="fade">
                                      <p:cBhvr>
                                        <p:cTn id="59" dur="1000"/>
                                        <p:tgtEl>
                                          <p:spTgt spid="737"/>
                                        </p:tgtEl>
                                      </p:cBhvr>
                                    </p:animEffect>
                                    <p:anim calcmode="lin" valueType="num">
                                      <p:cBhvr>
                                        <p:cTn id="60" dur="1000" fill="hold"/>
                                        <p:tgtEl>
                                          <p:spTgt spid="737"/>
                                        </p:tgtEl>
                                        <p:attrNameLst>
                                          <p:attrName>ppt_x</p:attrName>
                                        </p:attrNameLst>
                                      </p:cBhvr>
                                      <p:tavLst>
                                        <p:tav tm="0">
                                          <p:val>
                                            <p:strVal val="#ppt_x"/>
                                          </p:val>
                                        </p:tav>
                                        <p:tav tm="100000">
                                          <p:val>
                                            <p:strVal val="#ppt_x"/>
                                          </p:val>
                                        </p:tav>
                                      </p:tavLst>
                                    </p:anim>
                                    <p:anim calcmode="lin" valueType="num">
                                      <p:cBhvr>
                                        <p:cTn id="61" dur="1000" fill="hold"/>
                                        <p:tgtEl>
                                          <p:spTgt spid="7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40"/>
                                        </p:tgtEl>
                                        <p:attrNameLst>
                                          <p:attrName>style.visibility</p:attrName>
                                        </p:attrNameLst>
                                      </p:cBhvr>
                                      <p:to>
                                        <p:strVal val="visible"/>
                                      </p:to>
                                    </p:set>
                                    <p:animEffect transition="in" filter="fade">
                                      <p:cBhvr>
                                        <p:cTn id="64" dur="1000"/>
                                        <p:tgtEl>
                                          <p:spTgt spid="740"/>
                                        </p:tgtEl>
                                      </p:cBhvr>
                                    </p:animEffect>
                                    <p:anim calcmode="lin" valueType="num">
                                      <p:cBhvr>
                                        <p:cTn id="65" dur="1000" fill="hold"/>
                                        <p:tgtEl>
                                          <p:spTgt spid="740"/>
                                        </p:tgtEl>
                                        <p:attrNameLst>
                                          <p:attrName>ppt_x</p:attrName>
                                        </p:attrNameLst>
                                      </p:cBhvr>
                                      <p:tavLst>
                                        <p:tav tm="0">
                                          <p:val>
                                            <p:strVal val="#ppt_x"/>
                                          </p:val>
                                        </p:tav>
                                        <p:tav tm="100000">
                                          <p:val>
                                            <p:strVal val="#ppt_x"/>
                                          </p:val>
                                        </p:tav>
                                      </p:tavLst>
                                    </p:anim>
                                    <p:anim calcmode="lin" valueType="num">
                                      <p:cBhvr>
                                        <p:cTn id="66" dur="1000" fill="hold"/>
                                        <p:tgtEl>
                                          <p:spTgt spid="74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7"/>
                                        </p:tgtEl>
                                        <p:attrNameLst>
                                          <p:attrName>style.visibility</p:attrName>
                                        </p:attrNameLst>
                                      </p:cBhvr>
                                      <p:to>
                                        <p:strVal val="visible"/>
                                      </p:to>
                                    </p:set>
                                    <p:animEffect transition="in" filter="fade">
                                      <p:cBhvr>
                                        <p:cTn id="69" dur="1000"/>
                                        <p:tgtEl>
                                          <p:spTgt spid="777"/>
                                        </p:tgtEl>
                                      </p:cBhvr>
                                    </p:animEffect>
                                    <p:anim calcmode="lin" valueType="num">
                                      <p:cBhvr>
                                        <p:cTn id="70" dur="1000" fill="hold"/>
                                        <p:tgtEl>
                                          <p:spTgt spid="777"/>
                                        </p:tgtEl>
                                        <p:attrNameLst>
                                          <p:attrName>ppt_x</p:attrName>
                                        </p:attrNameLst>
                                      </p:cBhvr>
                                      <p:tavLst>
                                        <p:tav tm="0">
                                          <p:val>
                                            <p:strVal val="#ppt_x"/>
                                          </p:val>
                                        </p:tav>
                                        <p:tav tm="100000">
                                          <p:val>
                                            <p:strVal val="#ppt_x"/>
                                          </p:val>
                                        </p:tav>
                                      </p:tavLst>
                                    </p:anim>
                                    <p:anim calcmode="lin" valueType="num">
                                      <p:cBhvr>
                                        <p:cTn id="71" dur="1000" fill="hold"/>
                                        <p:tgtEl>
                                          <p:spTgt spid="77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78"/>
                                        </p:tgtEl>
                                        <p:attrNameLst>
                                          <p:attrName>style.visibility</p:attrName>
                                        </p:attrNameLst>
                                      </p:cBhvr>
                                      <p:to>
                                        <p:strVal val="visible"/>
                                      </p:to>
                                    </p:set>
                                    <p:animEffect transition="in" filter="fade">
                                      <p:cBhvr>
                                        <p:cTn id="74" dur="1000"/>
                                        <p:tgtEl>
                                          <p:spTgt spid="778"/>
                                        </p:tgtEl>
                                      </p:cBhvr>
                                    </p:animEffect>
                                    <p:anim calcmode="lin" valueType="num">
                                      <p:cBhvr>
                                        <p:cTn id="75" dur="1000" fill="hold"/>
                                        <p:tgtEl>
                                          <p:spTgt spid="778"/>
                                        </p:tgtEl>
                                        <p:attrNameLst>
                                          <p:attrName>ppt_x</p:attrName>
                                        </p:attrNameLst>
                                      </p:cBhvr>
                                      <p:tavLst>
                                        <p:tav tm="0">
                                          <p:val>
                                            <p:strVal val="#ppt_x"/>
                                          </p:val>
                                        </p:tav>
                                        <p:tav tm="100000">
                                          <p:val>
                                            <p:strVal val="#ppt_x"/>
                                          </p:val>
                                        </p:tav>
                                      </p:tavLst>
                                    </p:anim>
                                    <p:anim calcmode="lin" valueType="num">
                                      <p:cBhvr>
                                        <p:cTn id="76" dur="1000" fill="hold"/>
                                        <p:tgtEl>
                                          <p:spTgt spid="77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779"/>
                                        </p:tgtEl>
                                        <p:attrNameLst>
                                          <p:attrName>style.visibility</p:attrName>
                                        </p:attrNameLst>
                                      </p:cBhvr>
                                      <p:to>
                                        <p:strVal val="visible"/>
                                      </p:to>
                                    </p:set>
                                    <p:animEffect transition="in" filter="fade">
                                      <p:cBhvr>
                                        <p:cTn id="79" dur="1000"/>
                                        <p:tgtEl>
                                          <p:spTgt spid="779"/>
                                        </p:tgtEl>
                                      </p:cBhvr>
                                    </p:animEffect>
                                    <p:anim calcmode="lin" valueType="num">
                                      <p:cBhvr>
                                        <p:cTn id="80" dur="1000" fill="hold"/>
                                        <p:tgtEl>
                                          <p:spTgt spid="779"/>
                                        </p:tgtEl>
                                        <p:attrNameLst>
                                          <p:attrName>ppt_x</p:attrName>
                                        </p:attrNameLst>
                                      </p:cBhvr>
                                      <p:tavLst>
                                        <p:tav tm="0">
                                          <p:val>
                                            <p:strVal val="#ppt_x"/>
                                          </p:val>
                                        </p:tav>
                                        <p:tav tm="100000">
                                          <p:val>
                                            <p:strVal val="#ppt_x"/>
                                          </p:val>
                                        </p:tav>
                                      </p:tavLst>
                                    </p:anim>
                                    <p:anim calcmode="lin" valueType="num">
                                      <p:cBhvr>
                                        <p:cTn id="81" dur="1000" fill="hold"/>
                                        <p:tgtEl>
                                          <p:spTgt spid="77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80"/>
                                        </p:tgtEl>
                                        <p:attrNameLst>
                                          <p:attrName>style.visibility</p:attrName>
                                        </p:attrNameLst>
                                      </p:cBhvr>
                                      <p:to>
                                        <p:strVal val="visible"/>
                                      </p:to>
                                    </p:set>
                                    <p:animEffect transition="in" filter="fade">
                                      <p:cBhvr>
                                        <p:cTn id="84" dur="1000"/>
                                        <p:tgtEl>
                                          <p:spTgt spid="780"/>
                                        </p:tgtEl>
                                      </p:cBhvr>
                                    </p:animEffect>
                                    <p:anim calcmode="lin" valueType="num">
                                      <p:cBhvr>
                                        <p:cTn id="85" dur="1000" fill="hold"/>
                                        <p:tgtEl>
                                          <p:spTgt spid="780"/>
                                        </p:tgtEl>
                                        <p:attrNameLst>
                                          <p:attrName>ppt_x</p:attrName>
                                        </p:attrNameLst>
                                      </p:cBhvr>
                                      <p:tavLst>
                                        <p:tav tm="0">
                                          <p:val>
                                            <p:strVal val="#ppt_x"/>
                                          </p:val>
                                        </p:tav>
                                        <p:tav tm="100000">
                                          <p:val>
                                            <p:strVal val="#ppt_x"/>
                                          </p:val>
                                        </p:tav>
                                      </p:tavLst>
                                    </p:anim>
                                    <p:anim calcmode="lin" valueType="num">
                                      <p:cBhvr>
                                        <p:cTn id="86" dur="1000" fill="hold"/>
                                        <p:tgtEl>
                                          <p:spTgt spid="78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nodePh="1">
                                  <p:stCondLst>
                                    <p:cond delay="0"/>
                                  </p:stCondLst>
                                  <p:endCondLst>
                                    <p:cond evt="begin" delay="0">
                                      <p:tn val="92"/>
                                    </p:cond>
                                  </p:endCondLst>
                                  <p:childTnLst>
                                    <p:set>
                                      <p:cBhvr>
                                        <p:cTn id="93" dur="1" fill="hold">
                                          <p:stCondLst>
                                            <p:cond delay="0"/>
                                          </p:stCondLst>
                                        </p:cTn>
                                        <p:tgtEl>
                                          <p:spTgt spid="3">
                                            <p:txEl>
                                              <p:pRg st="0" end="0"/>
                                            </p:txEl>
                                          </p:spTgt>
                                        </p:tgtEl>
                                        <p:attrNameLst>
                                          <p:attrName>style.visibility</p:attrName>
                                        </p:attrNameLst>
                                      </p:cBhvr>
                                      <p:to>
                                        <p:strVal val="visible"/>
                                      </p:to>
                                    </p:set>
                                    <p:animEffect transition="in" filter="fade">
                                      <p:cBhvr>
                                        <p:cTn id="94" dur="1000"/>
                                        <p:tgtEl>
                                          <p:spTgt spid="3">
                                            <p:txEl>
                                              <p:pRg st="0" end="0"/>
                                            </p:txEl>
                                          </p:spTgt>
                                        </p:tgtEl>
                                      </p:cBhvr>
                                    </p:animEffect>
                                    <p:anim calcmode="lin" valueType="num">
                                      <p:cBhvr>
                                        <p:cTn id="9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7"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DB92A3D3-E384-4C45-9F66-A02F6FD4A48C}"/>
              </a:ext>
            </a:extLst>
          </p:cNvPr>
          <p:cNvSpPr>
            <a:spLocks noGrp="1"/>
          </p:cNvSpPr>
          <p:nvPr>
            <p:ph type="dt" sz="half" idx="10"/>
          </p:nvPr>
        </p:nvSpPr>
        <p:spPr/>
        <p:txBody>
          <a:bodyPr/>
          <a:lstStyle/>
          <a:p>
            <a:fld id="{C5365074-1DB6-4372-A00F-DBA6DBBE2255}" type="datetime1">
              <a:rPr lang="en-US" smtClean="0"/>
              <a:t>7/1/2018</a:t>
            </a:fld>
            <a:endParaRPr lang="en-US" dirty="0"/>
          </a:p>
        </p:txBody>
      </p:sp>
      <p:sp>
        <p:nvSpPr>
          <p:cNvPr id="10" name="Footer Placeholder 9">
            <a:extLst>
              <a:ext uri="{FF2B5EF4-FFF2-40B4-BE49-F238E27FC236}">
                <a16:creationId xmlns:a16="http://schemas.microsoft.com/office/drawing/2014/main" id="{B6C23B50-8417-4AFA-A226-DA85425BBABB}"/>
              </a:ext>
            </a:extLst>
          </p:cNvPr>
          <p:cNvSpPr>
            <a:spLocks noGrp="1"/>
          </p:cNvSpPr>
          <p:nvPr>
            <p:ph type="ftr" sz="quarter" idx="11"/>
          </p:nvPr>
        </p:nvSpPr>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EFE02553-8864-4D17-B620-3A95AAA2CED8}"/>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12" name="Rectangle 11">
            <a:extLst>
              <a:ext uri="{FF2B5EF4-FFF2-40B4-BE49-F238E27FC236}">
                <a16:creationId xmlns:a16="http://schemas.microsoft.com/office/drawing/2014/main" id="{D48D8399-75AE-4AAD-A069-7BA74E4EA75D}"/>
              </a:ext>
            </a:extLst>
          </p:cNvPr>
          <p:cNvSpPr/>
          <p:nvPr/>
        </p:nvSpPr>
        <p:spPr>
          <a:xfrm>
            <a:off x="101600" y="1028343"/>
            <a:ext cx="12192000" cy="4801314"/>
          </a:xfrm>
          <a:prstGeom prst="rect">
            <a:avLst/>
          </a:prstGeom>
        </p:spPr>
        <p:txBody>
          <a:bodyPr wrap="square">
            <a:spAutoFit/>
          </a:bodyPr>
          <a:lstStyle/>
          <a:p>
            <a:r>
              <a:rPr lang="en-IN" dirty="0"/>
              <a:t>Generally a customer will subscribe a term deposit if, </a:t>
            </a:r>
          </a:p>
          <a:p>
            <a:pPr marL="285750" indent="-285750">
              <a:buFont typeface="Arial" panose="020B0604020202020204" pitchFamily="34" charset="0"/>
              <a:buChar char="•"/>
            </a:pPr>
            <a:r>
              <a:rPr lang="en-IN" dirty="0"/>
              <a:t>His/her job type is management or technician or blue colour or admin but management has the high priority. </a:t>
            </a:r>
          </a:p>
          <a:p>
            <a:pPr marL="285750" indent="-285750">
              <a:buFont typeface="Arial" panose="020B0604020202020204" pitchFamily="34" charset="0"/>
              <a:buChar char="•"/>
            </a:pPr>
            <a:r>
              <a:rPr lang="en-IN" dirty="0"/>
              <a:t>If he/she is married. </a:t>
            </a:r>
          </a:p>
          <a:p>
            <a:pPr marL="285750" indent="-285750">
              <a:buFont typeface="Arial" panose="020B0604020202020204" pitchFamily="34" charset="0"/>
              <a:buChar char="•"/>
            </a:pPr>
            <a:r>
              <a:rPr lang="en-IN" dirty="0"/>
              <a:t>Education is secondary or tertiary. </a:t>
            </a:r>
          </a:p>
          <a:p>
            <a:pPr marL="285750" indent="-285750">
              <a:buFont typeface="Arial" panose="020B0604020202020204" pitchFamily="34" charset="0"/>
              <a:buChar char="•"/>
            </a:pPr>
            <a:r>
              <a:rPr lang="en-IN" dirty="0"/>
              <a:t>Has no credit in default. </a:t>
            </a:r>
          </a:p>
          <a:p>
            <a:pPr marL="285750" indent="-285750">
              <a:buFont typeface="Arial" panose="020B0604020202020204" pitchFamily="34" charset="0"/>
              <a:buChar char="•"/>
            </a:pPr>
            <a:r>
              <a:rPr lang="en-IN" dirty="0"/>
              <a:t>Average yearly balance is around 1751.3002. </a:t>
            </a:r>
          </a:p>
          <a:p>
            <a:pPr marL="285750" indent="-285750">
              <a:buFont typeface="Arial" panose="020B0604020202020204" pitchFamily="34" charset="0"/>
              <a:buChar char="•"/>
            </a:pPr>
            <a:r>
              <a:rPr lang="en-IN" dirty="0"/>
              <a:t>Has no housing loan. </a:t>
            </a:r>
          </a:p>
          <a:p>
            <a:pPr marL="285750" indent="-285750">
              <a:buFont typeface="Arial" panose="020B0604020202020204" pitchFamily="34" charset="0"/>
              <a:buChar char="•"/>
            </a:pPr>
            <a:r>
              <a:rPr lang="en-IN" dirty="0"/>
              <a:t>Has no personal loan. </a:t>
            </a:r>
          </a:p>
          <a:p>
            <a:pPr marL="285750" indent="-285750">
              <a:buFont typeface="Arial" panose="020B0604020202020204" pitchFamily="34" charset="0"/>
              <a:buChar char="•"/>
            </a:pPr>
            <a:r>
              <a:rPr lang="en-IN" dirty="0"/>
              <a:t>Contact communication type is cellular. </a:t>
            </a:r>
          </a:p>
          <a:p>
            <a:pPr marL="285750" indent="-285750">
              <a:buFont typeface="Arial" panose="020B0604020202020204" pitchFamily="34" charset="0"/>
              <a:buChar char="•"/>
            </a:pPr>
            <a:r>
              <a:rPr lang="en-IN" dirty="0"/>
              <a:t>Last contact month is (priority basis) May or August or July or April. </a:t>
            </a:r>
          </a:p>
          <a:p>
            <a:pPr marL="285750" indent="-285750">
              <a:buFont typeface="Arial" panose="020B0604020202020204" pitchFamily="34" charset="0"/>
              <a:buChar char="•"/>
            </a:pPr>
            <a:r>
              <a:rPr lang="en-IN" dirty="0"/>
              <a:t>Average contact duration is around 539.5608 second. and if contact duration is above 448 seconds there is </a:t>
            </a:r>
          </a:p>
          <a:p>
            <a:r>
              <a:rPr lang="en-IN" dirty="0"/>
              <a:t>     huge conversion rate.</a:t>
            </a:r>
          </a:p>
          <a:p>
            <a:pPr marL="285750" indent="-285750">
              <a:buFont typeface="Arial" panose="020B0604020202020204" pitchFamily="34" charset="0"/>
              <a:buChar char="•"/>
            </a:pPr>
            <a:r>
              <a:rPr lang="en-IN" dirty="0"/>
              <a:t>Number of contact to him/her is around 2.1545 times. </a:t>
            </a:r>
          </a:p>
          <a:p>
            <a:pPr marL="285750" indent="-285750">
              <a:buFont typeface="Arial" panose="020B0604020202020204" pitchFamily="34" charset="0"/>
              <a:buChar char="•"/>
            </a:pPr>
            <a:r>
              <a:rPr lang="en-IN" dirty="0"/>
              <a:t>Around 69.2306 days passed after the last contact. </a:t>
            </a:r>
          </a:p>
          <a:p>
            <a:pPr marL="285750" indent="-285750">
              <a:buFont typeface="Arial" panose="020B0604020202020204" pitchFamily="34" charset="0"/>
              <a:buChar char="•"/>
            </a:pPr>
            <a:r>
              <a:rPr lang="en-IN" dirty="0"/>
              <a:t>Number of contact performed is around 1.2003. </a:t>
            </a:r>
          </a:p>
          <a:p>
            <a:pPr marL="285750" indent="-285750">
              <a:buFont typeface="Arial" panose="020B0604020202020204" pitchFamily="34" charset="0"/>
              <a:buChar char="•"/>
            </a:pPr>
            <a:r>
              <a:rPr lang="en-IN" dirty="0"/>
              <a:t>A person who contacted long back cant term deposit</a:t>
            </a:r>
          </a:p>
          <a:p>
            <a:pPr marL="285750" indent="-285750">
              <a:buFont typeface="Arial" panose="020B0604020202020204" pitchFamily="34" charset="0"/>
              <a:buChar char="•"/>
            </a:pPr>
            <a:r>
              <a:rPr lang="en-IN" dirty="0"/>
              <a:t>A person with low balance is having high chances of term deposition</a:t>
            </a:r>
          </a:p>
        </p:txBody>
      </p:sp>
      <p:sp>
        <p:nvSpPr>
          <p:cNvPr id="14" name="Rectangle 13">
            <a:extLst>
              <a:ext uri="{FF2B5EF4-FFF2-40B4-BE49-F238E27FC236}">
                <a16:creationId xmlns:a16="http://schemas.microsoft.com/office/drawing/2014/main" id="{30BFF08D-FBEC-4B06-B66A-8EB9E45837F8}"/>
              </a:ext>
            </a:extLst>
          </p:cNvPr>
          <p:cNvSpPr/>
          <p:nvPr/>
        </p:nvSpPr>
        <p:spPr>
          <a:xfrm>
            <a:off x="-1" y="0"/>
            <a:ext cx="12192000" cy="646331"/>
          </a:xfrm>
          <a:prstGeom prst="rect">
            <a:avLst/>
          </a:prstGeom>
        </p:spPr>
        <p:txBody>
          <a:bodyPr wrap="square">
            <a:spAutoFit/>
          </a:bodyPr>
          <a:lstStyle/>
          <a:p>
            <a:pPr lvl="0" algn="ctr" defTabSz="914400" eaLnBrk="0" fontAlgn="base" hangingPunct="0">
              <a:spcBef>
                <a:spcPct val="0"/>
              </a:spcBef>
              <a:spcAft>
                <a:spcPct val="0"/>
              </a:spcAft>
            </a:pPr>
            <a:r>
              <a:rPr lang="en-US" altLang="en-US" sz="3600" dirty="0">
                <a:solidFill>
                  <a:srgbClr val="222222"/>
                </a:solidFill>
                <a:ea typeface="Times New Roman" panose="02020603050405020304" pitchFamily="18" charset="0"/>
                <a:cs typeface="Times New Roman" panose="02020603050405020304" pitchFamily="18" charset="0"/>
              </a:rPr>
              <a:t>Variables which are driving the decision</a:t>
            </a:r>
          </a:p>
        </p:txBody>
      </p:sp>
    </p:spTree>
    <p:extLst>
      <p:ext uri="{BB962C8B-B14F-4D97-AF65-F5344CB8AC3E}">
        <p14:creationId xmlns:p14="http://schemas.microsoft.com/office/powerpoint/2010/main" val="285815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fade">
                                      <p:cBhvr>
                                        <p:cTn id="21" dur="1000"/>
                                        <p:tgtEl>
                                          <p:spTgt spid="12">
                                            <p:txEl>
                                              <p:pRg st="3" end="3"/>
                                            </p:txEl>
                                          </p:spTgt>
                                        </p:tgtEl>
                                      </p:cBhvr>
                                    </p:animEffect>
                                    <p:anim calcmode="lin" valueType="num">
                                      <p:cBhvr>
                                        <p:cTn id="22"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animEffect transition="in" filter="fade">
                                      <p:cBhvr>
                                        <p:cTn id="35" dur="1000"/>
                                        <p:tgtEl>
                                          <p:spTgt spid="12">
                                            <p:txEl>
                                              <p:pRg st="5" end="5"/>
                                            </p:txEl>
                                          </p:spTgt>
                                        </p:tgtEl>
                                      </p:cBhvr>
                                    </p:animEffect>
                                    <p:anim calcmode="lin" valueType="num">
                                      <p:cBhvr>
                                        <p:cTn id="36"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fade">
                                      <p:cBhvr>
                                        <p:cTn id="42" dur="1000"/>
                                        <p:tgtEl>
                                          <p:spTgt spid="12">
                                            <p:txEl>
                                              <p:pRg st="6" end="6"/>
                                            </p:txEl>
                                          </p:spTgt>
                                        </p:tgtEl>
                                      </p:cBhvr>
                                    </p:animEffect>
                                    <p:anim calcmode="lin" valueType="num">
                                      <p:cBhvr>
                                        <p:cTn id="43"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Effect transition="in" filter="fade">
                                      <p:cBhvr>
                                        <p:cTn id="49" dur="1000"/>
                                        <p:tgtEl>
                                          <p:spTgt spid="12">
                                            <p:txEl>
                                              <p:pRg st="7" end="7"/>
                                            </p:txEl>
                                          </p:spTgt>
                                        </p:tgtEl>
                                      </p:cBhvr>
                                    </p:animEffect>
                                    <p:anim calcmode="lin" valueType="num">
                                      <p:cBhvr>
                                        <p:cTn id="5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8" end="8"/>
                                            </p:txEl>
                                          </p:spTgt>
                                        </p:tgtEl>
                                        <p:attrNameLst>
                                          <p:attrName>style.visibility</p:attrName>
                                        </p:attrNameLst>
                                      </p:cBhvr>
                                      <p:to>
                                        <p:strVal val="visible"/>
                                      </p:to>
                                    </p:set>
                                    <p:animEffect transition="in" filter="fade">
                                      <p:cBhvr>
                                        <p:cTn id="56" dur="1000"/>
                                        <p:tgtEl>
                                          <p:spTgt spid="12">
                                            <p:txEl>
                                              <p:pRg st="8" end="8"/>
                                            </p:txEl>
                                          </p:spTgt>
                                        </p:tgtEl>
                                      </p:cBhvr>
                                    </p:animEffect>
                                    <p:anim calcmode="lin" valueType="num">
                                      <p:cBhvr>
                                        <p:cTn id="57"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9" end="9"/>
                                            </p:txEl>
                                          </p:spTgt>
                                        </p:tgtEl>
                                        <p:attrNameLst>
                                          <p:attrName>style.visibility</p:attrName>
                                        </p:attrNameLst>
                                      </p:cBhvr>
                                      <p:to>
                                        <p:strVal val="visible"/>
                                      </p:to>
                                    </p:set>
                                    <p:animEffect transition="in" filter="fade">
                                      <p:cBhvr>
                                        <p:cTn id="63" dur="1000"/>
                                        <p:tgtEl>
                                          <p:spTgt spid="12">
                                            <p:txEl>
                                              <p:pRg st="9" end="9"/>
                                            </p:txEl>
                                          </p:spTgt>
                                        </p:tgtEl>
                                      </p:cBhvr>
                                    </p:animEffect>
                                    <p:anim calcmode="lin" valueType="num">
                                      <p:cBhvr>
                                        <p:cTn id="64"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10" end="10"/>
                                            </p:txEl>
                                          </p:spTgt>
                                        </p:tgtEl>
                                        <p:attrNameLst>
                                          <p:attrName>style.visibility</p:attrName>
                                        </p:attrNameLst>
                                      </p:cBhvr>
                                      <p:to>
                                        <p:strVal val="visible"/>
                                      </p:to>
                                    </p:set>
                                    <p:animEffect transition="in" filter="fade">
                                      <p:cBhvr>
                                        <p:cTn id="70" dur="1000"/>
                                        <p:tgtEl>
                                          <p:spTgt spid="12">
                                            <p:txEl>
                                              <p:pRg st="10" end="10"/>
                                            </p:txEl>
                                          </p:spTgt>
                                        </p:tgtEl>
                                      </p:cBhvr>
                                    </p:animEffect>
                                    <p:anim calcmode="lin" valueType="num">
                                      <p:cBhvr>
                                        <p:cTn id="71"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2">
                                            <p:txEl>
                                              <p:pRg st="11" end="11"/>
                                            </p:txEl>
                                          </p:spTgt>
                                        </p:tgtEl>
                                        <p:attrNameLst>
                                          <p:attrName>style.visibility</p:attrName>
                                        </p:attrNameLst>
                                      </p:cBhvr>
                                      <p:to>
                                        <p:strVal val="visible"/>
                                      </p:to>
                                    </p:set>
                                    <p:animEffect transition="in" filter="fade">
                                      <p:cBhvr>
                                        <p:cTn id="75" dur="1000"/>
                                        <p:tgtEl>
                                          <p:spTgt spid="12">
                                            <p:txEl>
                                              <p:pRg st="11" end="11"/>
                                            </p:txEl>
                                          </p:spTgt>
                                        </p:tgtEl>
                                      </p:cBhvr>
                                    </p:animEffect>
                                    <p:anim calcmode="lin" valueType="num">
                                      <p:cBhvr>
                                        <p:cTn id="76"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2">
                                            <p:txEl>
                                              <p:pRg st="12" end="12"/>
                                            </p:txEl>
                                          </p:spTgt>
                                        </p:tgtEl>
                                        <p:attrNameLst>
                                          <p:attrName>style.visibility</p:attrName>
                                        </p:attrNameLst>
                                      </p:cBhvr>
                                      <p:to>
                                        <p:strVal val="visible"/>
                                      </p:to>
                                    </p:set>
                                    <p:animEffect transition="in" filter="fade">
                                      <p:cBhvr>
                                        <p:cTn id="82" dur="1000"/>
                                        <p:tgtEl>
                                          <p:spTgt spid="12">
                                            <p:txEl>
                                              <p:pRg st="12" end="12"/>
                                            </p:txEl>
                                          </p:spTgt>
                                        </p:tgtEl>
                                      </p:cBhvr>
                                    </p:animEffect>
                                    <p:anim calcmode="lin" valueType="num">
                                      <p:cBhvr>
                                        <p:cTn id="83" dur="1000" fill="hold"/>
                                        <p:tgtEl>
                                          <p:spTgt spid="12">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1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2">
                                            <p:txEl>
                                              <p:pRg st="13" end="13"/>
                                            </p:txEl>
                                          </p:spTgt>
                                        </p:tgtEl>
                                        <p:attrNameLst>
                                          <p:attrName>style.visibility</p:attrName>
                                        </p:attrNameLst>
                                      </p:cBhvr>
                                      <p:to>
                                        <p:strVal val="visible"/>
                                      </p:to>
                                    </p:set>
                                    <p:animEffect transition="in" filter="fade">
                                      <p:cBhvr>
                                        <p:cTn id="89" dur="1000"/>
                                        <p:tgtEl>
                                          <p:spTgt spid="12">
                                            <p:txEl>
                                              <p:pRg st="13" end="13"/>
                                            </p:txEl>
                                          </p:spTgt>
                                        </p:tgtEl>
                                      </p:cBhvr>
                                    </p:animEffect>
                                    <p:anim calcmode="lin" valueType="num">
                                      <p:cBhvr>
                                        <p:cTn id="90" dur="1000" fill="hold"/>
                                        <p:tgtEl>
                                          <p:spTgt spid="12">
                                            <p:txEl>
                                              <p:pRg st="13" end="13"/>
                                            </p:txEl>
                                          </p:spTgt>
                                        </p:tgtEl>
                                        <p:attrNameLst>
                                          <p:attrName>ppt_x</p:attrName>
                                        </p:attrNameLst>
                                      </p:cBhvr>
                                      <p:tavLst>
                                        <p:tav tm="0">
                                          <p:val>
                                            <p:strVal val="#ppt_x"/>
                                          </p:val>
                                        </p:tav>
                                        <p:tav tm="100000">
                                          <p:val>
                                            <p:strVal val="#ppt_x"/>
                                          </p:val>
                                        </p:tav>
                                      </p:tavLst>
                                    </p:anim>
                                    <p:anim calcmode="lin" valueType="num">
                                      <p:cBhvr>
                                        <p:cTn id="91" dur="1000" fill="hold"/>
                                        <p:tgtEl>
                                          <p:spTgt spid="1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12">
                                            <p:txEl>
                                              <p:pRg st="14" end="14"/>
                                            </p:txEl>
                                          </p:spTgt>
                                        </p:tgtEl>
                                        <p:attrNameLst>
                                          <p:attrName>style.visibility</p:attrName>
                                        </p:attrNameLst>
                                      </p:cBhvr>
                                      <p:to>
                                        <p:strVal val="visible"/>
                                      </p:to>
                                    </p:set>
                                    <p:animEffect transition="in" filter="fade">
                                      <p:cBhvr>
                                        <p:cTn id="96" dur="1000"/>
                                        <p:tgtEl>
                                          <p:spTgt spid="12">
                                            <p:txEl>
                                              <p:pRg st="14" end="14"/>
                                            </p:txEl>
                                          </p:spTgt>
                                        </p:tgtEl>
                                      </p:cBhvr>
                                    </p:animEffect>
                                    <p:anim calcmode="lin" valueType="num">
                                      <p:cBhvr>
                                        <p:cTn id="97" dur="1000" fill="hold"/>
                                        <p:tgtEl>
                                          <p:spTgt spid="12">
                                            <p:txEl>
                                              <p:pRg st="14" end="14"/>
                                            </p:txEl>
                                          </p:spTgt>
                                        </p:tgtEl>
                                        <p:attrNameLst>
                                          <p:attrName>ppt_x</p:attrName>
                                        </p:attrNameLst>
                                      </p:cBhvr>
                                      <p:tavLst>
                                        <p:tav tm="0">
                                          <p:val>
                                            <p:strVal val="#ppt_x"/>
                                          </p:val>
                                        </p:tav>
                                        <p:tav tm="100000">
                                          <p:val>
                                            <p:strVal val="#ppt_x"/>
                                          </p:val>
                                        </p:tav>
                                      </p:tavLst>
                                    </p:anim>
                                    <p:anim calcmode="lin" valueType="num">
                                      <p:cBhvr>
                                        <p:cTn id="98" dur="1000" fill="hold"/>
                                        <p:tgtEl>
                                          <p:spTgt spid="1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2">
                                            <p:txEl>
                                              <p:pRg st="15" end="15"/>
                                            </p:txEl>
                                          </p:spTgt>
                                        </p:tgtEl>
                                        <p:attrNameLst>
                                          <p:attrName>style.visibility</p:attrName>
                                        </p:attrNameLst>
                                      </p:cBhvr>
                                      <p:to>
                                        <p:strVal val="visible"/>
                                      </p:to>
                                    </p:set>
                                    <p:animEffect transition="in" filter="fade">
                                      <p:cBhvr>
                                        <p:cTn id="103" dur="1000"/>
                                        <p:tgtEl>
                                          <p:spTgt spid="12">
                                            <p:txEl>
                                              <p:pRg st="15" end="15"/>
                                            </p:txEl>
                                          </p:spTgt>
                                        </p:tgtEl>
                                      </p:cBhvr>
                                    </p:animEffect>
                                    <p:anim calcmode="lin" valueType="num">
                                      <p:cBhvr>
                                        <p:cTn id="104" dur="1000" fill="hold"/>
                                        <p:tgtEl>
                                          <p:spTgt spid="12">
                                            <p:txEl>
                                              <p:pRg st="15" end="15"/>
                                            </p:txEl>
                                          </p:spTgt>
                                        </p:tgtEl>
                                        <p:attrNameLst>
                                          <p:attrName>ppt_x</p:attrName>
                                        </p:attrNameLst>
                                      </p:cBhvr>
                                      <p:tavLst>
                                        <p:tav tm="0">
                                          <p:val>
                                            <p:strVal val="#ppt_x"/>
                                          </p:val>
                                        </p:tav>
                                        <p:tav tm="100000">
                                          <p:val>
                                            <p:strVal val="#ppt_x"/>
                                          </p:val>
                                        </p:tav>
                                      </p:tavLst>
                                    </p:anim>
                                    <p:anim calcmode="lin" valueType="num">
                                      <p:cBhvr>
                                        <p:cTn id="105" dur="1000" fill="hold"/>
                                        <p:tgtEl>
                                          <p:spTgt spid="1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2">
                                            <p:txEl>
                                              <p:pRg st="16" end="16"/>
                                            </p:txEl>
                                          </p:spTgt>
                                        </p:tgtEl>
                                        <p:attrNameLst>
                                          <p:attrName>style.visibility</p:attrName>
                                        </p:attrNameLst>
                                      </p:cBhvr>
                                      <p:to>
                                        <p:strVal val="visible"/>
                                      </p:to>
                                    </p:set>
                                    <p:animEffect transition="in" filter="fade">
                                      <p:cBhvr>
                                        <p:cTn id="110" dur="1000"/>
                                        <p:tgtEl>
                                          <p:spTgt spid="12">
                                            <p:txEl>
                                              <p:pRg st="16" end="16"/>
                                            </p:txEl>
                                          </p:spTgt>
                                        </p:tgtEl>
                                      </p:cBhvr>
                                    </p:animEffect>
                                    <p:anim calcmode="lin" valueType="num">
                                      <p:cBhvr>
                                        <p:cTn id="111" dur="1000" fill="hold"/>
                                        <p:tgtEl>
                                          <p:spTgt spid="12">
                                            <p:txEl>
                                              <p:pRg st="16" end="16"/>
                                            </p:txEl>
                                          </p:spTgt>
                                        </p:tgtEl>
                                        <p:attrNameLst>
                                          <p:attrName>ppt_x</p:attrName>
                                        </p:attrNameLst>
                                      </p:cBhvr>
                                      <p:tavLst>
                                        <p:tav tm="0">
                                          <p:val>
                                            <p:strVal val="#ppt_x"/>
                                          </p:val>
                                        </p:tav>
                                        <p:tav tm="100000">
                                          <p:val>
                                            <p:strVal val="#ppt_x"/>
                                          </p:val>
                                        </p:tav>
                                      </p:tavLst>
                                    </p:anim>
                                    <p:anim calcmode="lin" valueType="num">
                                      <p:cBhvr>
                                        <p:cTn id="112" dur="1000" fill="hold"/>
                                        <p:tgtEl>
                                          <p:spTgt spid="12">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AFFE773-C421-4ECB-A1DD-45A32CEE3EE5}"/>
              </a:ext>
            </a:extLst>
          </p:cNvPr>
          <p:cNvSpPr>
            <a:spLocks noGrp="1"/>
          </p:cNvSpPr>
          <p:nvPr>
            <p:ph type="dt" sz="half" idx="10"/>
          </p:nvPr>
        </p:nvSpPr>
        <p:spPr/>
        <p:txBody>
          <a:bodyPr/>
          <a:lstStyle/>
          <a:p>
            <a:fld id="{65766671-0BD8-44BD-9C36-5F446E619956}" type="datetime1">
              <a:rPr lang="en-US" smtClean="0"/>
              <a:t>7/1/2018</a:t>
            </a:fld>
            <a:endParaRPr lang="en-US" dirty="0"/>
          </a:p>
        </p:txBody>
      </p:sp>
      <p:sp>
        <p:nvSpPr>
          <p:cNvPr id="10" name="Footer Placeholder 9">
            <a:extLst>
              <a:ext uri="{FF2B5EF4-FFF2-40B4-BE49-F238E27FC236}">
                <a16:creationId xmlns:a16="http://schemas.microsoft.com/office/drawing/2014/main" id="{62607C7C-F6ED-4B2F-9199-309337482471}"/>
              </a:ext>
            </a:extLst>
          </p:cNvPr>
          <p:cNvSpPr>
            <a:spLocks noGrp="1"/>
          </p:cNvSpPr>
          <p:nvPr>
            <p:ph type="ftr" sz="quarter" idx="11"/>
          </p:nvPr>
        </p:nvSpPr>
        <p:spPr>
          <a:xfrm>
            <a:off x="240792" y="6318939"/>
            <a:ext cx="6327648" cy="365125"/>
          </a:xfrm>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1245271A-F93A-42BA-861B-340795AB15C6}"/>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12" name="Rectangle 11">
            <a:extLst>
              <a:ext uri="{FF2B5EF4-FFF2-40B4-BE49-F238E27FC236}">
                <a16:creationId xmlns:a16="http://schemas.microsoft.com/office/drawing/2014/main" id="{EC29E886-FDC2-4368-BD2F-9BF458ECEA3D}"/>
              </a:ext>
            </a:extLst>
          </p:cNvPr>
          <p:cNvSpPr/>
          <p:nvPr/>
        </p:nvSpPr>
        <p:spPr>
          <a:xfrm>
            <a:off x="-1" y="0"/>
            <a:ext cx="12192000" cy="923330"/>
          </a:xfrm>
          <a:prstGeom prst="rect">
            <a:avLst/>
          </a:prstGeom>
        </p:spPr>
        <p:txBody>
          <a:bodyPr wrap="square">
            <a:spAutoFit/>
          </a:bodyPr>
          <a:lstStyle/>
          <a:p>
            <a:pPr algn="ctr"/>
            <a:r>
              <a:rPr lang="en-IN" sz="5400" dirty="0">
                <a:latin typeface="+mj-lt"/>
              </a:rPr>
              <a:t>SUMMARY</a:t>
            </a:r>
          </a:p>
        </p:txBody>
      </p:sp>
      <p:sp>
        <p:nvSpPr>
          <p:cNvPr id="18" name="Rectangle 6">
            <a:extLst>
              <a:ext uri="{FF2B5EF4-FFF2-40B4-BE49-F238E27FC236}">
                <a16:creationId xmlns:a16="http://schemas.microsoft.com/office/drawing/2014/main" id="{33007CE5-05F7-45F6-9720-BA4986C90610}"/>
              </a:ext>
            </a:extLst>
          </p:cNvPr>
          <p:cNvSpPr>
            <a:spLocks noChangeArrowheads="1"/>
          </p:cNvSpPr>
          <p:nvPr/>
        </p:nvSpPr>
        <p:spPr bwMode="auto">
          <a:xfrm>
            <a:off x="281355" y="2013006"/>
            <a:ext cx="1166985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As there is strong urge for the interpretability then we will be going for </a:t>
            </a:r>
            <a:r>
              <a:rPr lang="en-US" altLang="en-US" sz="2000" dirty="0">
                <a:solidFill>
                  <a:srgbClr val="222222"/>
                </a:solidFill>
                <a:latin typeface="+mn-lt"/>
                <a:ea typeface="Times New Roman" panose="02020603050405020304" pitchFamily="18" charset="0"/>
                <a:cs typeface="Times New Roman" panose="02020603050405020304" pitchFamily="18" charset="0"/>
              </a:rPr>
              <a:t>Logistic regression</a:t>
            </a: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as it gives more interpretability when compared to other models and even</a:t>
            </a:r>
            <a:r>
              <a:rPr kumimoji="0" lang="en-US" altLang="en-US" sz="2000" b="0" i="0" u="none" strike="noStrike" cap="none" normalizeH="0" dirty="0">
                <a:ln>
                  <a:noFill/>
                </a:ln>
                <a:solidFill>
                  <a:srgbClr val="222222"/>
                </a:solidFill>
                <a:effectLst/>
                <a:latin typeface="+mn-lt"/>
                <a:ea typeface="Times New Roman" panose="02020603050405020304" pitchFamily="18" charset="0"/>
                <a:cs typeface="Times New Roman" panose="02020603050405020304" pitchFamily="18" charset="0"/>
              </a:rPr>
              <a:t> less complex</a:t>
            </a: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Even the Naïve Bayes is not being selected as it doesn’t capture the linear pattern in the data. </a:t>
            </a:r>
            <a:endParaRPr kumimoji="0" lang="en-US" altLang="en-US" sz="2000" b="0"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The Variables which are driving the decision the most are:</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Duration</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No Housing Loan</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No</a:t>
            </a:r>
            <a:r>
              <a:rPr kumimoji="0" lang="en-US" altLang="en-US" sz="2000" b="0" i="0" u="none" strike="noStrike" cap="none" normalizeH="0" dirty="0">
                <a:ln>
                  <a:noFill/>
                </a:ln>
                <a:solidFill>
                  <a:srgbClr val="222222"/>
                </a:solidFill>
                <a:effectLst/>
                <a:latin typeface="+mn-lt"/>
                <a:ea typeface="Times New Roman" panose="02020603050405020304" pitchFamily="18" charset="0"/>
                <a:cs typeface="Times New Roman" panose="02020603050405020304" pitchFamily="18" charset="0"/>
              </a:rPr>
              <a:t> Default</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Contact Cellular</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Previous</a:t>
            </a:r>
            <a:r>
              <a:rPr kumimoji="0" lang="en-US" altLang="en-US" sz="2000" b="0" i="0" u="none" strike="noStrike" cap="none" normalizeH="0" dirty="0">
                <a:ln>
                  <a:noFill/>
                </a:ln>
                <a:solidFill>
                  <a:srgbClr val="222222"/>
                </a:solidFill>
                <a:effectLst/>
                <a:latin typeface="+mn-lt"/>
                <a:ea typeface="Times New Roman" panose="02020603050405020304" pitchFamily="18" charset="0"/>
                <a:cs typeface="Times New Roman" panose="02020603050405020304" pitchFamily="18" charset="0"/>
              </a:rPr>
              <a:t> Contacted Few Days Back</a:t>
            </a:r>
            <a:endParaRPr lang="en-US" altLang="en-US" sz="2000" dirty="0">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22222"/>
                </a:solidFill>
                <a:effectLst/>
                <a:latin typeface="+mn-lt"/>
                <a:ea typeface="Times New Roman" panose="02020603050405020304" pitchFamily="18" charset="0"/>
                <a:cs typeface="Times New Roman" panose="02020603050405020304" pitchFamily="18" charset="0"/>
              </a:rPr>
              <a:t>	Poutcome success</a:t>
            </a:r>
          </a:p>
        </p:txBody>
      </p:sp>
    </p:spTree>
    <p:extLst>
      <p:ext uri="{BB962C8B-B14F-4D97-AF65-F5344CB8AC3E}">
        <p14:creationId xmlns:p14="http://schemas.microsoft.com/office/powerpoint/2010/main" val="236857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1000"/>
                                        <p:tgtEl>
                                          <p:spTgt spid="18">
                                            <p:txEl>
                                              <p:pRg st="0" end="0"/>
                                            </p:txEl>
                                          </p:spTgt>
                                        </p:tgtEl>
                                      </p:cBhvr>
                                    </p:animEffect>
                                    <p:anim calcmode="lin" valueType="num">
                                      <p:cBhvr>
                                        <p:cTn id="1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Effect transition="in" filter="fade">
                                      <p:cBhvr>
                                        <p:cTn id="21" dur="1000"/>
                                        <p:tgtEl>
                                          <p:spTgt spid="18">
                                            <p:txEl>
                                              <p:pRg st="1" end="1"/>
                                            </p:txEl>
                                          </p:spTgt>
                                        </p:tgtEl>
                                      </p:cBhvr>
                                    </p:animEffect>
                                    <p:anim calcmode="lin" valueType="num">
                                      <p:cBhvr>
                                        <p:cTn id="22"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xEl>
                                              <p:pRg st="2" end="2"/>
                                            </p:txEl>
                                          </p:spTgt>
                                        </p:tgtEl>
                                        <p:attrNameLst>
                                          <p:attrName>style.visibility</p:attrName>
                                        </p:attrNameLst>
                                      </p:cBhvr>
                                      <p:to>
                                        <p:strVal val="visible"/>
                                      </p:to>
                                    </p:set>
                                    <p:animEffect transition="in" filter="fade">
                                      <p:cBhvr>
                                        <p:cTn id="28" dur="1000"/>
                                        <p:tgtEl>
                                          <p:spTgt spid="18">
                                            <p:txEl>
                                              <p:pRg st="2" end="2"/>
                                            </p:txEl>
                                          </p:spTgt>
                                        </p:tgtEl>
                                      </p:cBhvr>
                                    </p:animEffect>
                                    <p:anim calcmode="lin" valueType="num">
                                      <p:cBhvr>
                                        <p:cTn id="29"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8">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8">
                                            <p:txEl>
                                              <p:pRg st="3" end="3"/>
                                            </p:txEl>
                                          </p:spTgt>
                                        </p:tgtEl>
                                        <p:attrNameLst>
                                          <p:attrName>style.visibility</p:attrName>
                                        </p:attrNameLst>
                                      </p:cBhvr>
                                      <p:to>
                                        <p:strVal val="visible"/>
                                      </p:to>
                                    </p:set>
                                    <p:animEffect transition="in" filter="fade">
                                      <p:cBhvr>
                                        <p:cTn id="33" dur="1000"/>
                                        <p:tgtEl>
                                          <p:spTgt spid="18">
                                            <p:txEl>
                                              <p:pRg st="3" end="3"/>
                                            </p:txEl>
                                          </p:spTgt>
                                        </p:tgtEl>
                                      </p:cBhvr>
                                    </p:animEffect>
                                    <p:anim calcmode="lin" valueType="num">
                                      <p:cBhvr>
                                        <p:cTn id="34" dur="1000" fill="hold"/>
                                        <p:tgtEl>
                                          <p:spTgt spid="1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8">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8">
                                            <p:txEl>
                                              <p:pRg st="4" end="4"/>
                                            </p:txEl>
                                          </p:spTgt>
                                        </p:tgtEl>
                                        <p:attrNameLst>
                                          <p:attrName>style.visibility</p:attrName>
                                        </p:attrNameLst>
                                      </p:cBhvr>
                                      <p:to>
                                        <p:strVal val="visible"/>
                                      </p:to>
                                    </p:set>
                                    <p:animEffect transition="in" filter="fade">
                                      <p:cBhvr>
                                        <p:cTn id="38" dur="1000"/>
                                        <p:tgtEl>
                                          <p:spTgt spid="18">
                                            <p:txEl>
                                              <p:pRg st="4" end="4"/>
                                            </p:txEl>
                                          </p:spTgt>
                                        </p:tgtEl>
                                      </p:cBhvr>
                                    </p:animEffect>
                                    <p:anim calcmode="lin" valueType="num">
                                      <p:cBhvr>
                                        <p:cTn id="39" dur="1000" fill="hold"/>
                                        <p:tgtEl>
                                          <p:spTgt spid="18">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8">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8">
                                            <p:txEl>
                                              <p:pRg st="5" end="5"/>
                                            </p:txEl>
                                          </p:spTgt>
                                        </p:tgtEl>
                                        <p:attrNameLst>
                                          <p:attrName>style.visibility</p:attrName>
                                        </p:attrNameLst>
                                      </p:cBhvr>
                                      <p:to>
                                        <p:strVal val="visible"/>
                                      </p:to>
                                    </p:set>
                                    <p:animEffect transition="in" filter="fade">
                                      <p:cBhvr>
                                        <p:cTn id="43" dur="1000"/>
                                        <p:tgtEl>
                                          <p:spTgt spid="18">
                                            <p:txEl>
                                              <p:pRg st="5" end="5"/>
                                            </p:txEl>
                                          </p:spTgt>
                                        </p:tgtEl>
                                      </p:cBhvr>
                                    </p:animEffect>
                                    <p:anim calcmode="lin" valueType="num">
                                      <p:cBhvr>
                                        <p:cTn id="44" dur="1000" fill="hold"/>
                                        <p:tgtEl>
                                          <p:spTgt spid="18">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8">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8">
                                            <p:txEl>
                                              <p:pRg st="6" end="6"/>
                                            </p:txEl>
                                          </p:spTgt>
                                        </p:tgtEl>
                                        <p:attrNameLst>
                                          <p:attrName>style.visibility</p:attrName>
                                        </p:attrNameLst>
                                      </p:cBhvr>
                                      <p:to>
                                        <p:strVal val="visible"/>
                                      </p:to>
                                    </p:set>
                                    <p:animEffect transition="in" filter="fade">
                                      <p:cBhvr>
                                        <p:cTn id="48" dur="1000"/>
                                        <p:tgtEl>
                                          <p:spTgt spid="18">
                                            <p:txEl>
                                              <p:pRg st="6" end="6"/>
                                            </p:txEl>
                                          </p:spTgt>
                                        </p:tgtEl>
                                      </p:cBhvr>
                                    </p:animEffect>
                                    <p:anim calcmode="lin" valueType="num">
                                      <p:cBhvr>
                                        <p:cTn id="49" dur="1000" fill="hold"/>
                                        <p:tgtEl>
                                          <p:spTgt spid="1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18">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8">
                                            <p:txEl>
                                              <p:pRg st="7" end="7"/>
                                            </p:txEl>
                                          </p:spTgt>
                                        </p:tgtEl>
                                        <p:attrNameLst>
                                          <p:attrName>style.visibility</p:attrName>
                                        </p:attrNameLst>
                                      </p:cBhvr>
                                      <p:to>
                                        <p:strVal val="visible"/>
                                      </p:to>
                                    </p:set>
                                    <p:animEffect transition="in" filter="fade">
                                      <p:cBhvr>
                                        <p:cTn id="53" dur="1000"/>
                                        <p:tgtEl>
                                          <p:spTgt spid="18">
                                            <p:txEl>
                                              <p:pRg st="7" end="7"/>
                                            </p:txEl>
                                          </p:spTgt>
                                        </p:tgtEl>
                                      </p:cBhvr>
                                    </p:animEffect>
                                    <p:anim calcmode="lin" valueType="num">
                                      <p:cBhvr>
                                        <p:cTn id="54" dur="1000" fill="hold"/>
                                        <p:tgtEl>
                                          <p:spTgt spid="18">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18">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8">
                                            <p:txEl>
                                              <p:pRg st="8" end="8"/>
                                            </p:txEl>
                                          </p:spTgt>
                                        </p:tgtEl>
                                        <p:attrNameLst>
                                          <p:attrName>style.visibility</p:attrName>
                                        </p:attrNameLst>
                                      </p:cBhvr>
                                      <p:to>
                                        <p:strVal val="visible"/>
                                      </p:to>
                                    </p:set>
                                    <p:animEffect transition="in" filter="fade">
                                      <p:cBhvr>
                                        <p:cTn id="58" dur="1000"/>
                                        <p:tgtEl>
                                          <p:spTgt spid="18">
                                            <p:txEl>
                                              <p:pRg st="8" end="8"/>
                                            </p:txEl>
                                          </p:spTgt>
                                        </p:tgtEl>
                                      </p:cBhvr>
                                    </p:animEffect>
                                    <p:anim calcmode="lin" valueType="num">
                                      <p:cBhvr>
                                        <p:cTn id="59" dur="1000" fill="hold"/>
                                        <p:tgtEl>
                                          <p:spTgt spid="18">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1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630911"/>
            <a:ext cx="10364451" cy="1596177"/>
          </a:xfrm>
        </p:spPr>
        <p:txBody>
          <a:bodyPr>
            <a:normAutofit fontScale="90000"/>
          </a:bodyPr>
          <a:lstStyle/>
          <a:p>
            <a:r>
              <a:rPr lang="en-US" sz="6000" dirty="0"/>
              <a:t>Q&amp;A</a:t>
            </a:r>
            <a:br>
              <a:rPr lang="en-US" sz="6000" dirty="0"/>
            </a:br>
            <a:endParaRPr lang="en-US" sz="6000" dirty="0"/>
          </a:p>
        </p:txBody>
      </p:sp>
      <p:sp>
        <p:nvSpPr>
          <p:cNvPr id="3" name="Footer Placeholder 2">
            <a:extLst>
              <a:ext uri="{FF2B5EF4-FFF2-40B4-BE49-F238E27FC236}">
                <a16:creationId xmlns:a16="http://schemas.microsoft.com/office/drawing/2014/main" id="{58C5D5BA-B82E-41ED-A834-9D721167F2D8}"/>
              </a:ext>
            </a:extLst>
          </p:cNvPr>
          <p:cNvSpPr>
            <a:spLocks noGrp="1"/>
          </p:cNvSpPr>
          <p:nvPr>
            <p:ph type="ftr" sz="quarter" idx="11"/>
          </p:nvPr>
        </p:nvSpPr>
        <p:spPr/>
        <p:txBody>
          <a:bodyPr/>
          <a:lstStyle/>
          <a:p>
            <a:r>
              <a:rPr lang="en-US"/>
              <a:t>Made For Aptus Data Labs By Abhilash Reddy Yerasi </a:t>
            </a:r>
            <a:endParaRPr lang="en-US" dirty="0"/>
          </a:p>
        </p:txBody>
      </p:sp>
      <p:sp>
        <p:nvSpPr>
          <p:cNvPr id="4" name="Date Placeholder 3">
            <a:extLst>
              <a:ext uri="{FF2B5EF4-FFF2-40B4-BE49-F238E27FC236}">
                <a16:creationId xmlns:a16="http://schemas.microsoft.com/office/drawing/2014/main" id="{F7CAC5A4-D111-449F-8DCD-78CDAA5BF795}"/>
              </a:ext>
            </a:extLst>
          </p:cNvPr>
          <p:cNvSpPr>
            <a:spLocks noGrp="1"/>
          </p:cNvSpPr>
          <p:nvPr>
            <p:ph type="dt" sz="half" idx="10"/>
          </p:nvPr>
        </p:nvSpPr>
        <p:spPr/>
        <p:txBody>
          <a:bodyPr/>
          <a:lstStyle/>
          <a:p>
            <a:fld id="{9838D24D-8893-4E75-B7A4-201D0311931D}" type="datetime1">
              <a:rPr lang="en-US" smtClean="0"/>
              <a:t>7/1/2018</a:t>
            </a:fld>
            <a:endParaRPr lang="en-US" dirty="0"/>
          </a:p>
        </p:txBody>
      </p:sp>
      <p:sp>
        <p:nvSpPr>
          <p:cNvPr id="5" name="Slide Number Placeholder 4">
            <a:extLst>
              <a:ext uri="{FF2B5EF4-FFF2-40B4-BE49-F238E27FC236}">
                <a16:creationId xmlns:a16="http://schemas.microsoft.com/office/drawing/2014/main" id="{49F7B0AE-2C56-4842-81A4-65F84B824A38}"/>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76421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For Aptus Data Labs By Abhilash Reddy Yerasi </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8F725294-E775-4723-B96D-DF67E46593A0}" type="datetime1">
              <a:rPr lang="en-US" smtClean="0"/>
              <a:t>7/1/2018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71BD6054-DCFD-43EF-B69B-97F4816AF277}" type="datetime1">
              <a:rPr lang="en-US" smtClean="0"/>
              <a:t>7/1/2018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575652"/>
            <a:ext cx="12192000" cy="486039"/>
          </a:xfrm>
        </p:spPr>
        <p:txBody>
          <a:bodyPr>
            <a:noAutofit/>
          </a:bodyPr>
          <a:lstStyle/>
          <a:p>
            <a:pPr algn="ctr"/>
            <a:r>
              <a:rPr lang="en-US" sz="4000" dirty="0"/>
              <a:t>Business Strategies </a:t>
            </a:r>
            <a:br>
              <a:rPr lang="en-US" sz="4000" dirty="0"/>
            </a:br>
            <a:r>
              <a:rPr lang="en-US" sz="4000" dirty="0"/>
              <a:t>and </a:t>
            </a:r>
            <a:br>
              <a:rPr lang="en-US" sz="4000" dirty="0"/>
            </a:br>
            <a:r>
              <a:rPr lang="en-US" sz="4000" dirty="0"/>
              <a:t>Problem Statement</a:t>
            </a:r>
            <a:endParaRPr lang="en-IN" sz="4000" dirty="0"/>
          </a:p>
        </p:txBody>
      </p:sp>
      <p:sp>
        <p:nvSpPr>
          <p:cNvPr id="2" name="Rectangle 1">
            <a:extLst>
              <a:ext uri="{FF2B5EF4-FFF2-40B4-BE49-F238E27FC236}">
                <a16:creationId xmlns:a16="http://schemas.microsoft.com/office/drawing/2014/main" id="{7EDA193A-B853-409E-8E08-F56116BE343E}"/>
              </a:ext>
            </a:extLst>
          </p:cNvPr>
          <p:cNvSpPr/>
          <p:nvPr/>
        </p:nvSpPr>
        <p:spPr>
          <a:xfrm>
            <a:off x="0" y="1720840"/>
            <a:ext cx="12192000" cy="2862322"/>
          </a:xfrm>
          <a:prstGeom prst="rect">
            <a:avLst/>
          </a:prstGeom>
        </p:spPr>
        <p:txBody>
          <a:bodyPr wrap="square">
            <a:spAutoFit/>
          </a:bodyPr>
          <a:lstStyle/>
          <a:p>
            <a:pPr marL="285750" indent="-285750" algn="just">
              <a:buFont typeface="Arial" panose="020B0604020202020204" pitchFamily="34" charset="0"/>
              <a:buChar char="•"/>
            </a:pPr>
            <a:r>
              <a:rPr lang="en-US" dirty="0"/>
              <a:t>Every business needs to be in top in every domain but the problem with any industry is the business conversion rate which will be driving factor too .</a:t>
            </a:r>
            <a:endParaRPr lang="en-IN"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term deposit  is  a deposit held at a financial  institutes that has a fixed term . The money invested by the client  (customer) is agreed  for  a fixed rate of interest  over a fixed amount of time or term . Term deposit is extremely safe investment and are therefore very appealing  to conservative , low-risk investors.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goal of this project is to perform post-campaign analytics to identify the potential subscribers of the term deposit product for further campaigns.</a:t>
            </a:r>
          </a:p>
          <a:p>
            <a:pPr algn="just"/>
            <a:endParaRPr lang="en-US" dirty="0"/>
          </a:p>
        </p:txBody>
      </p:sp>
      <p:pic>
        <p:nvPicPr>
          <p:cNvPr id="1026" name="Picture 2" descr="Image result for term deposit">
            <a:extLst>
              <a:ext uri="{FF2B5EF4-FFF2-40B4-BE49-F238E27FC236}">
                <a16:creationId xmlns:a16="http://schemas.microsoft.com/office/drawing/2014/main" id="{662C68CF-D9CC-4651-AC97-E79749725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795" y="4457413"/>
            <a:ext cx="3448409" cy="194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 and Feature Engineering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451915983"/>
              </p:ext>
            </p:extLst>
          </p:nvPr>
        </p:nvGraphicFramePr>
        <p:xfrm>
          <a:off x="595533" y="1167619"/>
          <a:ext cx="3709182"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486642" y="2278965"/>
            <a:ext cx="3754433" cy="3139321"/>
          </a:xfrm>
          <a:prstGeom prst="rect">
            <a:avLst/>
          </a:prstGeom>
          <a:noFill/>
        </p:spPr>
        <p:txBody>
          <a:bodyPr wrap="square" rtlCol="0">
            <a:spAutoFit/>
          </a:bodyPr>
          <a:lstStyle/>
          <a:p>
            <a:pPr algn="just"/>
            <a:r>
              <a:rPr lang="en-IN" dirty="0"/>
              <a:t>Three Datasets were clubbed and a final data frame of 45211 datapoints and 17 variables including target.</a:t>
            </a:r>
          </a:p>
          <a:p>
            <a:endParaRPr lang="en-IN" dirty="0"/>
          </a:p>
          <a:p>
            <a:r>
              <a:rPr lang="en-IN" dirty="0"/>
              <a:t>The columns which were dropped are:</a:t>
            </a:r>
          </a:p>
          <a:p>
            <a:pPr marL="285750" indent="-285750">
              <a:buFont typeface="Arial" panose="020B0604020202020204" pitchFamily="34" charset="0"/>
              <a:buChar char="•"/>
            </a:pPr>
            <a:r>
              <a:rPr lang="en-US" dirty="0"/>
              <a:t>Balance</a:t>
            </a:r>
          </a:p>
          <a:p>
            <a:pPr marL="285750" indent="-285750">
              <a:buFont typeface="Arial" panose="020B0604020202020204" pitchFamily="34" charset="0"/>
              <a:buChar char="•"/>
            </a:pPr>
            <a:r>
              <a:rPr lang="en-US" dirty="0"/>
              <a:t>Default</a:t>
            </a:r>
          </a:p>
          <a:p>
            <a:pPr marL="285750" indent="-285750">
              <a:buFont typeface="Arial" panose="020B0604020202020204" pitchFamily="34" charset="0"/>
              <a:buChar char="•"/>
            </a:pPr>
            <a:r>
              <a:rPr lang="en-US" dirty="0"/>
              <a:t>Pdays</a:t>
            </a:r>
          </a:p>
          <a:p>
            <a:pPr marL="285750" indent="-285750">
              <a:buFont typeface="Arial" panose="020B0604020202020204" pitchFamily="34" charset="0"/>
              <a:buChar char="•"/>
            </a:pPr>
            <a:r>
              <a:rPr lang="en-US" dirty="0"/>
              <a:t>age</a:t>
            </a:r>
            <a:endParaRPr lang="en-IN" dirty="0"/>
          </a:p>
        </p:txBody>
      </p:sp>
      <p:sp>
        <p:nvSpPr>
          <p:cNvPr id="7" name="TextBox 6">
            <a:extLst>
              <a:ext uri="{FF2B5EF4-FFF2-40B4-BE49-F238E27FC236}">
                <a16:creationId xmlns:a16="http://schemas.microsoft.com/office/drawing/2014/main" id="{02A1FB60-C199-4A65-B511-275011278288}"/>
              </a:ext>
            </a:extLst>
          </p:cNvPr>
          <p:cNvSpPr txBox="1"/>
          <p:nvPr/>
        </p:nvSpPr>
        <p:spPr>
          <a:xfrm>
            <a:off x="4710333" y="2278965"/>
            <a:ext cx="3040296" cy="3416320"/>
          </a:xfrm>
          <a:prstGeom prst="rect">
            <a:avLst/>
          </a:prstGeom>
          <a:noFill/>
        </p:spPr>
        <p:txBody>
          <a:bodyPr wrap="square" rtlCol="0">
            <a:spAutoFit/>
          </a:bodyPr>
          <a:lstStyle/>
          <a:p>
            <a:r>
              <a:rPr lang="en-IN" dirty="0"/>
              <a:t>A new Features are been extracted based on the existing variables.</a:t>
            </a:r>
          </a:p>
          <a:p>
            <a:endParaRPr lang="en-IN" dirty="0"/>
          </a:p>
          <a:p>
            <a:r>
              <a:rPr lang="en-IN" dirty="0"/>
              <a:t>New Features are:</a:t>
            </a:r>
          </a:p>
          <a:p>
            <a:r>
              <a:rPr lang="en-IN" dirty="0"/>
              <a:t>Ncampaign,</a:t>
            </a:r>
          </a:p>
          <a:p>
            <a:r>
              <a:rPr lang="en-IN" dirty="0"/>
              <a:t>Nduration,</a:t>
            </a:r>
          </a:p>
          <a:p>
            <a:r>
              <a:rPr lang="en-IN" dirty="0"/>
              <a:t>Npdays,</a:t>
            </a:r>
          </a:p>
          <a:p>
            <a:r>
              <a:rPr lang="en-IN" dirty="0"/>
              <a:t>Nprevious,</a:t>
            </a:r>
          </a:p>
          <a:p>
            <a:r>
              <a:rPr lang="en-IN" dirty="0"/>
              <a:t>Nbalance and </a:t>
            </a:r>
          </a:p>
          <a:p>
            <a:r>
              <a:rPr lang="en-IN" dirty="0"/>
              <a:t>Nday</a:t>
            </a:r>
          </a:p>
          <a:p>
            <a:endParaRPr lang="en-IN" dirty="0"/>
          </a:p>
        </p:txBody>
      </p:sp>
      <p:sp>
        <p:nvSpPr>
          <p:cNvPr id="8" name="TextBox 7">
            <a:extLst>
              <a:ext uri="{FF2B5EF4-FFF2-40B4-BE49-F238E27FC236}">
                <a16:creationId xmlns:a16="http://schemas.microsoft.com/office/drawing/2014/main" id="{ED9636A6-6498-4493-ACB3-8A6A2B4007E2}"/>
              </a:ext>
            </a:extLst>
          </p:cNvPr>
          <p:cNvSpPr txBox="1"/>
          <p:nvPr/>
        </p:nvSpPr>
        <p:spPr>
          <a:xfrm>
            <a:off x="8689144" y="2278965"/>
            <a:ext cx="2897945" cy="2862322"/>
          </a:xfrm>
          <a:prstGeom prst="rect">
            <a:avLst/>
          </a:prstGeom>
          <a:noFill/>
        </p:spPr>
        <p:txBody>
          <a:bodyPr wrap="square" rtlCol="0">
            <a:spAutoFit/>
          </a:bodyPr>
          <a:lstStyle/>
          <a:p>
            <a:r>
              <a:rPr lang="en-IN" dirty="0"/>
              <a:t>By using the correlation plot between the various extracted variables and the target variables.</a:t>
            </a:r>
          </a:p>
          <a:p>
            <a:endParaRPr lang="en-IN" dirty="0"/>
          </a:p>
          <a:p>
            <a:r>
              <a:rPr lang="en-IN" dirty="0"/>
              <a:t>Even the chi-square analysis to take only the important variables into consideration.</a:t>
            </a:r>
          </a:p>
          <a:p>
            <a:endParaRPr lang="en-IN" dirty="0"/>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1457990045"/>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0" name="Group 9">
            <a:extLst>
              <a:ext uri="{FF2B5EF4-FFF2-40B4-BE49-F238E27FC236}">
                <a16:creationId xmlns:a16="http://schemas.microsoft.com/office/drawing/2014/main" id="{1B352B75-EB90-4B4C-A95E-688E10CB06CB}"/>
              </a:ext>
            </a:extLst>
          </p:cNvPr>
          <p:cNvGrpSpPr/>
          <p:nvPr/>
        </p:nvGrpSpPr>
        <p:grpSpPr>
          <a:xfrm>
            <a:off x="8013897" y="1167619"/>
            <a:ext cx="3705559" cy="787789"/>
            <a:chOff x="0" y="0"/>
            <a:chExt cx="3705559" cy="787789"/>
          </a:xfrm>
        </p:grpSpPr>
        <p:sp>
          <p:nvSpPr>
            <p:cNvPr id="11" name="Arrow: Chevron 10">
              <a:extLst>
                <a:ext uri="{FF2B5EF4-FFF2-40B4-BE49-F238E27FC236}">
                  <a16:creationId xmlns:a16="http://schemas.microsoft.com/office/drawing/2014/main" id="{2995658E-6BB6-4131-8F67-CB8AC31DF886}"/>
                </a:ext>
              </a:extLst>
            </p:cNvPr>
            <p:cNvSpPr/>
            <p:nvPr/>
          </p:nvSpPr>
          <p:spPr>
            <a:xfrm>
              <a:off x="0" y="0"/>
              <a:ext cx="3705559" cy="787789"/>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C765B28-4F63-418C-ABE4-9AB263D2585B}"/>
                </a:ext>
              </a:extLst>
            </p:cNvPr>
            <p:cNvSpPr txBox="1"/>
            <p:nvPr/>
          </p:nvSpPr>
          <p:spPr>
            <a:xfrm>
              <a:off x="393895" y="0"/>
              <a:ext cx="2917770" cy="7877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IN" sz="2600" kern="1200" dirty="0"/>
                <a:t>Variables Extraction</a:t>
              </a:r>
            </a:p>
          </p:txBody>
        </p:sp>
      </p:grpSp>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a:xfrm>
            <a:off x="-97167" y="6492875"/>
            <a:ext cx="6327648" cy="365125"/>
          </a:xfrm>
        </p:spPr>
        <p:txBody>
          <a:bodyPr/>
          <a:lstStyle/>
          <a:p>
            <a:r>
              <a:rPr lang="en-US"/>
              <a:t>Made For Aptus Data Labs By Abhilash Reddy Yerasi </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3F50FA63-8C0B-4DED-9CB8-FAC536CAEC2E}" type="datetime1">
              <a:rPr lang="en-US" smtClean="0"/>
              <a:t>7/1/2018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50046-6347-4F7D-9C0D-4DC30853146A}"/>
              </a:ext>
            </a:extLst>
          </p:cNvPr>
          <p:cNvSpPr>
            <a:spLocks noGrp="1"/>
          </p:cNvSpPr>
          <p:nvPr>
            <p:ph type="title"/>
          </p:nvPr>
        </p:nvSpPr>
        <p:spPr>
          <a:xfrm>
            <a:off x="1088136" y="0"/>
            <a:ext cx="10058400" cy="829994"/>
          </a:xfrm>
        </p:spPr>
        <p:txBody>
          <a:bodyPr>
            <a:normAutofit fontScale="90000"/>
          </a:bodyPr>
          <a:lstStyle/>
          <a:p>
            <a:pPr algn="ctr"/>
            <a:r>
              <a:rPr lang="en-IN" dirty="0"/>
              <a:t>Feature Engineering</a:t>
            </a:r>
          </a:p>
        </p:txBody>
      </p:sp>
      <p:sp>
        <p:nvSpPr>
          <p:cNvPr id="4" name="Date Placeholder 3">
            <a:extLst>
              <a:ext uri="{FF2B5EF4-FFF2-40B4-BE49-F238E27FC236}">
                <a16:creationId xmlns:a16="http://schemas.microsoft.com/office/drawing/2014/main" id="{32E9BCB0-D034-47AB-8960-5D04C3276428}"/>
              </a:ext>
            </a:extLst>
          </p:cNvPr>
          <p:cNvSpPr>
            <a:spLocks noGrp="1"/>
          </p:cNvSpPr>
          <p:nvPr>
            <p:ph type="dt" sz="half" idx="10"/>
          </p:nvPr>
        </p:nvSpPr>
        <p:spPr>
          <a:xfrm>
            <a:off x="8186308" y="6470287"/>
            <a:ext cx="3273552" cy="365125"/>
          </a:xfrm>
        </p:spPr>
        <p:txBody>
          <a:bodyPr/>
          <a:lstStyle/>
          <a:p>
            <a:fld id="{04A6B942-3C85-4601-96C8-2D06E59828D8}" type="datetime1">
              <a:rPr lang="en-US" smtClean="0"/>
              <a:t>7/1/2018</a:t>
            </a:fld>
            <a:endParaRPr lang="en-US" dirty="0"/>
          </a:p>
        </p:txBody>
      </p:sp>
      <p:sp>
        <p:nvSpPr>
          <p:cNvPr id="5" name="Footer Placeholder 4">
            <a:extLst>
              <a:ext uri="{FF2B5EF4-FFF2-40B4-BE49-F238E27FC236}">
                <a16:creationId xmlns:a16="http://schemas.microsoft.com/office/drawing/2014/main" id="{7DEBDFFB-3D0A-4EB0-B82C-ADD1263A3342}"/>
              </a:ext>
            </a:extLst>
          </p:cNvPr>
          <p:cNvSpPr>
            <a:spLocks noGrp="1"/>
          </p:cNvSpPr>
          <p:nvPr>
            <p:ph type="ftr" sz="quarter" idx="11"/>
          </p:nvPr>
        </p:nvSpPr>
        <p:spPr>
          <a:xfrm>
            <a:off x="15474" y="6470288"/>
            <a:ext cx="6327648" cy="365125"/>
          </a:xfrm>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FCD3CC90-2EC4-4E6A-A458-D8A47A5E0A6A}"/>
              </a:ext>
            </a:extLst>
          </p:cNvPr>
          <p:cNvSpPr>
            <a:spLocks noGrp="1"/>
          </p:cNvSpPr>
          <p:nvPr>
            <p:ph type="sldNum" sz="quarter" idx="12"/>
          </p:nvPr>
        </p:nvSpPr>
        <p:spPr/>
        <p:txBody>
          <a:bodyPr/>
          <a:lstStyle/>
          <a:p>
            <a:fld id="{6D22F896-40B5-4ADD-8801-0D06FADFA095}" type="slidenum">
              <a:rPr lang="en-US" smtClean="0"/>
              <a:t>5</a:t>
            </a:fld>
            <a:endParaRPr lang="en-US" dirty="0"/>
          </a:p>
        </p:txBody>
      </p:sp>
      <p:cxnSp>
        <p:nvCxnSpPr>
          <p:cNvPr id="22" name="Straight Connector 21">
            <a:extLst>
              <a:ext uri="{FF2B5EF4-FFF2-40B4-BE49-F238E27FC236}">
                <a16:creationId xmlns:a16="http://schemas.microsoft.com/office/drawing/2014/main" id="{C204D79D-909E-4249-BEB6-403521BE7B7F}"/>
              </a:ext>
            </a:extLst>
          </p:cNvPr>
          <p:cNvCxnSpPr/>
          <p:nvPr/>
        </p:nvCxnSpPr>
        <p:spPr>
          <a:xfrm>
            <a:off x="15474" y="829994"/>
            <a:ext cx="12176526" cy="0"/>
          </a:xfrm>
          <a:prstGeom prst="line">
            <a:avLst/>
          </a:prstGeom>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E5276E2D-AEF0-4AB0-997D-58387784B662}"/>
              </a:ext>
            </a:extLst>
          </p:cNvPr>
          <p:cNvSpPr/>
          <p:nvPr/>
        </p:nvSpPr>
        <p:spPr>
          <a:xfrm>
            <a:off x="551739" y="1085245"/>
            <a:ext cx="2765949" cy="1200329"/>
          </a:xfrm>
          <a:prstGeom prst="rect">
            <a:avLst/>
          </a:prstGeom>
        </p:spPr>
        <p:txBody>
          <a:bodyPr wrap="none">
            <a:spAutoFit/>
          </a:bodyPr>
          <a:lstStyle/>
          <a:p>
            <a:pPr algn="ctr"/>
            <a:r>
              <a:rPr lang="en-IN" b="1" u="sng" dirty="0">
                <a:ea typeface="Times New Roman" panose="02020603050405020304" pitchFamily="18" charset="0"/>
              </a:rPr>
              <a:t>Ncampaign</a:t>
            </a:r>
          </a:p>
          <a:p>
            <a:pPr algn="ctr"/>
            <a:endParaRPr lang="en-IN" b="1" u="sng" dirty="0">
              <a:ea typeface="Times New Roman" panose="02020603050405020304" pitchFamily="18" charset="0"/>
            </a:endParaRPr>
          </a:p>
          <a:p>
            <a:pPr algn="ctr"/>
            <a:r>
              <a:rPr lang="en-IN" dirty="0">
                <a:ea typeface="Times New Roman" panose="02020603050405020304" pitchFamily="18" charset="0"/>
              </a:rPr>
              <a:t>Convert them to more</a:t>
            </a:r>
          </a:p>
          <a:p>
            <a:pPr algn="ctr"/>
            <a:r>
              <a:rPr lang="en-IN" dirty="0">
                <a:ea typeface="Times New Roman" panose="02020603050405020304" pitchFamily="18" charset="0"/>
              </a:rPr>
              <a:t> recent, recent and lastly</a:t>
            </a:r>
          </a:p>
        </p:txBody>
      </p:sp>
      <p:sp>
        <p:nvSpPr>
          <p:cNvPr id="38" name="Rectangle 37">
            <a:extLst>
              <a:ext uri="{FF2B5EF4-FFF2-40B4-BE49-F238E27FC236}">
                <a16:creationId xmlns:a16="http://schemas.microsoft.com/office/drawing/2014/main" id="{26DEF17E-19F0-4D6F-9F6B-9C0AEFB26867}"/>
              </a:ext>
            </a:extLst>
          </p:cNvPr>
          <p:cNvSpPr/>
          <p:nvPr/>
        </p:nvSpPr>
        <p:spPr>
          <a:xfrm>
            <a:off x="8111695" y="999197"/>
            <a:ext cx="4064831" cy="2031325"/>
          </a:xfrm>
          <a:prstGeom prst="rect">
            <a:avLst/>
          </a:prstGeom>
        </p:spPr>
        <p:txBody>
          <a:bodyPr wrap="none">
            <a:spAutoFit/>
          </a:bodyPr>
          <a:lstStyle/>
          <a:p>
            <a:pPr algn="ctr"/>
            <a:r>
              <a:rPr lang="en-IN" b="1" u="sng" dirty="0">
                <a:ea typeface="Times New Roman" panose="02020603050405020304" pitchFamily="18" charset="0"/>
              </a:rPr>
              <a:t>Nduration</a:t>
            </a:r>
          </a:p>
          <a:p>
            <a:pPr algn="ctr"/>
            <a:endParaRPr lang="en-IN" b="1" u="sng" dirty="0">
              <a:ea typeface="Times New Roman" panose="02020603050405020304" pitchFamily="18" charset="0"/>
            </a:endParaRPr>
          </a:p>
          <a:p>
            <a:pPr algn="ctr"/>
            <a:r>
              <a:rPr lang="en-IN" dirty="0">
                <a:ea typeface="Times New Roman" panose="02020603050405020304" pitchFamily="18" charset="0"/>
              </a:rPr>
              <a:t>Converting the seconds into minutes</a:t>
            </a:r>
          </a:p>
          <a:p>
            <a:pPr algn="ctr"/>
            <a:endParaRPr lang="en-IN" dirty="0"/>
          </a:p>
          <a:p>
            <a:pPr algn="ctr"/>
            <a:r>
              <a:rPr lang="en-IN" dirty="0"/>
              <a:t>Converted them into low, </a:t>
            </a:r>
          </a:p>
          <a:p>
            <a:pPr algn="ctr"/>
            <a:r>
              <a:rPr lang="en-IN" dirty="0"/>
              <a:t>medium and </a:t>
            </a:r>
          </a:p>
          <a:p>
            <a:pPr algn="ctr"/>
            <a:r>
              <a:rPr lang="en-IN" dirty="0"/>
              <a:t>high call duration</a:t>
            </a:r>
          </a:p>
        </p:txBody>
      </p:sp>
      <p:sp>
        <p:nvSpPr>
          <p:cNvPr id="30" name="Rectangle 29">
            <a:extLst>
              <a:ext uri="{FF2B5EF4-FFF2-40B4-BE49-F238E27FC236}">
                <a16:creationId xmlns:a16="http://schemas.microsoft.com/office/drawing/2014/main" id="{55723B93-9FC1-4681-A21D-9E261AA430C0}"/>
              </a:ext>
            </a:extLst>
          </p:cNvPr>
          <p:cNvSpPr/>
          <p:nvPr/>
        </p:nvSpPr>
        <p:spPr>
          <a:xfrm>
            <a:off x="0" y="3860545"/>
            <a:ext cx="4064830" cy="2308324"/>
          </a:xfrm>
          <a:prstGeom prst="rect">
            <a:avLst/>
          </a:prstGeom>
        </p:spPr>
        <p:txBody>
          <a:bodyPr wrap="square">
            <a:spAutoFit/>
          </a:bodyPr>
          <a:lstStyle/>
          <a:p>
            <a:pPr algn="ctr"/>
            <a:r>
              <a:rPr lang="en-IN" b="1" u="sng" dirty="0"/>
              <a:t>Npdays</a:t>
            </a:r>
          </a:p>
          <a:p>
            <a:pPr algn="ctr"/>
            <a:endParaRPr lang="en-IN" b="1" u="sng" dirty="0"/>
          </a:p>
          <a:p>
            <a:pPr algn="ctr"/>
            <a:r>
              <a:rPr lang="en-IN" dirty="0"/>
              <a:t>Converting the days to months</a:t>
            </a:r>
          </a:p>
          <a:p>
            <a:pPr algn="ctr"/>
            <a:endParaRPr lang="en-IN" dirty="0"/>
          </a:p>
          <a:p>
            <a:pPr algn="ctr"/>
            <a:r>
              <a:rPr lang="en-IN" dirty="0"/>
              <a:t>Converted them into </a:t>
            </a:r>
            <a:r>
              <a:rPr lang="en-US" dirty="0"/>
              <a:t>not contacted, </a:t>
            </a:r>
          </a:p>
          <a:p>
            <a:pPr algn="ctr"/>
            <a:r>
              <a:rPr lang="en-US" dirty="0"/>
              <a:t>0_2 Months,</a:t>
            </a:r>
          </a:p>
          <a:p>
            <a:pPr algn="ctr"/>
            <a:r>
              <a:rPr lang="en-US" dirty="0"/>
              <a:t>2_6 Months,</a:t>
            </a:r>
          </a:p>
          <a:p>
            <a:pPr algn="ctr"/>
            <a:r>
              <a:rPr lang="en-US" dirty="0"/>
              <a:t>Above 6 Months</a:t>
            </a:r>
            <a:endParaRPr lang="en-IN" dirty="0"/>
          </a:p>
        </p:txBody>
      </p:sp>
      <p:sp>
        <p:nvSpPr>
          <p:cNvPr id="40" name="Rectangle 39">
            <a:extLst>
              <a:ext uri="{FF2B5EF4-FFF2-40B4-BE49-F238E27FC236}">
                <a16:creationId xmlns:a16="http://schemas.microsoft.com/office/drawing/2014/main" id="{F8907BED-7551-498A-B9CA-4559A593BFEE}"/>
              </a:ext>
            </a:extLst>
          </p:cNvPr>
          <p:cNvSpPr/>
          <p:nvPr/>
        </p:nvSpPr>
        <p:spPr>
          <a:xfrm>
            <a:off x="7983614" y="3897376"/>
            <a:ext cx="3971665" cy="2031325"/>
          </a:xfrm>
          <a:prstGeom prst="rect">
            <a:avLst/>
          </a:prstGeom>
        </p:spPr>
        <p:txBody>
          <a:bodyPr wrap="none">
            <a:spAutoFit/>
          </a:bodyPr>
          <a:lstStyle/>
          <a:p>
            <a:pPr algn="ctr"/>
            <a:r>
              <a:rPr lang="en-IN" b="1" u="sng" dirty="0"/>
              <a:t>Nprevious</a:t>
            </a:r>
          </a:p>
          <a:p>
            <a:pPr algn="ctr"/>
            <a:endParaRPr lang="en-IN" b="1" u="sng" dirty="0"/>
          </a:p>
          <a:p>
            <a:pPr algn="ctr"/>
            <a:r>
              <a:rPr lang="en-IN" dirty="0"/>
              <a:t>Converting the previous</a:t>
            </a:r>
            <a:endParaRPr lang="en-IN" b="1" u="sng" dirty="0"/>
          </a:p>
          <a:p>
            <a:pPr algn="ctr"/>
            <a:endParaRPr lang="en-IN" b="1" u="sng" dirty="0"/>
          </a:p>
          <a:p>
            <a:pPr algn="ctr"/>
            <a:r>
              <a:rPr lang="en-US" dirty="0"/>
              <a:t>Converted them into not contacted, </a:t>
            </a:r>
          </a:p>
          <a:p>
            <a:pPr algn="ctr"/>
            <a:r>
              <a:rPr lang="en-US" dirty="0"/>
              <a:t>Contacted Few days, </a:t>
            </a:r>
          </a:p>
          <a:p>
            <a:pPr algn="ctr"/>
            <a:r>
              <a:rPr lang="en-US" dirty="0"/>
              <a:t>Contacted Long Back</a:t>
            </a:r>
            <a:endParaRPr lang="en-IN" dirty="0"/>
          </a:p>
        </p:txBody>
      </p:sp>
      <p:sp>
        <p:nvSpPr>
          <p:cNvPr id="42" name="Rectangle 41">
            <a:extLst>
              <a:ext uri="{FF2B5EF4-FFF2-40B4-BE49-F238E27FC236}">
                <a16:creationId xmlns:a16="http://schemas.microsoft.com/office/drawing/2014/main" id="{F085D400-0BE4-4744-88A5-F10A694F7AE9}"/>
              </a:ext>
            </a:extLst>
          </p:cNvPr>
          <p:cNvSpPr/>
          <p:nvPr/>
        </p:nvSpPr>
        <p:spPr>
          <a:xfrm>
            <a:off x="4376607" y="999197"/>
            <a:ext cx="2725361" cy="2031325"/>
          </a:xfrm>
          <a:prstGeom prst="rect">
            <a:avLst/>
          </a:prstGeom>
        </p:spPr>
        <p:txBody>
          <a:bodyPr wrap="none">
            <a:spAutoFit/>
          </a:bodyPr>
          <a:lstStyle/>
          <a:p>
            <a:pPr algn="ctr"/>
            <a:r>
              <a:rPr lang="en-IN" b="1" u="sng" dirty="0"/>
              <a:t>Nbalance</a:t>
            </a:r>
          </a:p>
          <a:p>
            <a:pPr algn="ctr"/>
            <a:endParaRPr lang="en-IN" b="1" u="sng" dirty="0"/>
          </a:p>
          <a:p>
            <a:pPr algn="ctr"/>
            <a:r>
              <a:rPr lang="en-IN" dirty="0"/>
              <a:t>Converting the Balance </a:t>
            </a:r>
          </a:p>
          <a:p>
            <a:pPr algn="ctr"/>
            <a:r>
              <a:rPr lang="en-IN" dirty="0"/>
              <a:t>-Inf,0,25000,Inf</a:t>
            </a:r>
            <a:endParaRPr lang="en-IN" b="1" u="sng" dirty="0"/>
          </a:p>
          <a:p>
            <a:pPr algn="ctr"/>
            <a:endParaRPr lang="en-IN" b="1" u="sng" dirty="0"/>
          </a:p>
          <a:p>
            <a:pPr algn="ctr"/>
            <a:r>
              <a:rPr lang="en-US" dirty="0"/>
              <a:t>Converted them into</a:t>
            </a:r>
          </a:p>
          <a:p>
            <a:pPr algn="ctr"/>
            <a:r>
              <a:rPr lang="en-US" dirty="0"/>
              <a:t> negative, low, high</a:t>
            </a:r>
            <a:endParaRPr lang="en-IN" b="1" u="sng" dirty="0"/>
          </a:p>
        </p:txBody>
      </p:sp>
      <p:sp>
        <p:nvSpPr>
          <p:cNvPr id="43" name="Rectangle 42">
            <a:extLst>
              <a:ext uri="{FF2B5EF4-FFF2-40B4-BE49-F238E27FC236}">
                <a16:creationId xmlns:a16="http://schemas.microsoft.com/office/drawing/2014/main" id="{282964C7-4187-4D9F-AC4D-2E3E65175389}"/>
              </a:ext>
            </a:extLst>
          </p:cNvPr>
          <p:cNvSpPr/>
          <p:nvPr/>
        </p:nvSpPr>
        <p:spPr>
          <a:xfrm>
            <a:off x="4267963" y="3862723"/>
            <a:ext cx="3105915" cy="2031325"/>
          </a:xfrm>
          <a:prstGeom prst="rect">
            <a:avLst/>
          </a:prstGeom>
        </p:spPr>
        <p:txBody>
          <a:bodyPr wrap="none">
            <a:spAutoFit/>
          </a:bodyPr>
          <a:lstStyle/>
          <a:p>
            <a:pPr algn="ctr"/>
            <a:r>
              <a:rPr lang="en-IN" b="1" u="sng" dirty="0"/>
              <a:t>Nday</a:t>
            </a:r>
          </a:p>
          <a:p>
            <a:pPr algn="ctr"/>
            <a:endParaRPr lang="en-IN" b="1" u="sng" dirty="0"/>
          </a:p>
          <a:p>
            <a:pPr algn="ctr"/>
            <a:r>
              <a:rPr lang="en-IN" dirty="0"/>
              <a:t>Converting the Balance </a:t>
            </a:r>
          </a:p>
          <a:p>
            <a:pPr algn="ctr"/>
            <a:r>
              <a:rPr lang="en-IN" dirty="0"/>
              <a:t>0,7,14,28,32</a:t>
            </a:r>
          </a:p>
          <a:p>
            <a:pPr algn="ctr"/>
            <a:endParaRPr lang="en-IN" b="1" u="sng" dirty="0"/>
          </a:p>
          <a:p>
            <a:pPr algn="ctr"/>
            <a:r>
              <a:rPr lang="en-US" dirty="0"/>
              <a:t>Converted them weeks into</a:t>
            </a:r>
          </a:p>
          <a:p>
            <a:pPr algn="ctr"/>
            <a:r>
              <a:rPr lang="en-US" dirty="0"/>
              <a:t> first, second,  third, fourth</a:t>
            </a:r>
            <a:endParaRPr lang="en-IN" b="1" u="sng" dirty="0"/>
          </a:p>
        </p:txBody>
      </p:sp>
      <p:cxnSp>
        <p:nvCxnSpPr>
          <p:cNvPr id="45" name="Straight Connector 44">
            <a:extLst>
              <a:ext uri="{FF2B5EF4-FFF2-40B4-BE49-F238E27FC236}">
                <a16:creationId xmlns:a16="http://schemas.microsoft.com/office/drawing/2014/main" id="{A3BEEA1B-B183-4318-AC8E-543BDC169B88}"/>
              </a:ext>
            </a:extLst>
          </p:cNvPr>
          <p:cNvCxnSpPr>
            <a:cxnSpLocks/>
          </p:cNvCxnSpPr>
          <p:nvPr/>
        </p:nvCxnSpPr>
        <p:spPr>
          <a:xfrm>
            <a:off x="4008938" y="829994"/>
            <a:ext cx="0" cy="6028006"/>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0FC2EA7-F601-4D40-A5CF-AB9275D08F05}"/>
              </a:ext>
            </a:extLst>
          </p:cNvPr>
          <p:cNvCxnSpPr>
            <a:cxnSpLocks/>
          </p:cNvCxnSpPr>
          <p:nvPr/>
        </p:nvCxnSpPr>
        <p:spPr>
          <a:xfrm>
            <a:off x="7634353" y="829994"/>
            <a:ext cx="0" cy="6028006"/>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F2A1505D-C803-4B87-B73E-9596CF7B128B}"/>
              </a:ext>
            </a:extLst>
          </p:cNvPr>
          <p:cNvCxnSpPr>
            <a:cxnSpLocks/>
          </p:cNvCxnSpPr>
          <p:nvPr/>
        </p:nvCxnSpPr>
        <p:spPr>
          <a:xfrm>
            <a:off x="0" y="3559126"/>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58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1000"/>
                                        <p:tgtEl>
                                          <p:spTgt spid="30"/>
                                        </p:tgtEl>
                                      </p:cBhvr>
                                    </p:animEffect>
                                    <p:anim calcmode="lin" valueType="num">
                                      <p:cBhvr>
                                        <p:cTn id="29" dur="1000" fill="hold"/>
                                        <p:tgtEl>
                                          <p:spTgt spid="30"/>
                                        </p:tgtEl>
                                        <p:attrNameLst>
                                          <p:attrName>ppt_x</p:attrName>
                                        </p:attrNameLst>
                                      </p:cBhvr>
                                      <p:tavLst>
                                        <p:tav tm="0">
                                          <p:val>
                                            <p:strVal val="#ppt_x"/>
                                          </p:val>
                                        </p:tav>
                                        <p:tav tm="100000">
                                          <p:val>
                                            <p:strVal val="#ppt_x"/>
                                          </p:val>
                                        </p:tav>
                                      </p:tavLst>
                                    </p:anim>
                                    <p:anim calcmode="lin" valueType="num">
                                      <p:cBhvr>
                                        <p:cTn id="3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0" grpId="0"/>
      <p:bldP spid="40"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4FC9B86C-129A-45B8-AFD6-C44C7BDE18AC}" type="datetime1">
              <a:rPr lang="en-US" smtClean="0"/>
              <a:t>7/1/2018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
        <p:nvSpPr>
          <p:cNvPr id="15" name="Rectangle 14">
            <a:extLst>
              <a:ext uri="{FF2B5EF4-FFF2-40B4-BE49-F238E27FC236}">
                <a16:creationId xmlns:a16="http://schemas.microsoft.com/office/drawing/2014/main" id="{9A183635-9531-4B8E-B82D-A666AD303E3F}"/>
              </a:ext>
            </a:extLst>
          </p:cNvPr>
          <p:cNvSpPr/>
          <p:nvPr/>
        </p:nvSpPr>
        <p:spPr>
          <a:xfrm>
            <a:off x="209888" y="1438686"/>
            <a:ext cx="3846286" cy="646331"/>
          </a:xfrm>
          <a:prstGeom prst="rect">
            <a:avLst/>
          </a:prstGeom>
        </p:spPr>
        <p:txBody>
          <a:bodyPr wrap="square">
            <a:spAutoFit/>
          </a:bodyPr>
          <a:lstStyle/>
          <a:p>
            <a:pPr algn="ctr"/>
            <a:r>
              <a:rPr lang="en-IN" dirty="0"/>
              <a:t>Initial Data Frame with 45211 data points and 16 feature variables</a:t>
            </a:r>
          </a:p>
        </p:txBody>
      </p:sp>
      <p:sp>
        <p:nvSpPr>
          <p:cNvPr id="16" name="Rectangle 15">
            <a:extLst>
              <a:ext uri="{FF2B5EF4-FFF2-40B4-BE49-F238E27FC236}">
                <a16:creationId xmlns:a16="http://schemas.microsoft.com/office/drawing/2014/main" id="{53E2652C-0CFC-49DA-AAB4-613EE82DA501}"/>
              </a:ext>
            </a:extLst>
          </p:cNvPr>
          <p:cNvSpPr/>
          <p:nvPr/>
        </p:nvSpPr>
        <p:spPr>
          <a:xfrm>
            <a:off x="7415784" y="1588570"/>
            <a:ext cx="5225143" cy="646331"/>
          </a:xfrm>
          <a:prstGeom prst="rect">
            <a:avLst/>
          </a:prstGeom>
        </p:spPr>
        <p:txBody>
          <a:bodyPr wrap="square">
            <a:spAutoFit/>
          </a:bodyPr>
          <a:lstStyle/>
          <a:p>
            <a:pPr algn="ctr"/>
            <a:r>
              <a:rPr lang="en-IN" dirty="0"/>
              <a:t>Feature engineered Data Frame With </a:t>
            </a:r>
          </a:p>
          <a:p>
            <a:pPr algn="ctr"/>
            <a:r>
              <a:rPr lang="en-IN" dirty="0"/>
              <a:t>45211 by 22 feature variables</a:t>
            </a:r>
          </a:p>
        </p:txBody>
      </p:sp>
      <p:pic>
        <p:nvPicPr>
          <p:cNvPr id="20" name="Picture 19">
            <a:extLst>
              <a:ext uri="{FF2B5EF4-FFF2-40B4-BE49-F238E27FC236}">
                <a16:creationId xmlns:a16="http://schemas.microsoft.com/office/drawing/2014/main" id="{6E4EE826-A3C2-4EC7-B6C0-E75E21BAF2AB}"/>
              </a:ext>
            </a:extLst>
          </p:cNvPr>
          <p:cNvPicPr>
            <a:picLocks noChangeAspect="1"/>
          </p:cNvPicPr>
          <p:nvPr/>
        </p:nvPicPr>
        <p:blipFill>
          <a:blip r:embed="rId2"/>
          <a:stretch>
            <a:fillRect/>
          </a:stretch>
        </p:blipFill>
        <p:spPr>
          <a:xfrm>
            <a:off x="5147014" y="1340254"/>
            <a:ext cx="1897972" cy="1040370"/>
          </a:xfrm>
          <a:prstGeom prst="rect">
            <a:avLst/>
          </a:prstGeom>
        </p:spPr>
      </p:pic>
      <p:sp>
        <p:nvSpPr>
          <p:cNvPr id="21" name="TextBox 20">
            <a:extLst>
              <a:ext uri="{FF2B5EF4-FFF2-40B4-BE49-F238E27FC236}">
                <a16:creationId xmlns:a16="http://schemas.microsoft.com/office/drawing/2014/main" id="{A4E0EBFE-A980-41B7-AA30-500943C58ADA}"/>
              </a:ext>
            </a:extLst>
          </p:cNvPr>
          <p:cNvSpPr txBox="1"/>
          <p:nvPr/>
        </p:nvSpPr>
        <p:spPr>
          <a:xfrm rot="20180535">
            <a:off x="5744882" y="2120268"/>
            <a:ext cx="1794530" cy="369332"/>
          </a:xfrm>
          <a:prstGeom prst="rect">
            <a:avLst/>
          </a:prstGeom>
          <a:noFill/>
        </p:spPr>
        <p:txBody>
          <a:bodyPr wrap="none" rtlCol="0">
            <a:spAutoFit/>
          </a:bodyPr>
          <a:lstStyle/>
          <a:p>
            <a:r>
              <a:rPr lang="en-IN" dirty="0"/>
              <a:t>Transformation</a:t>
            </a:r>
          </a:p>
        </p:txBody>
      </p:sp>
      <p:pic>
        <p:nvPicPr>
          <p:cNvPr id="25" name="Picture 24">
            <a:extLst>
              <a:ext uri="{FF2B5EF4-FFF2-40B4-BE49-F238E27FC236}">
                <a16:creationId xmlns:a16="http://schemas.microsoft.com/office/drawing/2014/main" id="{5B2D3D6D-93E1-405E-9910-90669D27D28E}"/>
              </a:ext>
            </a:extLst>
          </p:cNvPr>
          <p:cNvPicPr>
            <a:picLocks noChangeAspect="1"/>
          </p:cNvPicPr>
          <p:nvPr/>
        </p:nvPicPr>
        <p:blipFill>
          <a:blip r:embed="rId3"/>
          <a:stretch>
            <a:fillRect/>
          </a:stretch>
        </p:blipFill>
        <p:spPr>
          <a:xfrm>
            <a:off x="-2007341" y="1257694"/>
            <a:ext cx="1069869" cy="1069869"/>
          </a:xfrm>
          <a:prstGeom prst="rect">
            <a:avLst/>
          </a:prstGeom>
        </p:spPr>
      </p:pic>
      <p:cxnSp>
        <p:nvCxnSpPr>
          <p:cNvPr id="7" name="Straight Connector 6">
            <a:extLst>
              <a:ext uri="{FF2B5EF4-FFF2-40B4-BE49-F238E27FC236}">
                <a16:creationId xmlns:a16="http://schemas.microsoft.com/office/drawing/2014/main" id="{84614F40-75A9-4CE0-A716-6919FE99E2AA}"/>
              </a:ext>
            </a:extLst>
          </p:cNvPr>
          <p:cNvCxnSpPr/>
          <p:nvPr/>
        </p:nvCxnSpPr>
        <p:spPr>
          <a:xfrm>
            <a:off x="0" y="2775809"/>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7C0C28-7173-47D6-A1E5-C6EF50945A77}"/>
              </a:ext>
            </a:extLst>
          </p:cNvPr>
          <p:cNvSpPr txBox="1"/>
          <p:nvPr/>
        </p:nvSpPr>
        <p:spPr>
          <a:xfrm>
            <a:off x="6545179" y="3284973"/>
            <a:ext cx="5646821" cy="2862322"/>
          </a:xfrm>
          <a:prstGeom prst="rect">
            <a:avLst/>
          </a:prstGeom>
          <a:noFill/>
        </p:spPr>
        <p:txBody>
          <a:bodyPr wrap="square" rtlCol="0">
            <a:spAutoFit/>
          </a:bodyPr>
          <a:lstStyle/>
          <a:p>
            <a:r>
              <a:rPr lang="en-IN" b="1" dirty="0"/>
              <a:t>Dataset Summary:</a:t>
            </a:r>
          </a:p>
          <a:p>
            <a:endParaRPr lang="en-IN" b="1" dirty="0"/>
          </a:p>
          <a:p>
            <a:r>
              <a:rPr lang="en-IN" b="1" dirty="0"/>
              <a:t>Total Observations</a:t>
            </a:r>
            <a:r>
              <a:rPr lang="en-IN" dirty="0"/>
              <a:t>	: 45211</a:t>
            </a:r>
          </a:p>
          <a:p>
            <a:r>
              <a:rPr lang="en-IN" b="1" dirty="0"/>
              <a:t>Total variables</a:t>
            </a:r>
            <a:r>
              <a:rPr lang="en-IN" dirty="0"/>
              <a:t>		: 22</a:t>
            </a:r>
          </a:p>
          <a:p>
            <a:r>
              <a:rPr lang="en-IN" b="1" dirty="0"/>
              <a:t>Split</a:t>
            </a:r>
            <a:r>
              <a:rPr lang="en-IN" dirty="0"/>
              <a:t>				: 80-20</a:t>
            </a:r>
          </a:p>
          <a:p>
            <a:r>
              <a:rPr lang="en-IN" b="1" dirty="0"/>
              <a:t>Target Variable</a:t>
            </a:r>
            <a:r>
              <a:rPr lang="en-IN" dirty="0"/>
              <a:t>		: Output binary class</a:t>
            </a:r>
          </a:p>
          <a:p>
            <a:r>
              <a:rPr lang="en-IN" b="1" dirty="0"/>
              <a:t>Evaluation Metric</a:t>
            </a:r>
            <a:r>
              <a:rPr lang="en-IN" dirty="0"/>
              <a:t>	: Accuracy</a:t>
            </a:r>
          </a:p>
          <a:p>
            <a:r>
              <a:rPr lang="en-IN" b="1" dirty="0"/>
              <a:t>Final Metric</a:t>
            </a:r>
            <a:r>
              <a:rPr lang="en-IN" dirty="0"/>
              <a:t>		: Recall and Precision on seen data</a:t>
            </a:r>
          </a:p>
          <a:p>
            <a:endParaRPr lang="en-IN" dirty="0"/>
          </a:p>
        </p:txBody>
      </p:sp>
      <p:cxnSp>
        <p:nvCxnSpPr>
          <p:cNvPr id="12" name="Straight Connector 11">
            <a:extLst>
              <a:ext uri="{FF2B5EF4-FFF2-40B4-BE49-F238E27FC236}">
                <a16:creationId xmlns:a16="http://schemas.microsoft.com/office/drawing/2014/main" id="{BBBBE5C6-DE4D-4A22-A51E-713EDCBBD4B7}"/>
              </a:ext>
            </a:extLst>
          </p:cNvPr>
          <p:cNvCxnSpPr/>
          <p:nvPr/>
        </p:nvCxnSpPr>
        <p:spPr>
          <a:xfrm>
            <a:off x="5746187" y="2775809"/>
            <a:ext cx="0" cy="4082191"/>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Table 18">
            <a:extLst>
              <a:ext uri="{FF2B5EF4-FFF2-40B4-BE49-F238E27FC236}">
                <a16:creationId xmlns:a16="http://schemas.microsoft.com/office/drawing/2014/main" id="{31FFBB20-1C33-409A-A1BC-1F40C93E6CFF}"/>
              </a:ext>
            </a:extLst>
          </p:cNvPr>
          <p:cNvGraphicFramePr>
            <a:graphicFrameLocks noGrp="1"/>
          </p:cNvGraphicFramePr>
          <p:nvPr>
            <p:extLst>
              <p:ext uri="{D42A27DB-BD31-4B8C-83A1-F6EECF244321}">
                <p14:modId xmlns:p14="http://schemas.microsoft.com/office/powerpoint/2010/main" val="3160330194"/>
              </p:ext>
            </p:extLst>
          </p:nvPr>
        </p:nvGraphicFramePr>
        <p:xfrm>
          <a:off x="120396" y="3153123"/>
          <a:ext cx="5505396" cy="3390450"/>
        </p:xfrm>
        <a:graphic>
          <a:graphicData uri="http://schemas.openxmlformats.org/drawingml/2006/table">
            <a:tbl>
              <a:tblPr firstRow="1" bandRow="1">
                <a:tableStyleId>{5940675A-B579-460E-94D1-54222C63F5DA}</a:tableStyleId>
              </a:tblPr>
              <a:tblGrid>
                <a:gridCol w="1835132">
                  <a:extLst>
                    <a:ext uri="{9D8B030D-6E8A-4147-A177-3AD203B41FA5}">
                      <a16:colId xmlns:a16="http://schemas.microsoft.com/office/drawing/2014/main" val="9843232"/>
                    </a:ext>
                  </a:extLst>
                </a:gridCol>
                <a:gridCol w="1835132">
                  <a:extLst>
                    <a:ext uri="{9D8B030D-6E8A-4147-A177-3AD203B41FA5}">
                      <a16:colId xmlns:a16="http://schemas.microsoft.com/office/drawing/2014/main" val="2857494847"/>
                    </a:ext>
                  </a:extLst>
                </a:gridCol>
                <a:gridCol w="1835132">
                  <a:extLst>
                    <a:ext uri="{9D8B030D-6E8A-4147-A177-3AD203B41FA5}">
                      <a16:colId xmlns:a16="http://schemas.microsoft.com/office/drawing/2014/main" val="1657930360"/>
                    </a:ext>
                  </a:extLst>
                </a:gridCol>
              </a:tblGrid>
              <a:tr h="555810">
                <a:tc>
                  <a:txBody>
                    <a:bodyPr/>
                    <a:lstStyle/>
                    <a:p>
                      <a:pPr algn="ctr"/>
                      <a:r>
                        <a:rPr lang="en-IN" b="1" dirty="0"/>
                        <a:t>Customer Centric</a:t>
                      </a:r>
                    </a:p>
                  </a:txBody>
                  <a:tcPr/>
                </a:tc>
                <a:tc>
                  <a:txBody>
                    <a:bodyPr/>
                    <a:lstStyle/>
                    <a:p>
                      <a:pPr algn="ctr"/>
                      <a:r>
                        <a:rPr lang="en-IN" b="1" dirty="0"/>
                        <a:t>Business Centric</a:t>
                      </a:r>
                    </a:p>
                  </a:txBody>
                  <a:tcPr/>
                </a:tc>
                <a:tc>
                  <a:txBody>
                    <a:bodyPr/>
                    <a:lstStyle/>
                    <a:p>
                      <a:pPr algn="ctr"/>
                      <a:r>
                        <a:rPr lang="en-IN" b="1" dirty="0"/>
                        <a:t>Customer Demo graphs</a:t>
                      </a:r>
                    </a:p>
                  </a:txBody>
                  <a:tcPr/>
                </a:tc>
                <a:extLst>
                  <a:ext uri="{0D108BD9-81ED-4DB2-BD59-A6C34878D82A}">
                    <a16:rowId xmlns:a16="http://schemas.microsoft.com/office/drawing/2014/main" val="1988215929"/>
                  </a:ext>
                </a:extLst>
              </a:tr>
              <a:tr h="555810">
                <a:tc>
                  <a:txBody>
                    <a:bodyPr/>
                    <a:lstStyle/>
                    <a:p>
                      <a:pPr algn="ctr"/>
                      <a:r>
                        <a:rPr lang="en-IN" dirty="0"/>
                        <a:t>Education</a:t>
                      </a:r>
                    </a:p>
                  </a:txBody>
                  <a:tcPr/>
                </a:tc>
                <a:tc>
                  <a:txBody>
                    <a:bodyPr/>
                    <a:lstStyle/>
                    <a:p>
                      <a:pPr algn="ctr"/>
                      <a:r>
                        <a:rPr lang="en-IN" dirty="0"/>
                        <a:t>Contact</a:t>
                      </a:r>
                    </a:p>
                  </a:txBody>
                  <a:tcPr/>
                </a:tc>
                <a:tc>
                  <a:txBody>
                    <a:bodyPr/>
                    <a:lstStyle/>
                    <a:p>
                      <a:pPr algn="ctr"/>
                      <a:r>
                        <a:rPr lang="en-IN" dirty="0"/>
                        <a:t>Age</a:t>
                      </a:r>
                    </a:p>
                  </a:txBody>
                  <a:tcPr/>
                </a:tc>
                <a:extLst>
                  <a:ext uri="{0D108BD9-81ED-4DB2-BD59-A6C34878D82A}">
                    <a16:rowId xmlns:a16="http://schemas.microsoft.com/office/drawing/2014/main" val="2989844730"/>
                  </a:ext>
                </a:extLst>
              </a:tr>
              <a:tr h="555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Job,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Marital</a:t>
                      </a:r>
                    </a:p>
                  </a:txBody>
                  <a:tcPr/>
                </a:tc>
                <a:tc>
                  <a:txBody>
                    <a:bodyPr/>
                    <a:lstStyle/>
                    <a:p>
                      <a:pPr algn="ctr"/>
                      <a:r>
                        <a:rPr lang="en-IN" dirty="0"/>
                        <a:t>Day</a:t>
                      </a:r>
                    </a:p>
                  </a:txBody>
                  <a:tcPr/>
                </a:tc>
                <a:tc>
                  <a:txBody>
                    <a:bodyPr/>
                    <a:lstStyle/>
                    <a:p>
                      <a:pPr algn="ctr"/>
                      <a:endParaRPr lang="en-IN" dirty="0"/>
                    </a:p>
                  </a:txBody>
                  <a:tcPr/>
                </a:tc>
                <a:extLst>
                  <a:ext uri="{0D108BD9-81ED-4DB2-BD59-A6C34878D82A}">
                    <a16:rowId xmlns:a16="http://schemas.microsoft.com/office/drawing/2014/main" val="1465114329"/>
                  </a:ext>
                </a:extLst>
              </a:tr>
              <a:tr h="555810">
                <a:tc>
                  <a:txBody>
                    <a:bodyPr/>
                    <a:lstStyle/>
                    <a:p>
                      <a:pPr algn="ctr"/>
                      <a:r>
                        <a:rPr lang="en-IN" dirty="0"/>
                        <a:t>Loan</a:t>
                      </a:r>
                    </a:p>
                  </a:txBody>
                  <a:tcPr/>
                </a:tc>
                <a:tc>
                  <a:txBody>
                    <a:bodyPr/>
                    <a:lstStyle/>
                    <a:p>
                      <a:pPr algn="ctr"/>
                      <a:r>
                        <a:rPr lang="en-IN" dirty="0"/>
                        <a:t>Month, Previous</a:t>
                      </a:r>
                    </a:p>
                  </a:txBody>
                  <a:tcPr/>
                </a:tc>
                <a:tc>
                  <a:txBody>
                    <a:bodyPr/>
                    <a:lstStyle/>
                    <a:p>
                      <a:pPr algn="ctr"/>
                      <a:endParaRPr lang="en-IN" dirty="0"/>
                    </a:p>
                  </a:txBody>
                  <a:tcPr/>
                </a:tc>
                <a:extLst>
                  <a:ext uri="{0D108BD9-81ED-4DB2-BD59-A6C34878D82A}">
                    <a16:rowId xmlns:a16="http://schemas.microsoft.com/office/drawing/2014/main" val="542274712"/>
                  </a:ext>
                </a:extLst>
              </a:tr>
              <a:tr h="555810">
                <a:tc>
                  <a:txBody>
                    <a:bodyPr/>
                    <a:lstStyle/>
                    <a:p>
                      <a:pPr algn="ctr"/>
                      <a:r>
                        <a:rPr lang="en-IN" dirty="0"/>
                        <a:t>Default, Balance, and Housing</a:t>
                      </a:r>
                    </a:p>
                  </a:txBody>
                  <a:tcPr/>
                </a:tc>
                <a:tc>
                  <a:txBody>
                    <a:bodyPr/>
                    <a:lstStyle/>
                    <a:p>
                      <a:pPr algn="ctr"/>
                      <a:r>
                        <a:rPr lang="en-IN" dirty="0"/>
                        <a:t>Duration, Campaign</a:t>
                      </a:r>
                    </a:p>
                  </a:txBody>
                  <a:tcPr/>
                </a:tc>
                <a:tc>
                  <a:txBody>
                    <a:bodyPr/>
                    <a:lstStyle/>
                    <a:p>
                      <a:pPr algn="ctr"/>
                      <a:endParaRPr lang="en-IN" dirty="0"/>
                    </a:p>
                  </a:txBody>
                  <a:tcPr/>
                </a:tc>
                <a:extLst>
                  <a:ext uri="{0D108BD9-81ED-4DB2-BD59-A6C34878D82A}">
                    <a16:rowId xmlns:a16="http://schemas.microsoft.com/office/drawing/2014/main" val="4056068426"/>
                  </a:ext>
                </a:extLst>
              </a:tr>
            </a:tbl>
          </a:graphicData>
        </a:graphic>
      </p:graphicFrame>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2.59259E-6 L 0.1319 0.04005 C 0.15924 0.04908 0.20026 0.05394 0.24388 0.05394 C 0.2931 0.05394 0.33255 0.04908 0.35989 0.04005 L 0.49192 -2.59259E-6 " pathEditMode="relative" rAng="0" ptsTypes="AAAAA">
                                      <p:cBhvr>
                                        <p:cTn id="6" dur="2000" fill="hold"/>
                                        <p:tgtEl>
                                          <p:spTgt spid="25"/>
                                        </p:tgtEl>
                                        <p:attrNameLst>
                                          <p:attrName>ppt_x</p:attrName>
                                          <p:attrName>ppt_y</p:attrName>
                                        </p:attrNameLst>
                                      </p:cBhvr>
                                      <p:rCtr x="24596" y="2685"/>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3F4C-D27D-4A60-B551-F53877D50143}"/>
              </a:ext>
            </a:extLst>
          </p:cNvPr>
          <p:cNvSpPr>
            <a:spLocks noGrp="1"/>
          </p:cNvSpPr>
          <p:nvPr>
            <p:ph type="title"/>
          </p:nvPr>
        </p:nvSpPr>
        <p:spPr>
          <a:xfrm>
            <a:off x="1066800" y="2243093"/>
            <a:ext cx="10058400" cy="1609344"/>
          </a:xfrm>
        </p:spPr>
        <p:txBody>
          <a:bodyPr>
            <a:normAutofit/>
          </a:bodyPr>
          <a:lstStyle/>
          <a:p>
            <a:pPr algn="ctr"/>
            <a:r>
              <a:rPr lang="en-IN" sz="6000" dirty="0"/>
              <a:t>Data Insights</a:t>
            </a:r>
          </a:p>
        </p:txBody>
      </p:sp>
      <p:sp>
        <p:nvSpPr>
          <p:cNvPr id="9" name="Date Placeholder 8">
            <a:extLst>
              <a:ext uri="{FF2B5EF4-FFF2-40B4-BE49-F238E27FC236}">
                <a16:creationId xmlns:a16="http://schemas.microsoft.com/office/drawing/2014/main" id="{16395CF6-C448-42C6-A9E7-44E8F39D4E23}"/>
              </a:ext>
            </a:extLst>
          </p:cNvPr>
          <p:cNvSpPr>
            <a:spLocks noGrp="1"/>
          </p:cNvSpPr>
          <p:nvPr>
            <p:ph type="dt" sz="half" idx="10"/>
          </p:nvPr>
        </p:nvSpPr>
        <p:spPr/>
        <p:txBody>
          <a:bodyPr/>
          <a:lstStyle/>
          <a:p>
            <a:fld id="{FD3DF437-DC0A-4633-80A7-AE330FC438D9}" type="datetime1">
              <a:rPr lang="en-US" smtClean="0"/>
              <a:t>7/1/2018</a:t>
            </a:fld>
            <a:endParaRPr lang="en-US" dirty="0"/>
          </a:p>
        </p:txBody>
      </p:sp>
      <p:sp>
        <p:nvSpPr>
          <p:cNvPr id="10" name="Footer Placeholder 9">
            <a:extLst>
              <a:ext uri="{FF2B5EF4-FFF2-40B4-BE49-F238E27FC236}">
                <a16:creationId xmlns:a16="http://schemas.microsoft.com/office/drawing/2014/main" id="{CFEA5A78-F406-441C-B6E6-3742EFE15DBE}"/>
              </a:ext>
            </a:extLst>
          </p:cNvPr>
          <p:cNvSpPr>
            <a:spLocks noGrp="1"/>
          </p:cNvSpPr>
          <p:nvPr>
            <p:ph type="ftr" sz="quarter" idx="11"/>
          </p:nvPr>
        </p:nvSpPr>
        <p:spPr/>
        <p:txBody>
          <a:bodyPr/>
          <a:lstStyle/>
          <a:p>
            <a:r>
              <a:rPr lang="en-US"/>
              <a:t>Made For Aptus Data Labs By Abhilash Reddy Yerasi </a:t>
            </a:r>
            <a:endParaRPr lang="en-US" dirty="0"/>
          </a:p>
        </p:txBody>
      </p:sp>
      <p:sp>
        <p:nvSpPr>
          <p:cNvPr id="11" name="Slide Number Placeholder 10">
            <a:extLst>
              <a:ext uri="{FF2B5EF4-FFF2-40B4-BE49-F238E27FC236}">
                <a16:creationId xmlns:a16="http://schemas.microsoft.com/office/drawing/2014/main" id="{DBEF424F-0EE0-4966-B812-B702398FCF0C}"/>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4583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CE1A-269B-4756-A18A-D0B0227878A9}"/>
              </a:ext>
            </a:extLst>
          </p:cNvPr>
          <p:cNvSpPr>
            <a:spLocks noGrp="1"/>
          </p:cNvSpPr>
          <p:nvPr>
            <p:ph type="title"/>
          </p:nvPr>
        </p:nvSpPr>
        <p:spPr>
          <a:xfrm>
            <a:off x="1066800" y="220091"/>
            <a:ext cx="10058400" cy="1090863"/>
          </a:xfrm>
        </p:spPr>
        <p:txBody>
          <a:bodyPr>
            <a:normAutofit fontScale="90000"/>
          </a:bodyPr>
          <a:lstStyle/>
          <a:p>
            <a:pPr algn="ctr"/>
            <a:r>
              <a:rPr lang="en-IN" dirty="0"/>
              <a:t>Checking the class imbalance and NO of different type of attributes</a:t>
            </a:r>
          </a:p>
        </p:txBody>
      </p:sp>
      <p:sp>
        <p:nvSpPr>
          <p:cNvPr id="4" name="Date Placeholder 3">
            <a:extLst>
              <a:ext uri="{FF2B5EF4-FFF2-40B4-BE49-F238E27FC236}">
                <a16:creationId xmlns:a16="http://schemas.microsoft.com/office/drawing/2014/main" id="{A6CEBF02-7A46-4252-B94B-CEFC3F5CDEC4}"/>
              </a:ext>
            </a:extLst>
          </p:cNvPr>
          <p:cNvSpPr>
            <a:spLocks noGrp="1"/>
          </p:cNvSpPr>
          <p:nvPr>
            <p:ph type="dt" sz="half" idx="10"/>
          </p:nvPr>
        </p:nvSpPr>
        <p:spPr/>
        <p:txBody>
          <a:bodyPr/>
          <a:lstStyle/>
          <a:p>
            <a:fld id="{79A393AC-B014-4C20-9D7A-37A76B7F8CF1}" type="datetime1">
              <a:rPr lang="en-US" smtClean="0"/>
              <a:t>7/1/2018</a:t>
            </a:fld>
            <a:endParaRPr lang="en-US" dirty="0"/>
          </a:p>
        </p:txBody>
      </p:sp>
      <p:sp>
        <p:nvSpPr>
          <p:cNvPr id="5" name="Footer Placeholder 4">
            <a:extLst>
              <a:ext uri="{FF2B5EF4-FFF2-40B4-BE49-F238E27FC236}">
                <a16:creationId xmlns:a16="http://schemas.microsoft.com/office/drawing/2014/main" id="{E30C5469-BD9D-4D5A-AFE2-3427B2BC5CA5}"/>
              </a:ext>
            </a:extLst>
          </p:cNvPr>
          <p:cNvSpPr>
            <a:spLocks noGrp="1"/>
          </p:cNvSpPr>
          <p:nvPr>
            <p:ph type="ftr" sz="quarter" idx="11"/>
          </p:nvPr>
        </p:nvSpPr>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9BAA0F24-AFAC-4B54-8E6D-CD4EDBEC65D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9" name="TextBox 8">
            <a:extLst>
              <a:ext uri="{FF2B5EF4-FFF2-40B4-BE49-F238E27FC236}">
                <a16:creationId xmlns:a16="http://schemas.microsoft.com/office/drawing/2014/main" id="{12032E9A-3264-4CD8-AB1F-190EB0230A79}"/>
              </a:ext>
            </a:extLst>
          </p:cNvPr>
          <p:cNvSpPr txBox="1"/>
          <p:nvPr/>
        </p:nvSpPr>
        <p:spPr>
          <a:xfrm>
            <a:off x="1088136" y="5203323"/>
            <a:ext cx="10863072" cy="1015663"/>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Data balancing techniques were included to get the data balanced.</a:t>
            </a:r>
          </a:p>
          <a:p>
            <a:pPr marL="285750" indent="-285750" algn="just">
              <a:buFont typeface="Arial" panose="020B0604020202020204" pitchFamily="34" charset="0"/>
              <a:buChar char="•"/>
            </a:pPr>
            <a:r>
              <a:rPr lang="en-IN" sz="2000" dirty="0"/>
              <a:t>Various techniques are: Over, Under, Smote and Rose Smote.</a:t>
            </a:r>
          </a:p>
          <a:p>
            <a:pPr marL="285750" indent="-285750" algn="just">
              <a:buFont typeface="Arial" panose="020B0604020202020204" pitchFamily="34" charset="0"/>
              <a:buChar char="•"/>
            </a:pPr>
            <a:r>
              <a:rPr lang="en-IN" sz="2000" dirty="0"/>
              <a:t>Data types distribution.</a:t>
            </a:r>
          </a:p>
        </p:txBody>
      </p:sp>
      <p:graphicFrame>
        <p:nvGraphicFramePr>
          <p:cNvPr id="15" name="Chart 14">
            <a:extLst>
              <a:ext uri="{FF2B5EF4-FFF2-40B4-BE49-F238E27FC236}">
                <a16:creationId xmlns:a16="http://schemas.microsoft.com/office/drawing/2014/main" id="{0F801B3E-CD25-47C2-8253-B280DE7CF952}"/>
              </a:ext>
            </a:extLst>
          </p:cNvPr>
          <p:cNvGraphicFramePr/>
          <p:nvPr>
            <p:extLst>
              <p:ext uri="{D42A27DB-BD31-4B8C-83A1-F6EECF244321}">
                <p14:modId xmlns:p14="http://schemas.microsoft.com/office/powerpoint/2010/main" val="1875618328"/>
              </p:ext>
            </p:extLst>
          </p:nvPr>
        </p:nvGraphicFramePr>
        <p:xfrm>
          <a:off x="701040" y="1603716"/>
          <a:ext cx="4926037" cy="28628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CE04A4C7-4486-4716-8E96-CD16E6D3463C}"/>
              </a:ext>
            </a:extLst>
          </p:cNvPr>
          <p:cNvGraphicFramePr/>
          <p:nvPr>
            <p:extLst>
              <p:ext uri="{D42A27DB-BD31-4B8C-83A1-F6EECF244321}">
                <p14:modId xmlns:p14="http://schemas.microsoft.com/office/powerpoint/2010/main" val="1157504112"/>
              </p:ext>
            </p:extLst>
          </p:nvPr>
        </p:nvGraphicFramePr>
        <p:xfrm>
          <a:off x="6829398" y="1603715"/>
          <a:ext cx="4801770" cy="28628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10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5" grpId="0">
        <p:bldAsOne/>
      </p:bldGraphic>
      <p:bldGraphic spid="1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7FDA8A-0DAA-4611-B319-FF1048D9F0BA}"/>
              </a:ext>
            </a:extLst>
          </p:cNvPr>
          <p:cNvSpPr>
            <a:spLocks noGrp="1"/>
          </p:cNvSpPr>
          <p:nvPr>
            <p:ph type="title"/>
          </p:nvPr>
        </p:nvSpPr>
        <p:spPr>
          <a:xfrm>
            <a:off x="822960" y="159675"/>
            <a:ext cx="10058400" cy="376670"/>
          </a:xfrm>
        </p:spPr>
        <p:txBody>
          <a:bodyPr>
            <a:noAutofit/>
          </a:bodyPr>
          <a:lstStyle/>
          <a:p>
            <a:pPr algn="ctr"/>
            <a:r>
              <a:rPr lang="en-IN" sz="4400" dirty="0"/>
              <a:t>Customers Pattern and Statistics</a:t>
            </a:r>
          </a:p>
        </p:txBody>
      </p:sp>
      <p:sp>
        <p:nvSpPr>
          <p:cNvPr id="4" name="Date Placeholder 3">
            <a:extLst>
              <a:ext uri="{FF2B5EF4-FFF2-40B4-BE49-F238E27FC236}">
                <a16:creationId xmlns:a16="http://schemas.microsoft.com/office/drawing/2014/main" id="{EBFD9407-49E5-4EB2-806C-715F8B85B16C}"/>
              </a:ext>
            </a:extLst>
          </p:cNvPr>
          <p:cNvSpPr>
            <a:spLocks noGrp="1"/>
          </p:cNvSpPr>
          <p:nvPr>
            <p:ph type="dt" sz="half" idx="10"/>
          </p:nvPr>
        </p:nvSpPr>
        <p:spPr>
          <a:xfrm>
            <a:off x="8037576" y="6497510"/>
            <a:ext cx="3273552" cy="365125"/>
          </a:xfrm>
        </p:spPr>
        <p:txBody>
          <a:bodyPr/>
          <a:lstStyle/>
          <a:p>
            <a:fld id="{D43B21F5-4675-4ABB-A6E5-75E271381202}" type="datetime1">
              <a:rPr lang="en-US" smtClean="0"/>
              <a:t>7/1/2018</a:t>
            </a:fld>
            <a:endParaRPr lang="en-US" dirty="0"/>
          </a:p>
        </p:txBody>
      </p:sp>
      <p:sp>
        <p:nvSpPr>
          <p:cNvPr id="5" name="Footer Placeholder 4">
            <a:extLst>
              <a:ext uri="{FF2B5EF4-FFF2-40B4-BE49-F238E27FC236}">
                <a16:creationId xmlns:a16="http://schemas.microsoft.com/office/drawing/2014/main" id="{817CB819-1CC3-4C9B-B439-869FD37AF772}"/>
              </a:ext>
            </a:extLst>
          </p:cNvPr>
          <p:cNvSpPr>
            <a:spLocks noGrp="1"/>
          </p:cNvSpPr>
          <p:nvPr>
            <p:ph type="ftr" sz="quarter" idx="11"/>
          </p:nvPr>
        </p:nvSpPr>
        <p:spPr>
          <a:xfrm>
            <a:off x="0" y="6455346"/>
            <a:ext cx="6327648" cy="365125"/>
          </a:xfrm>
        </p:spPr>
        <p:txBody>
          <a:bodyPr/>
          <a:lstStyle/>
          <a:p>
            <a:r>
              <a:rPr lang="en-US"/>
              <a:t>Made For Aptus Data Labs By Abhilash Reddy Yerasi </a:t>
            </a:r>
            <a:endParaRPr lang="en-US" dirty="0"/>
          </a:p>
        </p:txBody>
      </p:sp>
      <p:sp>
        <p:nvSpPr>
          <p:cNvPr id="6" name="Slide Number Placeholder 5">
            <a:extLst>
              <a:ext uri="{FF2B5EF4-FFF2-40B4-BE49-F238E27FC236}">
                <a16:creationId xmlns:a16="http://schemas.microsoft.com/office/drawing/2014/main" id="{EBCCA970-3E1B-4C7C-9B2A-E796FCD46A8A}"/>
              </a:ext>
            </a:extLst>
          </p:cNvPr>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10" name="Chart 9">
            <a:extLst>
              <a:ext uri="{FF2B5EF4-FFF2-40B4-BE49-F238E27FC236}">
                <a16:creationId xmlns:a16="http://schemas.microsoft.com/office/drawing/2014/main" id="{C6787E9E-2A80-4CA9-BCF5-539EC4313F5F}"/>
              </a:ext>
            </a:extLst>
          </p:cNvPr>
          <p:cNvGraphicFramePr>
            <a:graphicFrameLocks/>
          </p:cNvGraphicFramePr>
          <p:nvPr>
            <p:extLst>
              <p:ext uri="{D42A27DB-BD31-4B8C-83A1-F6EECF244321}">
                <p14:modId xmlns:p14="http://schemas.microsoft.com/office/powerpoint/2010/main" val="1504959800"/>
              </p:ext>
            </p:extLst>
          </p:nvPr>
        </p:nvGraphicFramePr>
        <p:xfrm>
          <a:off x="298821" y="724678"/>
          <a:ext cx="5076327" cy="27767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A2E7BE0A-700A-4B04-AE8F-1A829017D021}"/>
              </a:ext>
            </a:extLst>
          </p:cNvPr>
          <p:cNvGraphicFramePr>
            <a:graphicFrameLocks/>
          </p:cNvGraphicFramePr>
          <p:nvPr>
            <p:extLst>
              <p:ext uri="{D42A27DB-BD31-4B8C-83A1-F6EECF244321}">
                <p14:modId xmlns:p14="http://schemas.microsoft.com/office/powerpoint/2010/main" val="8901689"/>
              </p:ext>
            </p:extLst>
          </p:nvPr>
        </p:nvGraphicFramePr>
        <p:xfrm>
          <a:off x="7031501" y="797093"/>
          <a:ext cx="4647027" cy="26319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9539A36E-8C23-4EFC-920D-B4BE6DE1B0E9}"/>
              </a:ext>
            </a:extLst>
          </p:cNvPr>
          <p:cNvGraphicFramePr>
            <a:graphicFrameLocks/>
          </p:cNvGraphicFramePr>
          <p:nvPr>
            <p:extLst>
              <p:ext uri="{D42A27DB-BD31-4B8C-83A1-F6EECF244321}">
                <p14:modId xmlns:p14="http://schemas.microsoft.com/office/powerpoint/2010/main" val="649291820"/>
              </p:ext>
            </p:extLst>
          </p:nvPr>
        </p:nvGraphicFramePr>
        <p:xfrm>
          <a:off x="609601" y="3816325"/>
          <a:ext cx="4454768" cy="25372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F9D7F1C0-9F1B-4D06-A88E-A10498B92032}"/>
              </a:ext>
            </a:extLst>
          </p:cNvPr>
          <p:cNvGraphicFramePr>
            <a:graphicFrameLocks/>
          </p:cNvGraphicFramePr>
          <p:nvPr>
            <p:extLst>
              <p:ext uri="{D42A27DB-BD31-4B8C-83A1-F6EECF244321}">
                <p14:modId xmlns:p14="http://schemas.microsoft.com/office/powerpoint/2010/main" val="4258490363"/>
              </p:ext>
            </p:extLst>
          </p:nvPr>
        </p:nvGraphicFramePr>
        <p:xfrm>
          <a:off x="7127632" y="3735070"/>
          <a:ext cx="4454767"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Straight Connector 6">
            <a:extLst>
              <a:ext uri="{FF2B5EF4-FFF2-40B4-BE49-F238E27FC236}">
                <a16:creationId xmlns:a16="http://schemas.microsoft.com/office/drawing/2014/main" id="{69FE9C6E-054E-4D24-961B-A44477A50D61}"/>
              </a:ext>
            </a:extLst>
          </p:cNvPr>
          <p:cNvCxnSpPr>
            <a:cxnSpLocks/>
          </p:cNvCxnSpPr>
          <p:nvPr/>
        </p:nvCxnSpPr>
        <p:spPr>
          <a:xfrm>
            <a:off x="0" y="724678"/>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72DF678-FE50-46D8-8648-12C910BD513F}"/>
              </a:ext>
            </a:extLst>
          </p:cNvPr>
          <p:cNvCxnSpPr>
            <a:cxnSpLocks/>
          </p:cNvCxnSpPr>
          <p:nvPr/>
        </p:nvCxnSpPr>
        <p:spPr>
          <a:xfrm>
            <a:off x="5852160" y="724678"/>
            <a:ext cx="0" cy="61333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BB85A30-2285-4821-AC6B-4416C3A2FB4F}"/>
              </a:ext>
            </a:extLst>
          </p:cNvPr>
          <p:cNvCxnSpPr>
            <a:cxnSpLocks/>
          </p:cNvCxnSpPr>
          <p:nvPr/>
        </p:nvCxnSpPr>
        <p:spPr>
          <a:xfrm flipV="1">
            <a:off x="0" y="3560847"/>
            <a:ext cx="12192000" cy="423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86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Graphic spid="13"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6192</TotalTime>
  <Words>1585</Words>
  <Application>Microsoft Office PowerPoint</Application>
  <PresentationFormat>Widescreen</PresentationFormat>
  <Paragraphs>306</Paragraphs>
  <Slides>23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Narrow</vt:lpstr>
      <vt:lpstr>Calibri</vt:lpstr>
      <vt:lpstr>Rockwell</vt:lpstr>
      <vt:lpstr>Rockwell Condensed</vt:lpstr>
      <vt:lpstr>Times New Roman</vt:lpstr>
      <vt:lpstr>Wingdings</vt:lpstr>
      <vt:lpstr>Wood Type</vt:lpstr>
      <vt:lpstr>Packager Shell Object</vt:lpstr>
      <vt:lpstr> client has subscribed for a term deposit or not </vt:lpstr>
      <vt:lpstr>V</vt:lpstr>
      <vt:lpstr>Business Strategies  and  Problem Statement</vt:lpstr>
      <vt:lpstr>DATA PRE-PROCESSING and Feature Engineering</vt:lpstr>
      <vt:lpstr>Feature Engineering</vt:lpstr>
      <vt:lpstr>Demo graphs of the Final Data Frame</vt:lpstr>
      <vt:lpstr>Data Insights</vt:lpstr>
      <vt:lpstr>Checking the class imbalance and NO of different type of attributes</vt:lpstr>
      <vt:lpstr>Customers Pattern and Statistics</vt:lpstr>
      <vt:lpstr>Descriptive stats of Customers Term Deposit</vt:lpstr>
      <vt:lpstr>Business Centric Stats</vt:lpstr>
      <vt:lpstr>Statistical Duration Patterns</vt:lpstr>
      <vt:lpstr>Model Building</vt:lpstr>
      <vt:lpstr>Model Building approach Base Line Classification of no and yes Term Deposit</vt:lpstr>
      <vt:lpstr>Algorithm Comparison</vt:lpstr>
      <vt:lpstr>Algorithm Comparison with Balancing Techniques</vt:lpstr>
      <vt:lpstr>PowerPoint Presentation</vt:lpstr>
      <vt:lpstr>Tools and Hyper parameters used in the model</vt:lpstr>
      <vt:lpstr>PowerPoint Presentation</vt:lpstr>
      <vt:lpstr>PowerPoint Presentation</vt:lpstr>
      <vt:lpstr>PowerPoint Presentation</vt:lpstr>
      <vt:lpstr>Q&amp;A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“Re-admission possibility of a patient into the hospital”</dc:title>
  <dc:creator>Abhilash Reddy</dc:creator>
  <cp:lastModifiedBy>Abhilash Reddy</cp:lastModifiedBy>
  <cp:revision>308</cp:revision>
  <dcterms:created xsi:type="dcterms:W3CDTF">2018-02-02T05:43:33Z</dcterms:created>
  <dcterms:modified xsi:type="dcterms:W3CDTF">2018-07-01T16:44:39Z</dcterms:modified>
</cp:coreProperties>
</file>