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81" r:id="rId4"/>
    <p:sldId id="298" r:id="rId5"/>
    <p:sldId id="299" r:id="rId6"/>
    <p:sldId id="300" r:id="rId7"/>
    <p:sldId id="282" r:id="rId8"/>
    <p:sldId id="283" r:id="rId9"/>
    <p:sldId id="284" r:id="rId10"/>
    <p:sldId id="274" r:id="rId11"/>
    <p:sldId id="291" r:id="rId12"/>
    <p:sldId id="290" r:id="rId13"/>
    <p:sldId id="286" r:id="rId14"/>
    <p:sldId id="293" r:id="rId15"/>
    <p:sldId id="294" r:id="rId16"/>
    <p:sldId id="295" r:id="rId17"/>
    <p:sldId id="288" r:id="rId18"/>
    <p:sldId id="287" r:id="rId19"/>
    <p:sldId id="296" r:id="rId20"/>
    <p:sldId id="26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080" autoAdjust="0"/>
  </p:normalViewPr>
  <p:slideViewPr>
    <p:cSldViewPr snapToGrid="0">
      <p:cViewPr varScale="1">
        <p:scale>
          <a:sx n="68" d="100"/>
          <a:sy n="68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baseline="0" dirty="0"/>
              <a:t>Train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Linear!$A$1:$B$1</c:f>
              <c:strCache>
                <c:ptCount val="2"/>
                <c:pt idx="0">
                  <c:v>LintrainR2</c:v>
                </c:pt>
                <c:pt idx="1">
                  <c:v>AictrainR2</c:v>
                </c:pt>
              </c:strCache>
            </c:strRef>
          </c:cat>
          <c:val>
            <c:numRef>
              <c:f>Linear!$A$2:$B$2</c:f>
              <c:numCache>
                <c:formatCode>General</c:formatCode>
                <c:ptCount val="2"/>
                <c:pt idx="0">
                  <c:v>33.82002</c:v>
                </c:pt>
                <c:pt idx="1">
                  <c:v>33.59196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15-4E8E-A939-949E616168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386704"/>
        <c:axId val="750614608"/>
      </c:lineChart>
      <c:catAx>
        <c:axId val="62538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14608"/>
        <c:crosses val="autoZero"/>
        <c:auto val="1"/>
        <c:lblAlgn val="ctr"/>
        <c:lblOffset val="100"/>
        <c:noMultiLvlLbl val="0"/>
      </c:catAx>
      <c:valAx>
        <c:axId val="75061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386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Train R2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Train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Sheet5!$G$2:$G$5</c:f>
              <c:numCache>
                <c:formatCode>General</c:formatCode>
                <c:ptCount val="4"/>
                <c:pt idx="0">
                  <c:v>33.82002</c:v>
                </c:pt>
                <c:pt idx="1">
                  <c:v>77.197869999999995</c:v>
                </c:pt>
                <c:pt idx="2">
                  <c:v>91.586659999999995</c:v>
                </c:pt>
                <c:pt idx="3">
                  <c:v>71.891130000000004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7-4926-8ACC-6DFFF5BFDBE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2492336"/>
        <c:axId val="742492624"/>
      </c:lineChart>
      <c:catAx>
        <c:axId val="62249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92624"/>
        <c:crosses val="autoZero"/>
        <c:auto val="1"/>
        <c:lblAlgn val="ctr"/>
        <c:lblOffset val="100"/>
        <c:noMultiLvlLbl val="0"/>
      </c:catAx>
      <c:valAx>
        <c:axId val="7424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49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Sheet5!$H$2:$H$5</c:f>
              <c:numCache>
                <c:formatCode>General</c:formatCode>
                <c:ptCount val="4"/>
                <c:pt idx="0">
                  <c:v>33.82526</c:v>
                </c:pt>
                <c:pt idx="1">
                  <c:v>70.788870000000003</c:v>
                </c:pt>
                <c:pt idx="2">
                  <c:v>74.474410000000006</c:v>
                </c:pt>
                <c:pt idx="3">
                  <c:v>70.560860000000005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2-4C5E-A5DA-4C3E75C41E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9932208"/>
        <c:axId val="742484848"/>
      </c:lineChart>
      <c:catAx>
        <c:axId val="62993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84848"/>
        <c:crosses val="autoZero"/>
        <c:auto val="1"/>
        <c:lblAlgn val="ctr"/>
        <c:lblOffset val="100"/>
        <c:noMultiLvlLbl val="0"/>
      </c:catAx>
      <c:valAx>
        <c:axId val="7424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932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baseline="0" dirty="0"/>
              <a:t>Test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Linear!$A$3:$B$3</c:f>
              <c:strCache>
                <c:ptCount val="2"/>
                <c:pt idx="0">
                  <c:v>LintestR2</c:v>
                </c:pt>
                <c:pt idx="1">
                  <c:v>AictestR2</c:v>
                </c:pt>
              </c:strCache>
            </c:strRef>
          </c:cat>
          <c:val>
            <c:numRef>
              <c:f>Linear!$A$4:$B$4</c:f>
              <c:numCache>
                <c:formatCode>General</c:formatCode>
                <c:ptCount val="2"/>
                <c:pt idx="0">
                  <c:v>33.82526</c:v>
                </c:pt>
                <c:pt idx="1">
                  <c:v>33.843679999999999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82-45BD-9089-13A02298FB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51928592"/>
        <c:axId val="750598192"/>
      </c:lineChart>
      <c:catAx>
        <c:axId val="55192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598192"/>
        <c:crosses val="autoZero"/>
        <c:auto val="1"/>
        <c:lblAlgn val="ctr"/>
        <c:lblOffset val="100"/>
        <c:noMultiLvlLbl val="0"/>
      </c:catAx>
      <c:valAx>
        <c:axId val="7505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28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Train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'Decision Tree'!$A$1:$D$1</c:f>
              <c:strCache>
                <c:ptCount val="4"/>
                <c:pt idx="0">
                  <c:v>trainr2</c:v>
                </c:pt>
                <c:pt idx="1">
                  <c:v>traincpr2</c:v>
                </c:pt>
                <c:pt idx="2">
                  <c:v>train_r2_minsplit</c:v>
                </c:pt>
                <c:pt idx="3">
                  <c:v>train_r2_minsplit1</c:v>
                </c:pt>
              </c:strCache>
            </c:strRef>
          </c:cat>
          <c:val>
            <c:numRef>
              <c:f>'Decision Tree'!$A$2:$D$2</c:f>
              <c:numCache>
                <c:formatCode>General</c:formatCode>
                <c:ptCount val="4"/>
                <c:pt idx="0">
                  <c:v>78.917580000000001</c:v>
                </c:pt>
                <c:pt idx="1">
                  <c:v>72.149079999999998</c:v>
                </c:pt>
                <c:pt idx="2">
                  <c:v>77.197869999999995</c:v>
                </c:pt>
                <c:pt idx="3">
                  <c:v>66.093000000000004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13-4BB9-B054-86DE76EBBBF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3680736"/>
        <c:axId val="557940576"/>
      </c:lineChart>
      <c:catAx>
        <c:axId val="5636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40576"/>
        <c:crosses val="autoZero"/>
        <c:auto val="1"/>
        <c:lblAlgn val="ctr"/>
        <c:lblOffset val="100"/>
        <c:noMultiLvlLbl val="0"/>
      </c:catAx>
      <c:valAx>
        <c:axId val="557940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80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'Decision Tree'!$A$3:$D$3</c:f>
              <c:strCache>
                <c:ptCount val="4"/>
                <c:pt idx="0">
                  <c:v>testr2</c:v>
                </c:pt>
                <c:pt idx="1">
                  <c:v>testcpr2</c:v>
                </c:pt>
                <c:pt idx="2">
                  <c:v>test_r2_minsplit</c:v>
                </c:pt>
                <c:pt idx="3">
                  <c:v>test_r2_minsplit1</c:v>
                </c:pt>
              </c:strCache>
            </c:strRef>
          </c:cat>
          <c:val>
            <c:numRef>
              <c:f>'Decision Tree'!$A$4:$D$4</c:f>
              <c:numCache>
                <c:formatCode>General</c:formatCode>
                <c:ptCount val="4"/>
                <c:pt idx="0">
                  <c:v>68.721230000000006</c:v>
                </c:pt>
                <c:pt idx="1">
                  <c:v>67.973669999999998</c:v>
                </c:pt>
                <c:pt idx="2">
                  <c:v>70.788870000000003</c:v>
                </c:pt>
                <c:pt idx="3">
                  <c:v>63.15155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C4-4653-BA5A-4576D06E4ED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3872416"/>
        <c:axId val="557888736"/>
      </c:lineChart>
      <c:catAx>
        <c:axId val="63387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888736"/>
        <c:crosses val="autoZero"/>
        <c:auto val="1"/>
        <c:lblAlgn val="ctr"/>
        <c:lblOffset val="100"/>
        <c:noMultiLvlLbl val="0"/>
      </c:catAx>
      <c:valAx>
        <c:axId val="55788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2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>
                <a:effectLst/>
              </a:rPr>
              <a:t> R2 at Various Ntrees and Mtrys Kept Constant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'Rndom Forest'!$I$1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'Rndom Forest'!$H$2:$H$6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</c:numCache>
            </c:numRef>
          </c:cat>
          <c:val>
            <c:numRef>
              <c:f>'Rndom Forest'!$I$2:$I$6</c:f>
              <c:numCache>
                <c:formatCode>General</c:formatCode>
                <c:ptCount val="5"/>
                <c:pt idx="0">
                  <c:v>83.394000000000005</c:v>
                </c:pt>
                <c:pt idx="1">
                  <c:v>85.666560000000004</c:v>
                </c:pt>
                <c:pt idx="2">
                  <c:v>85.078500000000005</c:v>
                </c:pt>
                <c:pt idx="3">
                  <c:v>85.359899999999996</c:v>
                </c:pt>
                <c:pt idx="4">
                  <c:v>85.5505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C-4EEF-BF7D-99BDC1857384}"/>
            </c:ext>
          </c:extLst>
        </c:ser>
        <c:ser>
          <c:idx val="1"/>
          <c:order val="1"/>
          <c:tx>
            <c:strRef>
              <c:f>'Rndom Forest'!$J$1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'Rndom Forest'!$H$2:$H$6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</c:numCache>
            </c:numRef>
          </c:cat>
          <c:val>
            <c:numRef>
              <c:f>'Rndom Forest'!$J$2:$J$6</c:f>
              <c:numCache>
                <c:formatCode>General</c:formatCode>
                <c:ptCount val="5"/>
                <c:pt idx="0">
                  <c:v>70.494799999999998</c:v>
                </c:pt>
                <c:pt idx="1">
                  <c:v>72.389359999999996</c:v>
                </c:pt>
                <c:pt idx="2">
                  <c:v>73.047150000000002</c:v>
                </c:pt>
                <c:pt idx="3">
                  <c:v>72.764719999999997</c:v>
                </c:pt>
                <c:pt idx="4">
                  <c:v>73.143870000000007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C-4EEF-BF7D-99BDC1857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673664"/>
        <c:axId val="742421344"/>
      </c:lineChart>
      <c:catAx>
        <c:axId val="56367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21344"/>
        <c:crosses val="autoZero"/>
        <c:auto val="1"/>
        <c:lblAlgn val="ctr"/>
        <c:lblOffset val="100"/>
        <c:noMultiLvlLbl val="0"/>
      </c:catAx>
      <c:valAx>
        <c:axId val="7424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73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 dirty="0">
                <a:effectLst/>
              </a:rPr>
              <a:t>R2 AT VARIOUS  MTRYS AND NTREES KEPT CONSTANT</a:t>
            </a:r>
            <a:endParaRPr lang="en-IN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'Rndom Forest'!$L$1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'Rndom Forest'!$K$2:$K$5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'Rndom Forest'!$L$2:$L$5</c:f>
              <c:numCache>
                <c:formatCode>General</c:formatCode>
                <c:ptCount val="4"/>
                <c:pt idx="0">
                  <c:v>85.129859999999994</c:v>
                </c:pt>
                <c:pt idx="1">
                  <c:v>89.804140000000004</c:v>
                </c:pt>
                <c:pt idx="2">
                  <c:v>91.586659999999995</c:v>
                </c:pt>
                <c:pt idx="3">
                  <c:v>92.285210000000006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C-4516-B9D2-18CD06A09715}"/>
            </c:ext>
          </c:extLst>
        </c:ser>
        <c:ser>
          <c:idx val="1"/>
          <c:order val="1"/>
          <c:tx>
            <c:strRef>
              <c:f>'Rndom Forest'!$M$1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'Rndom Forest'!$K$2:$K$5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'Rndom Forest'!$M$2:$M$5</c:f>
              <c:numCache>
                <c:formatCode>General</c:formatCode>
                <c:ptCount val="4"/>
                <c:pt idx="0">
                  <c:v>72.935059999999993</c:v>
                </c:pt>
                <c:pt idx="1">
                  <c:v>73.726759999999999</c:v>
                </c:pt>
                <c:pt idx="2">
                  <c:v>74.474410000000006</c:v>
                </c:pt>
                <c:pt idx="3">
                  <c:v>74.387709999999998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C-4516-B9D2-18CD06A09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879904"/>
        <c:axId val="742443376"/>
      </c:lineChart>
      <c:catAx>
        <c:axId val="63387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43376"/>
        <c:crosses val="autoZero"/>
        <c:auto val="1"/>
        <c:lblAlgn val="ctr"/>
        <c:lblOffset val="100"/>
        <c:noMultiLvlLbl val="0"/>
      </c:catAx>
      <c:valAx>
        <c:axId val="7424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99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Train</a:t>
            </a:r>
            <a:r>
              <a:rPr lang="en-IN" sz="1600" b="1" baseline="0" dirty="0"/>
              <a:t>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XGBoost!$A$1:$C$1</c:f>
              <c:strCache>
                <c:ptCount val="3"/>
                <c:pt idx="0">
                  <c:v>trainr2</c:v>
                </c:pt>
                <c:pt idx="1">
                  <c:v>trai2nr2</c:v>
                </c:pt>
                <c:pt idx="2">
                  <c:v>train3r2</c:v>
                </c:pt>
              </c:strCache>
            </c:strRef>
          </c:cat>
          <c:val>
            <c:numRef>
              <c:f>XGBoost!$A$2:$C$2</c:f>
              <c:numCache>
                <c:formatCode>General</c:formatCode>
                <c:ptCount val="3"/>
                <c:pt idx="0">
                  <c:v>71.891130000000004</c:v>
                </c:pt>
                <c:pt idx="1">
                  <c:v>73.868970000000004</c:v>
                </c:pt>
                <c:pt idx="2">
                  <c:v>73.234099999999998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48-4249-8289-85F8858A04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3883648"/>
        <c:axId val="750609856"/>
      </c:lineChart>
      <c:catAx>
        <c:axId val="633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09856"/>
        <c:crosses val="autoZero"/>
        <c:auto val="1"/>
        <c:lblAlgn val="ctr"/>
        <c:lblOffset val="100"/>
        <c:noMultiLvlLbl val="0"/>
      </c:catAx>
      <c:valAx>
        <c:axId val="7506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836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XGBoost!$A$3:$C$3</c:f>
              <c:strCache>
                <c:ptCount val="3"/>
                <c:pt idx="0">
                  <c:v>testr2</c:v>
                </c:pt>
                <c:pt idx="1">
                  <c:v>test2r2</c:v>
                </c:pt>
                <c:pt idx="2">
                  <c:v>test3r2</c:v>
                </c:pt>
              </c:strCache>
            </c:strRef>
          </c:cat>
          <c:val>
            <c:numRef>
              <c:f>XGBoost!$A$4:$C$4</c:f>
              <c:numCache>
                <c:formatCode>General</c:formatCode>
                <c:ptCount val="3"/>
                <c:pt idx="0">
                  <c:v>70.560860000000005</c:v>
                </c:pt>
                <c:pt idx="1">
                  <c:v>72.03197999999999</c:v>
                </c:pt>
                <c:pt idx="2">
                  <c:v>71.806479999999993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2-40DF-B60E-7752C85D6C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6936752"/>
        <c:axId val="557922432"/>
      </c:lineChart>
      <c:catAx>
        <c:axId val="6669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22432"/>
        <c:crosses val="autoZero"/>
        <c:auto val="1"/>
        <c:lblAlgn val="ctr"/>
        <c:lblOffset val="100"/>
        <c:noMultiLvlLbl val="0"/>
      </c:catAx>
      <c:valAx>
        <c:axId val="557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936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R2</a:t>
            </a:r>
            <a:r>
              <a:rPr lang="en-IN" sz="1600" b="1" baseline="0" dirty="0"/>
              <a:t> Values of Models  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Train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Sheet5!$G$2:$G$5</c:f>
              <c:numCache>
                <c:formatCode>General</c:formatCode>
                <c:ptCount val="4"/>
                <c:pt idx="0">
                  <c:v>33.82002</c:v>
                </c:pt>
                <c:pt idx="1">
                  <c:v>77.197869999999995</c:v>
                </c:pt>
                <c:pt idx="2">
                  <c:v>91.586659999999995</c:v>
                </c:pt>
                <c:pt idx="3">
                  <c:v>71.891130000000004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36-45C4-B222-510A50E320C9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Sheet5!$H$2:$H$5</c:f>
              <c:numCache>
                <c:formatCode>General</c:formatCode>
                <c:ptCount val="4"/>
                <c:pt idx="0">
                  <c:v>33.82526</c:v>
                </c:pt>
                <c:pt idx="1">
                  <c:v>70.788870000000003</c:v>
                </c:pt>
                <c:pt idx="2">
                  <c:v>74.474410000000006</c:v>
                </c:pt>
                <c:pt idx="3">
                  <c:v>70.560860000000005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36-45C4-B222-510A50E32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191040"/>
        <c:axId val="742530208"/>
      </c:lineChart>
      <c:catAx>
        <c:axId val="75019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530208"/>
        <c:crosses val="autoZero"/>
        <c:auto val="1"/>
        <c:lblAlgn val="ctr"/>
        <c:lblOffset val="100"/>
        <c:noMultiLvlLbl val="0"/>
      </c:catAx>
      <c:valAx>
        <c:axId val="74253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91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4B99D-5169-4FF3-836E-97028DD4B6B4}" type="doc">
      <dgm:prSet loTypeId="urn:microsoft.com/office/officeart/2005/8/layout/list1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640E7D5-192B-41FB-A32F-D0BC51FCF41B}">
      <dgm:prSet phldrT="[Text]" custT="1"/>
      <dgm:spPr/>
      <dgm:t>
        <a:bodyPr/>
        <a:lstStyle/>
        <a:p>
          <a:pPr algn="ctr"/>
          <a:r>
            <a:rPr lang="en-I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1E112400-0015-4600-93C8-C6CCF9805B2B}" type="parTrans" cxnId="{15D68188-181A-4626-AD00-6133D3D5F260}">
      <dgm:prSet/>
      <dgm:spPr/>
      <dgm:t>
        <a:bodyPr/>
        <a:lstStyle/>
        <a:p>
          <a:endParaRPr lang="en-IN"/>
        </a:p>
      </dgm:t>
    </dgm:pt>
    <dgm:pt modelId="{D2C03FC1-F98C-4D20-89B2-132F669AA8BE}" type="sibTrans" cxnId="{15D68188-181A-4626-AD00-6133D3D5F260}">
      <dgm:prSet/>
      <dgm:spPr/>
      <dgm:t>
        <a:bodyPr/>
        <a:lstStyle/>
        <a:p>
          <a:endParaRPr lang="en-IN"/>
        </a:p>
      </dgm:t>
    </dgm:pt>
    <dgm:pt modelId="{CC62CCAA-6CDB-4FAC-9BA9-64B59BEB05AE}">
      <dgm:prSet phldrT="[Text]" custT="1"/>
      <dgm:spPr/>
      <dgm:t>
        <a:bodyPr/>
        <a:lstStyle/>
        <a:p>
          <a:pPr algn="ctr"/>
          <a:r>
            <a:rPr lang="en-I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Company's Approach and Insight</a:t>
          </a:r>
        </a:p>
      </dgm:t>
    </dgm:pt>
    <dgm:pt modelId="{D97A8984-2D71-4E28-A500-6A2153E2F32F}" type="sibTrans" cxnId="{5128F26A-70FF-4744-A6E2-5C3EB1F3955F}">
      <dgm:prSet/>
      <dgm:spPr/>
      <dgm:t>
        <a:bodyPr/>
        <a:lstStyle/>
        <a:p>
          <a:endParaRPr lang="en-IN"/>
        </a:p>
      </dgm:t>
    </dgm:pt>
    <dgm:pt modelId="{DBE6D32B-3F25-43AD-973B-586F3B3BA2EC}" type="parTrans" cxnId="{5128F26A-70FF-4744-A6E2-5C3EB1F3955F}">
      <dgm:prSet/>
      <dgm:spPr/>
      <dgm:t>
        <a:bodyPr/>
        <a:lstStyle/>
        <a:p>
          <a:endParaRPr lang="en-IN"/>
        </a:p>
      </dgm:t>
    </dgm:pt>
    <dgm:pt modelId="{70A95180-2D21-4B1A-B81F-9ED1A0467D21}" type="pres">
      <dgm:prSet presAssocID="{2E94B99D-5169-4FF3-836E-97028DD4B6B4}" presName="linear" presStyleCnt="0">
        <dgm:presLayoutVars>
          <dgm:dir/>
          <dgm:animLvl val="lvl"/>
          <dgm:resizeHandles val="exact"/>
        </dgm:presLayoutVars>
      </dgm:prSet>
      <dgm:spPr/>
    </dgm:pt>
    <dgm:pt modelId="{7771679E-99B2-4CA8-9FB5-5278B3DF58A9}" type="pres">
      <dgm:prSet presAssocID="{8640E7D5-192B-41FB-A32F-D0BC51FCF41B}" presName="parentLin" presStyleCnt="0"/>
      <dgm:spPr/>
    </dgm:pt>
    <dgm:pt modelId="{C0B077FB-8A7E-4D1B-AB3C-01D88AD7F2C0}" type="pres">
      <dgm:prSet presAssocID="{8640E7D5-192B-41FB-A32F-D0BC51FCF41B}" presName="parentLeftMargin" presStyleLbl="node1" presStyleIdx="0" presStyleCnt="2"/>
      <dgm:spPr/>
    </dgm:pt>
    <dgm:pt modelId="{F2234EEE-B72B-4096-9A75-F2BD56012B37}" type="pres">
      <dgm:prSet presAssocID="{8640E7D5-192B-41FB-A32F-D0BC51FCF41B}" presName="parentText" presStyleLbl="node1" presStyleIdx="0" presStyleCnt="2" custScaleY="43153" custLinFactX="7143" custLinFactNeighborX="100000" custLinFactNeighborY="-32107">
        <dgm:presLayoutVars>
          <dgm:chMax val="0"/>
          <dgm:bulletEnabled val="1"/>
        </dgm:presLayoutVars>
      </dgm:prSet>
      <dgm:spPr/>
    </dgm:pt>
    <dgm:pt modelId="{28D22EAB-26DB-4F88-A3CB-E1437B6F56C9}" type="pres">
      <dgm:prSet presAssocID="{8640E7D5-192B-41FB-A32F-D0BC51FCF41B}" presName="negativeSpace" presStyleCnt="0"/>
      <dgm:spPr/>
    </dgm:pt>
    <dgm:pt modelId="{C6E489C6-2160-4E1D-8665-385B4F271ABE}" type="pres">
      <dgm:prSet presAssocID="{8640E7D5-192B-41FB-A32F-D0BC51FCF41B}" presName="childText" presStyleLbl="conFgAcc1" presStyleIdx="0" presStyleCnt="2" custScaleY="101758" custLinFactNeighborY="-22443">
        <dgm:presLayoutVars>
          <dgm:bulletEnabled val="1"/>
        </dgm:presLayoutVars>
      </dgm:prSet>
      <dgm:spPr/>
    </dgm:pt>
    <dgm:pt modelId="{474D2800-4956-4A81-8654-D0EB671AE743}" type="pres">
      <dgm:prSet presAssocID="{D2C03FC1-F98C-4D20-89B2-132F669AA8BE}" presName="spaceBetweenRectangles" presStyleCnt="0"/>
      <dgm:spPr/>
    </dgm:pt>
    <dgm:pt modelId="{E35C341C-3685-43B1-A386-1A20E52AF977}" type="pres">
      <dgm:prSet presAssocID="{CC62CCAA-6CDB-4FAC-9BA9-64B59BEB05AE}" presName="parentLin" presStyleCnt="0"/>
      <dgm:spPr/>
    </dgm:pt>
    <dgm:pt modelId="{CE4D204B-9726-4E96-91BD-283C63790B75}" type="pres">
      <dgm:prSet presAssocID="{CC62CCAA-6CDB-4FAC-9BA9-64B59BEB05AE}" presName="parentLeftMargin" presStyleLbl="node1" presStyleIdx="0" presStyleCnt="2"/>
      <dgm:spPr/>
    </dgm:pt>
    <dgm:pt modelId="{29E58B55-0381-42D8-B5DC-22AA006C0852}" type="pres">
      <dgm:prSet presAssocID="{CC62CCAA-6CDB-4FAC-9BA9-64B59BEB05AE}" presName="parentText" presStyleLbl="node1" presStyleIdx="1" presStyleCnt="2" custScaleY="42367" custLinFactX="7143" custLinFactNeighborX="100000" custLinFactNeighborY="10773">
        <dgm:presLayoutVars>
          <dgm:chMax val="0"/>
          <dgm:bulletEnabled val="1"/>
        </dgm:presLayoutVars>
      </dgm:prSet>
      <dgm:spPr/>
    </dgm:pt>
    <dgm:pt modelId="{D201C4D5-51D3-4DE5-B621-82D866BA5BA9}" type="pres">
      <dgm:prSet presAssocID="{CC62CCAA-6CDB-4FAC-9BA9-64B59BEB05AE}" presName="negativeSpace" presStyleCnt="0"/>
      <dgm:spPr/>
    </dgm:pt>
    <dgm:pt modelId="{A5D35637-5413-4ED1-87A1-FA0E13CCA6F5}" type="pres">
      <dgm:prSet presAssocID="{CC62CCAA-6CDB-4FAC-9BA9-64B59BEB05AE}" presName="childText" presStyleLbl="conFgAcc1" presStyleIdx="1" presStyleCnt="2" custScaleY="152497" custLinFactNeighborX="246" custLinFactNeighborY="77714">
        <dgm:presLayoutVars>
          <dgm:bulletEnabled val="1"/>
        </dgm:presLayoutVars>
      </dgm:prSet>
      <dgm:spPr/>
    </dgm:pt>
  </dgm:ptLst>
  <dgm:cxnLst>
    <dgm:cxn modelId="{F405965B-F6EE-42EC-A43B-5F1A830444DF}" type="presOf" srcId="{8640E7D5-192B-41FB-A32F-D0BC51FCF41B}" destId="{C0B077FB-8A7E-4D1B-AB3C-01D88AD7F2C0}" srcOrd="0" destOrd="0" presId="urn:microsoft.com/office/officeart/2005/8/layout/list1"/>
    <dgm:cxn modelId="{539E8B63-D284-4A7A-A698-57A199BCA16A}" type="presOf" srcId="{CC62CCAA-6CDB-4FAC-9BA9-64B59BEB05AE}" destId="{CE4D204B-9726-4E96-91BD-283C63790B75}" srcOrd="0" destOrd="0" presId="urn:microsoft.com/office/officeart/2005/8/layout/list1"/>
    <dgm:cxn modelId="{5128F26A-70FF-4744-A6E2-5C3EB1F3955F}" srcId="{2E94B99D-5169-4FF3-836E-97028DD4B6B4}" destId="{CC62CCAA-6CDB-4FAC-9BA9-64B59BEB05AE}" srcOrd="1" destOrd="0" parTransId="{DBE6D32B-3F25-43AD-973B-586F3B3BA2EC}" sibTransId="{D97A8984-2D71-4E28-A500-6A2153E2F32F}"/>
    <dgm:cxn modelId="{D3867F58-AE67-435C-9986-B12B4F06E8BC}" type="presOf" srcId="{CC62CCAA-6CDB-4FAC-9BA9-64B59BEB05AE}" destId="{29E58B55-0381-42D8-B5DC-22AA006C0852}" srcOrd="1" destOrd="0" presId="urn:microsoft.com/office/officeart/2005/8/layout/list1"/>
    <dgm:cxn modelId="{15D68188-181A-4626-AD00-6133D3D5F260}" srcId="{2E94B99D-5169-4FF3-836E-97028DD4B6B4}" destId="{8640E7D5-192B-41FB-A32F-D0BC51FCF41B}" srcOrd="0" destOrd="0" parTransId="{1E112400-0015-4600-93C8-C6CCF9805B2B}" sibTransId="{D2C03FC1-F98C-4D20-89B2-132F669AA8BE}"/>
    <dgm:cxn modelId="{EC50CE9F-9BEA-4F30-939A-62B2255995B2}" type="presOf" srcId="{2E94B99D-5169-4FF3-836E-97028DD4B6B4}" destId="{70A95180-2D21-4B1A-B81F-9ED1A0467D21}" srcOrd="0" destOrd="0" presId="urn:microsoft.com/office/officeart/2005/8/layout/list1"/>
    <dgm:cxn modelId="{D38CBDA8-D062-40F2-BB7F-8328892268E6}" type="presOf" srcId="{8640E7D5-192B-41FB-A32F-D0BC51FCF41B}" destId="{F2234EEE-B72B-4096-9A75-F2BD56012B37}" srcOrd="1" destOrd="0" presId="urn:microsoft.com/office/officeart/2005/8/layout/list1"/>
    <dgm:cxn modelId="{2859C310-FED9-4D62-ABCF-F715A3A1154F}" type="presParOf" srcId="{70A95180-2D21-4B1A-B81F-9ED1A0467D21}" destId="{7771679E-99B2-4CA8-9FB5-5278B3DF58A9}" srcOrd="0" destOrd="0" presId="urn:microsoft.com/office/officeart/2005/8/layout/list1"/>
    <dgm:cxn modelId="{920DD6C1-2251-4D05-9B9F-2F8AF08AC61D}" type="presParOf" srcId="{7771679E-99B2-4CA8-9FB5-5278B3DF58A9}" destId="{C0B077FB-8A7E-4D1B-AB3C-01D88AD7F2C0}" srcOrd="0" destOrd="0" presId="urn:microsoft.com/office/officeart/2005/8/layout/list1"/>
    <dgm:cxn modelId="{2E34709F-B2FD-450B-AAA2-1333D2DAC35F}" type="presParOf" srcId="{7771679E-99B2-4CA8-9FB5-5278B3DF58A9}" destId="{F2234EEE-B72B-4096-9A75-F2BD56012B37}" srcOrd="1" destOrd="0" presId="urn:microsoft.com/office/officeart/2005/8/layout/list1"/>
    <dgm:cxn modelId="{B03EE9B9-0C0A-40AF-A2F1-A722606C9D95}" type="presParOf" srcId="{70A95180-2D21-4B1A-B81F-9ED1A0467D21}" destId="{28D22EAB-26DB-4F88-A3CB-E1437B6F56C9}" srcOrd="1" destOrd="0" presId="urn:microsoft.com/office/officeart/2005/8/layout/list1"/>
    <dgm:cxn modelId="{530F2241-EBDC-4C42-BF2B-0AE0EA9F3FB8}" type="presParOf" srcId="{70A95180-2D21-4B1A-B81F-9ED1A0467D21}" destId="{C6E489C6-2160-4E1D-8665-385B4F271ABE}" srcOrd="2" destOrd="0" presId="urn:microsoft.com/office/officeart/2005/8/layout/list1"/>
    <dgm:cxn modelId="{7523F6CC-A8DD-4E1B-9DA8-E28919C617DC}" type="presParOf" srcId="{70A95180-2D21-4B1A-B81F-9ED1A0467D21}" destId="{474D2800-4956-4A81-8654-D0EB671AE743}" srcOrd="3" destOrd="0" presId="urn:microsoft.com/office/officeart/2005/8/layout/list1"/>
    <dgm:cxn modelId="{0A7F713C-8199-4A0E-9194-91B0EB398A08}" type="presParOf" srcId="{70A95180-2D21-4B1A-B81F-9ED1A0467D21}" destId="{E35C341C-3685-43B1-A386-1A20E52AF977}" srcOrd="4" destOrd="0" presId="urn:microsoft.com/office/officeart/2005/8/layout/list1"/>
    <dgm:cxn modelId="{E555A379-B165-4AD1-B2A9-79A53185CFD4}" type="presParOf" srcId="{E35C341C-3685-43B1-A386-1A20E52AF977}" destId="{CE4D204B-9726-4E96-91BD-283C63790B75}" srcOrd="0" destOrd="0" presId="urn:microsoft.com/office/officeart/2005/8/layout/list1"/>
    <dgm:cxn modelId="{F58753A9-87C8-4086-9325-B91418BF1040}" type="presParOf" srcId="{E35C341C-3685-43B1-A386-1A20E52AF977}" destId="{29E58B55-0381-42D8-B5DC-22AA006C0852}" srcOrd="1" destOrd="0" presId="urn:microsoft.com/office/officeart/2005/8/layout/list1"/>
    <dgm:cxn modelId="{F6C98373-BF2F-4A2D-8006-79B07D0D8414}" type="presParOf" srcId="{70A95180-2D21-4B1A-B81F-9ED1A0467D21}" destId="{D201C4D5-51D3-4DE5-B621-82D866BA5BA9}" srcOrd="5" destOrd="0" presId="urn:microsoft.com/office/officeart/2005/8/layout/list1"/>
    <dgm:cxn modelId="{E47C7BB8-3127-4E32-8198-EB3C8E200F2E}" type="presParOf" srcId="{70A95180-2D21-4B1A-B81F-9ED1A0467D21}" destId="{A5D35637-5413-4ED1-87A1-FA0E13CCA6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186B5-F890-40DE-8269-2F9348C8E96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AA45BC1-8020-4FBC-B622-3304C85D4A72}">
      <dgm:prSet phldrT="[Text]"/>
      <dgm:spPr/>
      <dgm:t>
        <a:bodyPr/>
        <a:lstStyle/>
        <a:p>
          <a:r>
            <a:rPr lang="en-IN" dirty="0"/>
            <a:t>Data Pre-Processing</a:t>
          </a:r>
        </a:p>
      </dgm:t>
    </dgm:pt>
    <dgm:pt modelId="{CC0C04B7-B77C-4327-8B90-B9641A5080E0}" type="parTrans" cxnId="{BC0F15E6-4893-4A22-BF3F-FC42E1EC4FD9}">
      <dgm:prSet/>
      <dgm:spPr/>
      <dgm:t>
        <a:bodyPr/>
        <a:lstStyle/>
        <a:p>
          <a:endParaRPr lang="en-IN"/>
        </a:p>
      </dgm:t>
    </dgm:pt>
    <dgm:pt modelId="{EEC79B03-B569-42E2-BEF5-22583BDF524B}" type="sibTrans" cxnId="{BC0F15E6-4893-4A22-BF3F-FC42E1EC4FD9}">
      <dgm:prSet/>
      <dgm:spPr/>
      <dgm:t>
        <a:bodyPr/>
        <a:lstStyle/>
        <a:p>
          <a:endParaRPr lang="en-IN"/>
        </a:p>
      </dgm:t>
    </dgm:pt>
    <dgm:pt modelId="{418AC3E0-3934-4A8A-8C34-AC77882F23AC}" type="pres">
      <dgm:prSet presAssocID="{FBB186B5-F890-40DE-8269-2F9348C8E96C}" presName="Name0" presStyleCnt="0">
        <dgm:presLayoutVars>
          <dgm:dir/>
          <dgm:animLvl val="lvl"/>
          <dgm:resizeHandles val="exact"/>
        </dgm:presLayoutVars>
      </dgm:prSet>
      <dgm:spPr/>
    </dgm:pt>
    <dgm:pt modelId="{398BD048-73E9-4FD2-BFD9-B8C3D80E6E67}" type="pres">
      <dgm:prSet presAssocID="{7AA45BC1-8020-4FBC-B622-3304C85D4A72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29D7D4F-CF2F-4DD5-80FE-5ECA67369577}" type="presOf" srcId="{7AA45BC1-8020-4FBC-B622-3304C85D4A72}" destId="{398BD048-73E9-4FD2-BFD9-B8C3D80E6E67}" srcOrd="0" destOrd="0" presId="urn:microsoft.com/office/officeart/2005/8/layout/chevron1"/>
    <dgm:cxn modelId="{57E1CBA0-87F0-44AE-A9C8-66A1D2C11C58}" type="presOf" srcId="{FBB186B5-F890-40DE-8269-2F9348C8E96C}" destId="{418AC3E0-3934-4A8A-8C34-AC77882F23AC}" srcOrd="0" destOrd="0" presId="urn:microsoft.com/office/officeart/2005/8/layout/chevron1"/>
    <dgm:cxn modelId="{BC0F15E6-4893-4A22-BF3F-FC42E1EC4FD9}" srcId="{FBB186B5-F890-40DE-8269-2F9348C8E96C}" destId="{7AA45BC1-8020-4FBC-B622-3304C85D4A72}" srcOrd="0" destOrd="0" parTransId="{CC0C04B7-B77C-4327-8B90-B9641A5080E0}" sibTransId="{EEC79B03-B569-42E2-BEF5-22583BDF524B}"/>
    <dgm:cxn modelId="{6C72915B-DC4B-4044-AD06-D55D349D7899}" type="presParOf" srcId="{418AC3E0-3934-4A8A-8C34-AC77882F23AC}" destId="{398BD048-73E9-4FD2-BFD9-B8C3D80E6E6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186B5-F890-40DE-8269-2F9348C8E96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AA45BC1-8020-4FBC-B622-3304C85D4A72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CC0C04B7-B77C-4327-8B90-B9641A5080E0}" type="parTrans" cxnId="{BC0F15E6-4893-4A22-BF3F-FC42E1EC4FD9}">
      <dgm:prSet/>
      <dgm:spPr/>
      <dgm:t>
        <a:bodyPr/>
        <a:lstStyle/>
        <a:p>
          <a:endParaRPr lang="en-IN"/>
        </a:p>
      </dgm:t>
    </dgm:pt>
    <dgm:pt modelId="{EEC79B03-B569-42E2-BEF5-22583BDF524B}" type="sibTrans" cxnId="{BC0F15E6-4893-4A22-BF3F-FC42E1EC4FD9}">
      <dgm:prSet/>
      <dgm:spPr/>
      <dgm:t>
        <a:bodyPr/>
        <a:lstStyle/>
        <a:p>
          <a:endParaRPr lang="en-IN"/>
        </a:p>
      </dgm:t>
    </dgm:pt>
    <dgm:pt modelId="{418AC3E0-3934-4A8A-8C34-AC77882F23AC}" type="pres">
      <dgm:prSet presAssocID="{FBB186B5-F890-40DE-8269-2F9348C8E96C}" presName="Name0" presStyleCnt="0">
        <dgm:presLayoutVars>
          <dgm:dir/>
          <dgm:animLvl val="lvl"/>
          <dgm:resizeHandles val="exact"/>
        </dgm:presLayoutVars>
      </dgm:prSet>
      <dgm:spPr/>
    </dgm:pt>
    <dgm:pt modelId="{398BD048-73E9-4FD2-BFD9-B8C3D80E6E67}" type="pres">
      <dgm:prSet presAssocID="{7AA45BC1-8020-4FBC-B622-3304C85D4A72}" presName="parTxOnly" presStyleLbl="node1" presStyleIdx="0" presStyleCnt="1" custLinFactNeighborX="-929" custLinFactNeighborY="-4464">
        <dgm:presLayoutVars>
          <dgm:chMax val="0"/>
          <dgm:chPref val="0"/>
          <dgm:bulletEnabled val="1"/>
        </dgm:presLayoutVars>
      </dgm:prSet>
      <dgm:spPr/>
    </dgm:pt>
  </dgm:ptLst>
  <dgm:cxnLst>
    <dgm:cxn modelId="{F29D7D4F-CF2F-4DD5-80FE-5ECA67369577}" type="presOf" srcId="{7AA45BC1-8020-4FBC-B622-3304C85D4A72}" destId="{398BD048-73E9-4FD2-BFD9-B8C3D80E6E67}" srcOrd="0" destOrd="0" presId="urn:microsoft.com/office/officeart/2005/8/layout/chevron1"/>
    <dgm:cxn modelId="{57E1CBA0-87F0-44AE-A9C8-66A1D2C11C58}" type="presOf" srcId="{FBB186B5-F890-40DE-8269-2F9348C8E96C}" destId="{418AC3E0-3934-4A8A-8C34-AC77882F23AC}" srcOrd="0" destOrd="0" presId="urn:microsoft.com/office/officeart/2005/8/layout/chevron1"/>
    <dgm:cxn modelId="{BC0F15E6-4893-4A22-BF3F-FC42E1EC4FD9}" srcId="{FBB186B5-F890-40DE-8269-2F9348C8E96C}" destId="{7AA45BC1-8020-4FBC-B622-3304C85D4A72}" srcOrd="0" destOrd="0" parTransId="{CC0C04B7-B77C-4327-8B90-B9641A5080E0}" sibTransId="{EEC79B03-B569-42E2-BEF5-22583BDF524B}"/>
    <dgm:cxn modelId="{6C72915B-DC4B-4044-AD06-D55D349D7899}" type="presParOf" srcId="{418AC3E0-3934-4A8A-8C34-AC77882F23AC}" destId="{398BD048-73E9-4FD2-BFD9-B8C3D80E6E6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89C6-2160-4E1D-8665-385B4F271ABE}">
      <dsp:nvSpPr>
        <dsp:cNvPr id="0" name=""/>
        <dsp:cNvSpPr/>
      </dsp:nvSpPr>
      <dsp:spPr>
        <a:xfrm>
          <a:off x="0" y="669721"/>
          <a:ext cx="11437034" cy="166679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4EEE-B72B-4096-9A75-F2BD56012B37}">
      <dsp:nvSpPr>
        <dsp:cNvPr id="0" name=""/>
        <dsp:cNvSpPr/>
      </dsp:nvSpPr>
      <dsp:spPr>
        <a:xfrm>
          <a:off x="1715566" y="263807"/>
          <a:ext cx="8005923" cy="828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05" tIns="0" rIns="302605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1755987" y="304228"/>
        <a:ext cx="7925081" cy="747177"/>
      </dsp:txXfrm>
    </dsp:sp>
    <dsp:sp modelId="{A5D35637-5413-4ED1-87A1-FA0E13CCA6F5}">
      <dsp:nvSpPr>
        <dsp:cNvPr id="0" name=""/>
        <dsp:cNvSpPr/>
      </dsp:nvSpPr>
      <dsp:spPr>
        <a:xfrm>
          <a:off x="0" y="3365418"/>
          <a:ext cx="11437034" cy="24979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58B55-0381-42D8-B5DC-22AA006C0852}">
      <dsp:nvSpPr>
        <dsp:cNvPr id="0" name=""/>
        <dsp:cNvSpPr/>
      </dsp:nvSpPr>
      <dsp:spPr>
        <a:xfrm>
          <a:off x="1715566" y="2973004"/>
          <a:ext cx="8005923" cy="8129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05" tIns="0" rIns="302605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Company's Approach and Insight</a:t>
          </a:r>
        </a:p>
      </dsp:txBody>
      <dsp:txXfrm>
        <a:off x="1755250" y="3012688"/>
        <a:ext cx="7926555" cy="73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D048-73E9-4FD2-BFD9-B8C3D80E6E67}">
      <dsp:nvSpPr>
        <dsp:cNvPr id="0" name=""/>
        <dsp:cNvSpPr/>
      </dsp:nvSpPr>
      <dsp:spPr>
        <a:xfrm>
          <a:off x="1811" y="0"/>
          <a:ext cx="3705559" cy="7877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 Pre-Processing</a:t>
          </a:r>
        </a:p>
      </dsp:txBody>
      <dsp:txXfrm>
        <a:off x="395706" y="0"/>
        <a:ext cx="2917770" cy="787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D048-73E9-4FD2-BFD9-B8C3D80E6E67}">
      <dsp:nvSpPr>
        <dsp:cNvPr id="0" name=""/>
        <dsp:cNvSpPr/>
      </dsp:nvSpPr>
      <dsp:spPr>
        <a:xfrm>
          <a:off x="0" y="0"/>
          <a:ext cx="3705559" cy="7877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Feature Engineering</a:t>
          </a:r>
        </a:p>
      </dsp:txBody>
      <dsp:txXfrm>
        <a:off x="393895" y="0"/>
        <a:ext cx="2917770" cy="787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4A335D-5BB8-4A96-BB9E-F536EF754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ED8D3-D233-4F86-B684-4E879C938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188E5-6F19-4F61-80AC-FFDCC624494C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B7B8-A9C2-4205-8E9E-96233791A3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Insfoe-Internation School Of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1AE6F-12AA-4DD9-A54B-0FC74F42C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C2B1A-C328-4078-A4DB-37E8BD67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8745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0C49-4EE0-4915-B3DE-15BC0D67F29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Insfoe-Internation School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87C83-8B04-464C-9929-BF4EA7C8B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6860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9479-76C1-4E0D-BE2F-925CA124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Insfoe-Internation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19171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7C10-7C91-4243-88A4-1B5D43DEB41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A56C-8AC4-4AE6-A388-91EA2DB3429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282-CE76-4E9D-A3D2-80E1656BB86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B75-0FCD-4EC4-B728-A65B68ED588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F06B-8C50-447E-A219-5E675C3EE549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D66218-65A4-4E65-98FC-BEDACBDDA76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9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FB12-D7BE-44C0-A4C6-5FB2A4B5E28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D601-7977-429B-B545-1D5DAFDE7F74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653A-D29E-4797-818A-38EC5147A86E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83C5-E440-480F-9E4E-58D3AB4318D7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3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74F3-927E-47AC-8731-EE5A99E01A1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E49-99F9-44AF-A521-872C718DD47C}" type="datetime1">
              <a:rPr lang="en-US" smtClean="0"/>
              <a:t>6/26/2018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43377B-3997-4328-874F-CDD9FE6F929A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Made For INSOFE By Abhilash Reddy Yerasi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65D-0AEB-48AE-8AD6-0518C38B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128215"/>
          </a:xfrm>
        </p:spPr>
        <p:txBody>
          <a:bodyPr/>
          <a:lstStyle/>
          <a:p>
            <a:pPr algn="ctr"/>
            <a:br>
              <a:rPr lang="en-US" sz="4400" b="1" dirty="0"/>
            </a:br>
            <a:r>
              <a:rPr lang="en-US" sz="4400" b="1" dirty="0"/>
              <a:t>Customer Life Time Value</a:t>
            </a:r>
            <a:r>
              <a:rPr lang="en-US" sz="4400" dirty="0"/>
              <a:t> </a:t>
            </a:r>
            <a:r>
              <a:rPr lang="en-US" sz="4400" b="1" dirty="0"/>
              <a:t>(CLV) Predictions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88180-F953-4585-83BB-DE79C9C4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93073"/>
            <a:ext cx="8689976" cy="802152"/>
          </a:xfrm>
        </p:spPr>
        <p:txBody>
          <a:bodyPr/>
          <a:lstStyle/>
          <a:p>
            <a:pPr algn="ctr"/>
            <a:r>
              <a:rPr lang="en-US" b="1" dirty="0"/>
              <a:t>Auto Insurance Company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6029-05A3-4754-8D6B-1C79400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80309C-5722-421E-A194-4860055A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FCE5-4C7F-48B0-A966-FA95277C8CC4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DDA8-282D-4656-AA88-DEF6A99F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8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A94-F551-46C4-993C-BFAE0AC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9" y="76863"/>
            <a:ext cx="12097211" cy="5762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Model Building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EB07-8BDC-4095-92EF-4FFC103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67C3-983B-4A5E-B0AD-EB912C7D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1A1-1E5E-49D5-A0CE-2F97649C03E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7573-C6B8-429A-954D-13DF99F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8DB70F-3ABB-4B6F-902F-318EA593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8"/>
          <a:stretch/>
        </p:blipFill>
        <p:spPr>
          <a:xfrm>
            <a:off x="788610" y="743084"/>
            <a:ext cx="10709567" cy="54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5033977-263A-49B1-906C-F3B2D341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697"/>
          </a:xfrm>
        </p:spPr>
        <p:txBody>
          <a:bodyPr/>
          <a:lstStyle/>
          <a:p>
            <a:pPr algn="ctr"/>
            <a:r>
              <a:rPr lang="en-IN" dirty="0"/>
              <a:t>Simple Linear Regression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AFDC3E8-5578-4D72-9986-FD5018E2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15F-636F-4DCD-BFAC-D3BFC29B5F9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465B92-BE96-4DB6-A5EC-4462C88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C8EA0A-034C-4541-8E22-132EC239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A4B22-D531-42A8-8579-8D67B176EC24}"/>
              </a:ext>
            </a:extLst>
          </p:cNvPr>
          <p:cNvSpPr txBox="1"/>
          <p:nvPr/>
        </p:nvSpPr>
        <p:spPr>
          <a:xfrm>
            <a:off x="6963509" y="948690"/>
            <a:ext cx="4987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Simple Linear Regression and StepAIC: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R2 were computed based on the simple linear regression and Step AIC.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Adjusted R2 was Around 0.34 so the model is doing well over predicting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R2 is less because data is spread widely across the linear regression line.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Did the transformation on the target variable such Log(x), x2, Sqrt(x), and 1/x.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 gave optimum values over the transformation of 1/x over other transformation.</a:t>
            </a:r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A0C516B-C637-4CCA-9172-03165D1B9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764908"/>
              </p:ext>
            </p:extLst>
          </p:nvPr>
        </p:nvGraphicFramePr>
        <p:xfrm>
          <a:off x="876886" y="764458"/>
          <a:ext cx="58662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AE00012-94A2-4C3A-9AC9-BCBD01E8B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478238"/>
              </p:ext>
            </p:extLst>
          </p:nvPr>
        </p:nvGraphicFramePr>
        <p:xfrm>
          <a:off x="876885" y="3507658"/>
          <a:ext cx="58662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172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8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F56096-41CD-4AE0-8CC4-5698C89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3325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Decision Tree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74A067-3236-4D97-AE8E-EE2BD662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9CB-C924-49C5-918D-52AA1002303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161DFA-A3E6-43CF-8E5C-52D8DF98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BE76B41-DF7C-4088-BBC1-F986CE95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2F0E8EF-468E-4837-8F91-3DCF4D1C9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177557"/>
              </p:ext>
            </p:extLst>
          </p:nvPr>
        </p:nvGraphicFramePr>
        <p:xfrm>
          <a:off x="450166" y="1209822"/>
          <a:ext cx="5645834" cy="3981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D1AEF09-14F9-49FE-8DCE-4DEF6C0B3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587442"/>
              </p:ext>
            </p:extLst>
          </p:nvPr>
        </p:nvGraphicFramePr>
        <p:xfrm>
          <a:off x="6096000" y="1209822"/>
          <a:ext cx="5645834" cy="398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055F74-53D9-4B49-B024-06F9917FF61C}"/>
              </a:ext>
            </a:extLst>
          </p:cNvPr>
          <p:cNvSpPr txBox="1"/>
          <p:nvPr/>
        </p:nvSpPr>
        <p:spPr>
          <a:xfrm>
            <a:off x="450166" y="5542671"/>
            <a:ext cx="1129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various values of R2 were taken by tuning the Cp  values and minsplit.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the R2 were not generalising well on the Test data so going for the other model.</a:t>
            </a:r>
          </a:p>
        </p:txBody>
      </p:sp>
    </p:spTree>
    <p:extLst>
      <p:ext uri="{BB962C8B-B14F-4D97-AF65-F5344CB8AC3E}">
        <p14:creationId xmlns:p14="http://schemas.microsoft.com/office/powerpoint/2010/main" val="1914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A94-F551-46C4-993C-BFAE0AC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4" y="149753"/>
            <a:ext cx="12097211" cy="5762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Random Forest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EB07-8BDC-4095-92EF-4FFC103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67C3-983B-4A5E-B0AD-EB912C7D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28FA-F8C8-426F-AD27-5282D0E4377A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7573-C6B8-429A-954D-13DF99F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1EFF13-5C7E-4694-98F9-ABDC9C1E8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467974"/>
              </p:ext>
            </p:extLst>
          </p:nvPr>
        </p:nvGraphicFramePr>
        <p:xfrm>
          <a:off x="196947" y="1150034"/>
          <a:ext cx="5899053" cy="455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7CA81C-8B51-4E1E-A515-BB8D62255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08568"/>
              </p:ext>
            </p:extLst>
          </p:nvPr>
        </p:nvGraphicFramePr>
        <p:xfrm>
          <a:off x="6096000" y="1150035"/>
          <a:ext cx="5899056" cy="4557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EBBD11-B0A2-4534-8AE5-204BB1F6B7C0}"/>
              </a:ext>
            </a:extLst>
          </p:cNvPr>
          <p:cNvSpPr txBox="1"/>
          <p:nvPr/>
        </p:nvSpPr>
        <p:spPr>
          <a:xfrm>
            <a:off x="351692" y="5707965"/>
            <a:ext cx="1164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my R2 where varying on my Train and Validation dataset a lot this is mainly due to Overfitting in order to avoid that going for other model.  </a:t>
            </a:r>
          </a:p>
        </p:txBody>
      </p:sp>
    </p:spTree>
    <p:extLst>
      <p:ext uri="{BB962C8B-B14F-4D97-AF65-F5344CB8AC3E}">
        <p14:creationId xmlns:p14="http://schemas.microsoft.com/office/powerpoint/2010/main" val="19930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2F7F2BB-9A23-4E35-AD87-BC8B560C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C184-6E3D-454D-9AE7-6FB5C324B556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3EAA25-1819-4E26-9540-E72B829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EB0872-706D-4D0A-B8BF-61F4982B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83DAE-A95B-47FB-A988-A602D58155CF}"/>
              </a:ext>
            </a:extLst>
          </p:cNvPr>
          <p:cNvSpPr/>
          <p:nvPr/>
        </p:nvSpPr>
        <p:spPr>
          <a:xfrm>
            <a:off x="0" y="3542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XG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69750-EF2D-4EC1-8946-0E53F8B9A706}"/>
              </a:ext>
            </a:extLst>
          </p:cNvPr>
          <p:cNvSpPr txBox="1"/>
          <p:nvPr/>
        </p:nvSpPr>
        <p:spPr>
          <a:xfrm>
            <a:off x="11254" y="4241459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XG Boost: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XG Boost was giving stable R2 value over the train and test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tuning parameters were tuned in order to get the various R2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my final model was tested over the unseen test dataset which showed a R2 value of around 66.47.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AD6830-E2B0-412E-AC44-234711B01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78277"/>
              </p:ext>
            </p:extLst>
          </p:nvPr>
        </p:nvGraphicFramePr>
        <p:xfrm>
          <a:off x="515816" y="958755"/>
          <a:ext cx="5322275" cy="310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B422337-5B5B-45BB-BB54-CD07BE3A0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113714"/>
              </p:ext>
            </p:extLst>
          </p:nvPr>
        </p:nvGraphicFramePr>
        <p:xfrm>
          <a:off x="6353909" y="926363"/>
          <a:ext cx="5322275" cy="313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39947B-6E5B-4ECA-AB6F-6AC9E4A8A9DC}"/>
              </a:ext>
            </a:extLst>
          </p:cNvPr>
          <p:cNvCxnSpPr/>
          <p:nvPr/>
        </p:nvCxnSpPr>
        <p:spPr>
          <a:xfrm>
            <a:off x="-11254" y="4241459"/>
            <a:ext cx="1220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8" grpId="0">
        <p:bldAsOne/>
      </p:bldGraphic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8948C8-050B-4438-BF33-2D3EA69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B714-DBA5-4FB2-BA65-402EBE2A2771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95E873-B252-452F-807D-EAF1731B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BE9894-E39B-4981-8C76-5AF9028B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2FE77-D217-4B64-B632-F4BE2E308B5A}"/>
              </a:ext>
            </a:extLst>
          </p:cNvPr>
          <p:cNvSpPr/>
          <p:nvPr/>
        </p:nvSpPr>
        <p:spPr>
          <a:xfrm>
            <a:off x="0" y="21588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R2 COMPARISON ON VARIOUS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21AA3-C692-4EF6-9220-4D98E0CA5903}"/>
              </a:ext>
            </a:extLst>
          </p:cNvPr>
          <p:cNvSpPr txBox="1"/>
          <p:nvPr/>
        </p:nvSpPr>
        <p:spPr>
          <a:xfrm>
            <a:off x="3530875" y="6079229"/>
            <a:ext cx="684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Final Model :XG Boost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F269A9-5D51-421B-A32F-8201A4B7F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2026"/>
              </p:ext>
            </p:extLst>
          </p:nvPr>
        </p:nvGraphicFramePr>
        <p:xfrm>
          <a:off x="6353910" y="1358866"/>
          <a:ext cx="5597298" cy="4694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A3A242C-2D66-4D55-B683-113EE0927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432544"/>
              </p:ext>
            </p:extLst>
          </p:nvPr>
        </p:nvGraphicFramePr>
        <p:xfrm>
          <a:off x="534527" y="1181739"/>
          <a:ext cx="5303566" cy="251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E2CA488-5505-43F9-B15E-07F3ACBDB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90088"/>
              </p:ext>
            </p:extLst>
          </p:nvPr>
        </p:nvGraphicFramePr>
        <p:xfrm>
          <a:off x="684545" y="3725389"/>
          <a:ext cx="4965979" cy="237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6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2" grpId="0">
        <p:bldAsOne/>
      </p:bldGraphic>
      <p:bldGraphic spid="14" grpId="0">
        <p:bldAsOne/>
      </p:bldGraphic>
      <p:bldGraphic spid="1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3F4C-D27D-4A60-B551-F53877D5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309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Data Insights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6395CF6-C448-42C6-A9E7-44E8F39D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B41D-9A11-4BB1-B4B3-6B40598259F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EA5A78-F406-441C-B6E6-3742EFE1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EF424F-0EE0-4966-B812-B702398F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3EC8-4F67-4BEE-A6F7-3F17ACB5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0"/>
            <a:ext cx="10058400" cy="1007950"/>
          </a:xfrm>
        </p:spPr>
        <p:txBody>
          <a:bodyPr/>
          <a:lstStyle/>
          <a:p>
            <a:pPr algn="ctr"/>
            <a:r>
              <a:rPr lang="en-IN" dirty="0"/>
              <a:t>Data Insights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42190ED-7478-442B-A5A8-43F362F2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3E5-18C5-48AD-85DE-E9B899146508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3E5AEF-C6F4-4B10-BE42-031C1823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833AD2-C8BE-4D4B-8B4E-C6ECBF7A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C92ABE-BC4A-4169-9220-3F901949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38" y="1276643"/>
            <a:ext cx="6288662" cy="4304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53C6DB-9A73-4A53-8D61-BF8CBC09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4" y="1276643"/>
            <a:ext cx="5650924" cy="43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5546D-9929-4E65-901B-28A640B9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2506" y="6553564"/>
            <a:ext cx="3273552" cy="365125"/>
          </a:xfrm>
        </p:spPr>
        <p:txBody>
          <a:bodyPr/>
          <a:lstStyle/>
          <a:p>
            <a:fld id="{6768F20D-0033-4863-9F30-CA9D215A0383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B1CB7-AEB3-4ADA-8794-E5EB0E3E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7249"/>
            <a:ext cx="6327648" cy="365125"/>
          </a:xfrm>
        </p:spPr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DDA2D-6723-4C3F-BBCA-FE589AA0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88D2A-DDDF-44FF-9298-A842FF99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0" y="3514629"/>
            <a:ext cx="5688264" cy="303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98015-5D0C-4AF4-AA35-90BE3E7C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69" y="716184"/>
            <a:ext cx="5688264" cy="2771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9A7B8-AE8B-4002-9AFB-E39D5B451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0" y="766666"/>
            <a:ext cx="5688264" cy="277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91CCC-9FCE-41D5-94B6-4D9E83342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41" y="3522520"/>
            <a:ext cx="5688264" cy="30537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752259-E07D-4213-A65C-C3E737F87709}"/>
              </a:ext>
            </a:extLst>
          </p:cNvPr>
          <p:cNvCxnSpPr/>
          <p:nvPr/>
        </p:nvCxnSpPr>
        <p:spPr>
          <a:xfrm>
            <a:off x="0" y="350119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3F80FD-E8CD-4583-A774-3AF0F815F968}"/>
              </a:ext>
            </a:extLst>
          </p:cNvPr>
          <p:cNvCxnSpPr/>
          <p:nvPr/>
        </p:nvCxnSpPr>
        <p:spPr>
          <a:xfrm>
            <a:off x="5807794" y="766666"/>
            <a:ext cx="0" cy="550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C719ED-F806-4C2E-A594-CAAFFF854A23}"/>
              </a:ext>
            </a:extLst>
          </p:cNvPr>
          <p:cNvSpPr txBox="1"/>
          <p:nvPr/>
        </p:nvSpPr>
        <p:spPr>
          <a:xfrm>
            <a:off x="1756116" y="2486361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8000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85B8F-007B-4679-8E0C-67B84B023957}"/>
              </a:ext>
            </a:extLst>
          </p:cNvPr>
          <p:cNvSpPr txBox="1"/>
          <p:nvPr/>
        </p:nvSpPr>
        <p:spPr>
          <a:xfrm>
            <a:off x="7704405" y="248898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4000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78475-5E4A-47A9-961F-DC924479D5F1}"/>
              </a:ext>
            </a:extLst>
          </p:cNvPr>
          <p:cNvSpPr txBox="1"/>
          <p:nvPr/>
        </p:nvSpPr>
        <p:spPr>
          <a:xfrm>
            <a:off x="1756115" y="564002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15000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063A86-0FC8-4FB3-82BF-33CD11B419A7}"/>
              </a:ext>
            </a:extLst>
          </p:cNvPr>
          <p:cNvSpPr txBox="1"/>
          <p:nvPr/>
        </p:nvSpPr>
        <p:spPr>
          <a:xfrm>
            <a:off x="7765005" y="564002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30000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5A4519-D67B-4A7E-BCF6-A8BE98B75F31}"/>
              </a:ext>
            </a:extLst>
          </p:cNvPr>
          <p:cNvSpPr/>
          <p:nvPr/>
        </p:nvSpPr>
        <p:spPr>
          <a:xfrm>
            <a:off x="-3934" y="-13534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Data Insights After Clustering</a:t>
            </a:r>
          </a:p>
        </p:txBody>
      </p:sp>
    </p:spTree>
    <p:extLst>
      <p:ext uri="{BB962C8B-B14F-4D97-AF65-F5344CB8AC3E}">
        <p14:creationId xmlns:p14="http://schemas.microsoft.com/office/powerpoint/2010/main" val="23199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763D-CEE8-4E6A-AACC-DFA731FE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0091"/>
            <a:ext cx="10058400" cy="1609344"/>
          </a:xfrm>
        </p:spPr>
        <p:txBody>
          <a:bodyPr/>
          <a:lstStyle/>
          <a:p>
            <a:r>
              <a:rPr lang="en-IN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650A-AF36-40EB-9420-4AD369C6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9435"/>
            <a:ext cx="10058400" cy="4050792"/>
          </a:xfrm>
        </p:spPr>
        <p:txBody>
          <a:bodyPr/>
          <a:lstStyle/>
          <a:p>
            <a:r>
              <a:rPr lang="en-IN" dirty="0"/>
              <a:t>As the Customer who is using Four Door Car and Two Door car more inclined to coverages and even the Loss incurred by them is more.</a:t>
            </a:r>
          </a:p>
          <a:p>
            <a:r>
              <a:rPr lang="en-IN" dirty="0"/>
              <a:t>After Clustering we can easily segregate the customers into 4 groups and they where clearly different with other groups.</a:t>
            </a:r>
          </a:p>
          <a:p>
            <a:r>
              <a:rPr lang="en-IN" dirty="0"/>
              <a:t>Group 4 Customers are the most profitable customer in comparison with the customer life time value but the no. of customer count is less.</a:t>
            </a:r>
          </a:p>
          <a:p>
            <a:r>
              <a:rPr lang="en-IN" dirty="0"/>
              <a:t>Even Group 3 Can be Bought in to Group 4 by giving offers to them and even new attracting policies.</a:t>
            </a:r>
          </a:p>
          <a:p>
            <a:r>
              <a:rPr lang="en-IN" dirty="0"/>
              <a:t>Concluding that XG Boost Model is stable in order to predict the CLTV.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6DDA-A00D-43ED-874A-C9C34AD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01B0-0990-4B8A-B14F-955F0F6DCF06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E308-7086-43FD-A7B9-3EC54454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7707-21C3-4A72-8184-94767C8D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24F0-BB8A-478F-8381-D515F85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D9C2-8556-4BDE-8ACA-DE0AC000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B3D1069-2E28-4F8E-9A37-A715B93F86EA}"/>
              </a:ext>
            </a:extLst>
          </p:cNvPr>
          <p:cNvSpPr txBox="1">
            <a:spLocks/>
          </p:cNvSpPr>
          <p:nvPr/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noFill/>
              </a:rPr>
              <a:t>Slide 1</a:t>
            </a:r>
            <a:endParaRPr lang="en-US" dirty="0">
              <a:noFill/>
            </a:endParaRPr>
          </a:p>
        </p:txBody>
      </p:sp>
      <p:sp>
        <p:nvSpPr>
          <p:cNvPr id="5" name="Rectangle 4" descr="Blue Background.">
            <a:extLst>
              <a:ext uri="{FF2B5EF4-FFF2-40B4-BE49-F238E27FC236}">
                <a16:creationId xmlns:a16="http://schemas.microsoft.com/office/drawing/2014/main" id="{A4A90DF0-14B3-4BCA-87C8-289E8F74C516}"/>
              </a:ext>
            </a:extLst>
          </p:cNvPr>
          <p:cNvSpPr/>
          <p:nvPr/>
        </p:nvSpPr>
        <p:spPr bwMode="auto">
          <a:xfrm>
            <a:off x="-1" y="0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" name="Straight Connector 5" descr="Dotted hang line 1.">
            <a:extLst>
              <a:ext uri="{FF2B5EF4-FFF2-40B4-BE49-F238E27FC236}">
                <a16:creationId xmlns:a16="http://schemas.microsoft.com/office/drawing/2014/main" id="{C37FB8A1-A7BA-4DD7-A5FF-67ADC34E0A84}"/>
              </a:ext>
            </a:extLst>
          </p:cNvPr>
          <p:cNvCxnSpPr/>
          <p:nvPr/>
        </p:nvCxnSpPr>
        <p:spPr bwMode="auto">
          <a:xfrm>
            <a:off x="948266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7" name="Straight Connector 6" descr="Dotted hang tag 2.">
            <a:extLst>
              <a:ext uri="{FF2B5EF4-FFF2-40B4-BE49-F238E27FC236}">
                <a16:creationId xmlns:a16="http://schemas.microsoft.com/office/drawing/2014/main" id="{13A9E6BB-0F8D-4064-A91B-A4022F2B6CE3}"/>
              </a:ext>
            </a:extLst>
          </p:cNvPr>
          <p:cNvCxnSpPr/>
          <p:nvPr/>
        </p:nvCxnSpPr>
        <p:spPr bwMode="auto">
          <a:xfrm>
            <a:off x="3046412" y="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8" name="Straight Connector 7" descr="Dotted hang line 3.">
            <a:extLst>
              <a:ext uri="{FF2B5EF4-FFF2-40B4-BE49-F238E27FC236}">
                <a16:creationId xmlns:a16="http://schemas.microsoft.com/office/drawing/2014/main" id="{96D732DE-763E-4076-B6BD-8260096E9329}"/>
              </a:ext>
            </a:extLst>
          </p:cNvPr>
          <p:cNvCxnSpPr/>
          <p:nvPr/>
        </p:nvCxnSpPr>
        <p:spPr bwMode="auto">
          <a:xfrm>
            <a:off x="5103812" y="0"/>
            <a:ext cx="0" cy="259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9" name="Straight Connector 8" descr="Dotted hang line 4.">
            <a:extLst>
              <a:ext uri="{FF2B5EF4-FFF2-40B4-BE49-F238E27FC236}">
                <a16:creationId xmlns:a16="http://schemas.microsoft.com/office/drawing/2014/main" id="{B81D493B-3221-4E56-AFD6-DA84CF3D328A}"/>
              </a:ext>
            </a:extLst>
          </p:cNvPr>
          <p:cNvCxnSpPr/>
          <p:nvPr/>
        </p:nvCxnSpPr>
        <p:spPr bwMode="auto">
          <a:xfrm>
            <a:off x="6932612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10" name="Straight Connector 9" descr="Dotted hang line 5.">
            <a:extLst>
              <a:ext uri="{FF2B5EF4-FFF2-40B4-BE49-F238E27FC236}">
                <a16:creationId xmlns:a16="http://schemas.microsoft.com/office/drawing/2014/main" id="{3F5BA3C6-1791-4642-8242-05F113D984DB}"/>
              </a:ext>
            </a:extLst>
          </p:cNvPr>
          <p:cNvCxnSpPr/>
          <p:nvPr/>
        </p:nvCxnSpPr>
        <p:spPr bwMode="auto">
          <a:xfrm>
            <a:off x="8837612" y="0"/>
            <a:ext cx="0" cy="26849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11" name="Straight Connector 10" descr="Dotted hang line 6.">
            <a:extLst>
              <a:ext uri="{FF2B5EF4-FFF2-40B4-BE49-F238E27FC236}">
                <a16:creationId xmlns:a16="http://schemas.microsoft.com/office/drawing/2014/main" id="{DDB2AEA3-A74E-45D8-8D55-5FD46345ED4D}"/>
              </a:ext>
            </a:extLst>
          </p:cNvPr>
          <p:cNvCxnSpPr/>
          <p:nvPr/>
        </p:nvCxnSpPr>
        <p:spPr bwMode="auto">
          <a:xfrm>
            <a:off x="10437812" y="0"/>
            <a:ext cx="0" cy="3505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grpSp>
        <p:nvGrpSpPr>
          <p:cNvPr id="12" name="Group 11" descr="Top clouds group.">
            <a:extLst>
              <a:ext uri="{FF2B5EF4-FFF2-40B4-BE49-F238E27FC236}">
                <a16:creationId xmlns:a16="http://schemas.microsoft.com/office/drawing/2014/main" id="{6F8F3CE3-721A-4AE4-980E-820C1BAF35EE}"/>
              </a:ext>
            </a:extLst>
          </p:cNvPr>
          <p:cNvGrpSpPr/>
          <p:nvPr/>
        </p:nvGrpSpPr>
        <p:grpSpPr>
          <a:xfrm>
            <a:off x="0" y="-457198"/>
            <a:ext cx="12393108" cy="1823175"/>
            <a:chOff x="0" y="-457198"/>
            <a:chExt cx="12393108" cy="1823175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17582E-D0DD-49B5-B083-50A97CAF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28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934C363-BA6F-4975-B3C7-73A381F51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E53B99-A0B3-42A7-899D-BF8106A9E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533400"/>
              <a:ext cx="888098" cy="762000"/>
            </a:xfrm>
            <a:custGeom>
              <a:avLst/>
              <a:gdLst/>
              <a:ahLst/>
              <a:cxnLst>
                <a:cxn ang="0">
                  <a:pos x="6289" y="2962"/>
                </a:cxn>
                <a:cxn ang="0">
                  <a:pos x="6350" y="2602"/>
                </a:cxn>
                <a:cxn ang="0">
                  <a:pos x="6322" y="2354"/>
                </a:cxn>
                <a:cxn ang="0">
                  <a:pos x="6225" y="2099"/>
                </a:cxn>
                <a:cxn ang="0">
                  <a:pos x="6071" y="1880"/>
                </a:cxn>
                <a:cxn ang="0">
                  <a:pos x="5973" y="1670"/>
                </a:cxn>
                <a:cxn ang="0">
                  <a:pos x="6013" y="1291"/>
                </a:cxn>
                <a:cxn ang="0">
                  <a:pos x="5884" y="903"/>
                </a:cxn>
                <a:cxn ang="0">
                  <a:pos x="5607" y="613"/>
                </a:cxn>
                <a:cxn ang="0">
                  <a:pos x="5229" y="464"/>
                </a:cxn>
                <a:cxn ang="0">
                  <a:pos x="4893" y="475"/>
                </a:cxn>
                <a:cxn ang="0">
                  <a:pos x="4679" y="404"/>
                </a:cxn>
                <a:cxn ang="0">
                  <a:pos x="4461" y="261"/>
                </a:cxn>
                <a:cxn ang="0">
                  <a:pos x="4212" y="168"/>
                </a:cxn>
                <a:cxn ang="0">
                  <a:pos x="3940" y="136"/>
                </a:cxn>
                <a:cxn ang="0">
                  <a:pos x="3654" y="172"/>
                </a:cxn>
                <a:cxn ang="0">
                  <a:pos x="3394" y="275"/>
                </a:cxn>
                <a:cxn ang="0">
                  <a:pos x="3007" y="57"/>
                </a:cxn>
                <a:cxn ang="0">
                  <a:pos x="2613" y="0"/>
                </a:cxn>
                <a:cxn ang="0">
                  <a:pos x="2295" y="56"/>
                </a:cxn>
                <a:cxn ang="0">
                  <a:pos x="2014" y="194"/>
                </a:cxn>
                <a:cxn ang="0">
                  <a:pos x="1782" y="398"/>
                </a:cxn>
                <a:cxn ang="0">
                  <a:pos x="1505" y="491"/>
                </a:cxn>
                <a:cxn ang="0">
                  <a:pos x="1274" y="515"/>
                </a:cxn>
                <a:cxn ang="0">
                  <a:pos x="864" y="687"/>
                </a:cxn>
                <a:cxn ang="0">
                  <a:pos x="525" y="1043"/>
                </a:cxn>
                <a:cxn ang="0">
                  <a:pos x="377" y="1435"/>
                </a:cxn>
                <a:cxn ang="0">
                  <a:pos x="360" y="1685"/>
                </a:cxn>
                <a:cxn ang="0">
                  <a:pos x="395" y="2018"/>
                </a:cxn>
                <a:cxn ang="0">
                  <a:pos x="207" y="2225"/>
                </a:cxn>
                <a:cxn ang="0">
                  <a:pos x="75" y="2472"/>
                </a:cxn>
                <a:cxn ang="0">
                  <a:pos x="7" y="2752"/>
                </a:cxn>
                <a:cxn ang="0">
                  <a:pos x="21" y="3104"/>
                </a:cxn>
                <a:cxn ang="0">
                  <a:pos x="207" y="3541"/>
                </a:cxn>
                <a:cxn ang="0">
                  <a:pos x="250" y="3793"/>
                </a:cxn>
                <a:cxn ang="0">
                  <a:pos x="198" y="4047"/>
                </a:cxn>
                <a:cxn ang="0">
                  <a:pos x="239" y="4390"/>
                </a:cxn>
                <a:cxn ang="0">
                  <a:pos x="443" y="4746"/>
                </a:cxn>
                <a:cxn ang="0">
                  <a:pos x="776" y="4982"/>
                </a:cxn>
                <a:cxn ang="0">
                  <a:pos x="1146" y="5056"/>
                </a:cxn>
                <a:cxn ang="0">
                  <a:pos x="1380" y="5027"/>
                </a:cxn>
                <a:cxn ang="0">
                  <a:pos x="1632" y="5080"/>
                </a:cxn>
                <a:cxn ang="0">
                  <a:pos x="1865" y="5293"/>
                </a:cxn>
                <a:cxn ang="0">
                  <a:pos x="2150" y="5436"/>
                </a:cxn>
                <a:cxn ang="0">
                  <a:pos x="2475" y="5493"/>
                </a:cxn>
                <a:cxn ang="0">
                  <a:pos x="2727" y="5473"/>
                </a:cxn>
                <a:cxn ang="0">
                  <a:pos x="2983" y="5393"/>
                </a:cxn>
                <a:cxn ang="0">
                  <a:pos x="3209" y="5258"/>
                </a:cxn>
                <a:cxn ang="0">
                  <a:pos x="3390" y="5151"/>
                </a:cxn>
                <a:cxn ang="0">
                  <a:pos x="3737" y="5345"/>
                </a:cxn>
                <a:cxn ang="0">
                  <a:pos x="4070" y="5384"/>
                </a:cxn>
                <a:cxn ang="0">
                  <a:pos x="4331" y="5329"/>
                </a:cxn>
                <a:cxn ang="0">
                  <a:pos x="4560" y="5205"/>
                </a:cxn>
                <a:cxn ang="0">
                  <a:pos x="4745" y="5026"/>
                </a:cxn>
                <a:cxn ang="0">
                  <a:pos x="4931" y="5006"/>
                </a:cxn>
                <a:cxn ang="0">
                  <a:pos x="5196" y="5052"/>
                </a:cxn>
                <a:cxn ang="0">
                  <a:pos x="5433" y="5040"/>
                </a:cxn>
                <a:cxn ang="0">
                  <a:pos x="5804" y="4915"/>
                </a:cxn>
                <a:cxn ang="0">
                  <a:pos x="6176" y="4594"/>
                </a:cxn>
                <a:cxn ang="0">
                  <a:pos x="6375" y="4166"/>
                </a:cxn>
                <a:cxn ang="0">
                  <a:pos x="6403" y="3908"/>
                </a:cxn>
                <a:cxn ang="0">
                  <a:pos x="6339" y="3531"/>
                </a:cxn>
                <a:cxn ang="0">
                  <a:pos x="6164" y="3207"/>
                </a:cxn>
              </a:cxnLst>
              <a:rect l="0" t="0" r="r" b="b"/>
              <a:pathLst>
                <a:path w="6403" h="5493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498E17C-CB43-4611-BCF1-CF9F820D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228600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09">
              <a:extLst>
                <a:ext uri="{FF2B5EF4-FFF2-40B4-BE49-F238E27FC236}">
                  <a16:creationId xmlns:a16="http://schemas.microsoft.com/office/drawing/2014/main" id="{5A4915A3-E955-437F-963D-4948DD63FC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73609" y="-154821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2E0E9DB-EFC5-47F8-8C01-46D5621A0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2">
              <a:extLst>
                <a:ext uri="{FF2B5EF4-FFF2-40B4-BE49-F238E27FC236}">
                  <a16:creationId xmlns:a16="http://schemas.microsoft.com/office/drawing/2014/main" id="{E6398553-DD36-4066-BAF5-D96913B80D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01603" y="-829801"/>
              <a:ext cx="1174828" cy="1920034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EBD71A0-9F23-4B77-8C71-1784C836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F4A2252-2445-438B-B883-5FE9ECF1E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940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5A95647-5BBC-49AF-9C8C-1DE975AB1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2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8E7273E-DBFC-40DD-9C21-4A7F6283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9066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27">
              <a:extLst>
                <a:ext uri="{FF2B5EF4-FFF2-40B4-BE49-F238E27FC236}">
                  <a16:creationId xmlns:a16="http://schemas.microsoft.com/office/drawing/2014/main" id="{BF717350-4B36-4E67-A92F-F5B990400D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615621" y="-339609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4E3072-61FE-4D50-805B-845F17F0F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812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0">
              <a:extLst>
                <a:ext uri="{FF2B5EF4-FFF2-40B4-BE49-F238E27FC236}">
                  <a16:creationId xmlns:a16="http://schemas.microsoft.com/office/drawing/2014/main" id="{FFA8F477-B64E-4259-B366-5C4C74E0EE9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914" y="-604901"/>
              <a:ext cx="946228" cy="1546431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0A3BC1C-9B47-4399-BEF5-8E833F621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8812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A71BA4B-3FDA-44C2-A8FA-77DB519C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A3CEEB8-9775-4432-9628-8852B05B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 descr="Lower clouds group.">
            <a:extLst>
              <a:ext uri="{FF2B5EF4-FFF2-40B4-BE49-F238E27FC236}">
                <a16:creationId xmlns:a16="http://schemas.microsoft.com/office/drawing/2014/main" id="{8FD036F2-DE65-475E-A0C1-6CE79C484458}"/>
              </a:ext>
            </a:extLst>
          </p:cNvPr>
          <p:cNvGrpSpPr/>
          <p:nvPr/>
        </p:nvGrpSpPr>
        <p:grpSpPr>
          <a:xfrm>
            <a:off x="-306388" y="381000"/>
            <a:ext cx="12704666" cy="1876770"/>
            <a:chOff x="-304800" y="838200"/>
            <a:chExt cx="12704666" cy="1876770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5B98B9B-9728-4224-AC0E-8899B6C76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00" y="1066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A00424E-929C-408F-95BC-D92D98FC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2" y="15240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B14FCD0-95CE-42B1-8E61-3B1BF696A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4800" y="19812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5B3F4F1-6E59-406F-A9D2-A55B8C6B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400" y="16764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57B11B-B272-4198-98C0-7C7544F05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14478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126FDE2-172A-4300-8DD4-9C514AD1C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03C6C056-7C87-475D-8062-97B8DEE68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400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2771A84-838B-4B90-ABA6-A90A01BC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11430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9BF8975-01F7-47B4-9988-76E14C5C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52C28F8-5D2C-4006-965B-DB42B3B2C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5012" y="1447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F2FA804-7497-444F-9EDC-B34DFC2E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812" y="8382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A13A6A1-7058-4C82-9B50-5261CFFAD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6412" y="21336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F7D1B6-54BA-446F-A231-59B83888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2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46DC82D-2ADE-449B-894D-46F005C13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2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ED76E02-63FB-49D9-9332-FA9E6E40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2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Lower building group.">
            <a:extLst>
              <a:ext uri="{FF2B5EF4-FFF2-40B4-BE49-F238E27FC236}">
                <a16:creationId xmlns:a16="http://schemas.microsoft.com/office/drawing/2014/main" id="{8A2CD8DF-D32E-4C03-990A-6240EBFB4FB7}"/>
              </a:ext>
            </a:extLst>
          </p:cNvPr>
          <p:cNvGrpSpPr/>
          <p:nvPr/>
        </p:nvGrpSpPr>
        <p:grpSpPr>
          <a:xfrm>
            <a:off x="987926" y="4267200"/>
            <a:ext cx="10669086" cy="2593308"/>
            <a:chOff x="987926" y="4237495"/>
            <a:chExt cx="10669086" cy="25933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9048D7-7435-4282-BCC1-39785DCE3840}"/>
                </a:ext>
              </a:extLst>
            </p:cNvPr>
            <p:cNvSpPr/>
            <p:nvPr/>
          </p:nvSpPr>
          <p:spPr bwMode="auto">
            <a:xfrm>
              <a:off x="987926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06CEEE-4DD9-4D9E-A375-7E3E5C89F35E}"/>
                </a:ext>
              </a:extLst>
            </p:cNvPr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BC446C02-5ED1-4F5E-AA17-E472E4FE4D5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53955EE3-7632-4F89-B299-3EE82BA5A3EB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9B9A2902-DE7F-455F-8691-057115D478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5FD9FEB3-8DFB-45D8-B050-FE72361210F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759E0EB4-F0DA-44A9-9A91-E0D6EBDD0D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20B86006-7FFB-46D0-9ABD-E22B013EA243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F4D84F4B-B9D6-40C6-BCF8-420FC290850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CD164F5C-FABF-4B5D-B106-E65BD5BBC23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FCEBC584-B978-4FC0-978A-0BFA203A4D1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B09CAB08-8D72-4431-8513-D356523792A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DC4DC622-E735-4BAE-854A-62C106CE72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747012AE-7434-4D7B-8531-D1DC171CF73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371B1F41-6DCA-435E-B1E9-74A14E2685F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A3AB01FA-1AD0-4BC3-8525-508CD9EB8276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21AFAD39-8A40-42A8-9074-B5CE4D9D4C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B92F49B0-4BA1-4B62-87AF-3A24E4A2E7F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EB80F21C-4E01-40D1-A9D5-B707521F8D3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C178BC6-EFE2-40BB-888C-C374268E683D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CD4D6251-CB01-44A7-A6E2-92AEEDE12C3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1C862114-3E88-4160-8AA4-C39016C105E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DD20D1C9-1C28-4843-948E-21BC58D9465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BE3E34-993C-41B5-B5A1-AD2F201F776C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7D778CDA-6DA9-4DA2-B43E-EF9089B6D0B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126CCE16-B82B-4EF7-A617-F70C79A56AD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C7A49F02-349C-4026-82D8-7D12DF0D54A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1F0AA45-EF5D-47D4-B3B0-CA201FCE1537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A6ACE233-71F6-4157-8A1D-9A182F22FE5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FAAD6F6-151E-48DC-AF57-0582ABA71A2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9A99AAE5-2194-453D-9FBB-178F1547515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6612370C-34CD-4E87-B4AB-56B9BA6ECC9B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21DA5E32-05C8-4737-BEB5-06D862F055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B60FDFBE-8ED3-4D07-A0A5-B7636016ADE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5E034586-1F06-4FD8-83E6-A9E73A89198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DE51B594-F054-4501-AF4A-1615961A1E5D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35412FB4-9645-418B-A53D-C0336AF6B9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39C78F86-AE73-44B7-A6DD-3B5C4EF15EA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6A980005-DA41-474E-A143-C70693C56C7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60B459-67FF-4292-85B1-C4544D202129}"/>
                </a:ext>
              </a:extLst>
            </p:cNvPr>
            <p:cNvSpPr/>
            <p:nvPr/>
          </p:nvSpPr>
          <p:spPr bwMode="auto">
            <a:xfrm>
              <a:off x="4136941" y="5904621"/>
              <a:ext cx="1358399" cy="926181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8AD3E7-D450-4F05-B1F4-E634EB1512F6}"/>
                </a:ext>
              </a:extLst>
            </p:cNvPr>
            <p:cNvSpPr/>
            <p:nvPr/>
          </p:nvSpPr>
          <p:spPr bwMode="auto">
            <a:xfrm>
              <a:off x="2408070" y="5472403"/>
              <a:ext cx="1234908" cy="1358399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49295F0-9290-47AF-8125-9BD5A2DA3248}"/>
                </a:ext>
              </a:extLst>
            </p:cNvPr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F25F56C-08E7-4795-A30D-4C71231C8B7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991E5C85-8896-4574-857D-6F80DE53D468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D192FE56-2672-4A13-A1FE-F51190213B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698268E7-67B3-471E-935F-E63E15192E6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7F2DB24-EAFE-4ABB-9B40-33C9766563D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0D0FD785-16F5-453F-BAF3-F941AC27511A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8E3710DF-C5FE-4B02-B884-3C68B094A15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AA245C39-9C94-4CE1-9E56-73977F92CAD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FD4E007E-B005-41A1-B3E7-689AED4A782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63812AC-9975-4991-A3D1-E1331980BB19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EB22388D-D329-4BC8-A36C-2A89B12DD56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592862B-363B-4624-99B6-0B2F902E449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687CD5CE-E18E-4E28-BC53-A5932AB7A5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EEF548FE-CF47-4707-A713-0F8E7C85F1B7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CE5EA936-D36B-4143-BDDE-680EADD8E51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10ECEBB-AB1B-43C0-9BE2-8F7860A1526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2CA99F94-024F-43ED-AB7C-DA6A951ADED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C2EFCA3A-C11C-486D-B7A0-4281BF2112D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A101404D-AA4D-4FBF-AB8B-8F9B44665FC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FB53F429-1690-42DE-A672-D6AF7B83B05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1D31DCC3-C3DA-48DC-8D46-1F344D2BC5A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35D0DEF8-529E-4CD6-A4CF-900711536F23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7856394-3256-4861-9A34-A43938FC8E1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15F443A4-14E6-4048-9B46-2912E5BB14D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2738068A-35A7-4B4F-A132-A43DE0DC1A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9211B41C-A0C0-4E95-8CF1-4E26B56FD3FF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85747F7D-807B-4674-B196-115CB76091A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1C3BBAC-FAC3-4991-8320-1B7C8E9D377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250C6882-7B75-4549-A7FD-AB7F95D0B43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7EA0DEAE-70C7-480B-A5C8-42BA334C419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26694499-6B83-4D5E-A6A5-51EF42816B7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4D25AD9-FDCC-4AD7-A7FD-012B2690F71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00CA89C-BC2F-4991-9D80-A0402B97D5C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AF1CDEFD-3B0B-4E79-A8B8-56E47890459C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711E0F3D-2C63-4D9E-9EAE-4ECB977B65F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04E6983-DF87-495B-A7AD-4ECAAAE2381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62C1E385-4B4B-472F-AEFD-CADD0EA0254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B1DAF6-BAD1-4D56-B6C7-9E61BF684149}"/>
                </a:ext>
              </a:extLst>
            </p:cNvPr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6B12E2-CC1F-4134-A0EB-F8A51F79C064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924BD59F-51A4-47B0-9F9F-34B71ABBB7AA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E91CB5BD-43C5-427A-9D10-6EF095B9372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3E48013-8081-40DB-A945-0B51CE4900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A75D2259-16E9-45A6-A9BF-482AF4325D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2EDA52D-932F-4125-8C17-BD3259D02B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C72A06E8-A4DC-44C1-95CB-A97256168DE3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63AED64-8A0D-4BE3-93F4-D3F0FB96BA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4E7198EF-385E-416E-ABA0-D5E2FAD3EC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135B28F-5ED0-408D-A4D0-2EE8CDE8B7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323755C-1AFF-4F6F-87A8-53EF1E4CB471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B118302-F2DB-4D80-B19B-ADBDA341B7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4367666E-3BD7-48DA-9FD8-CD7E15690C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6710A4EF-4457-403B-840F-8AFEE220C5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BF577868-993D-4441-89ED-9668DE267B36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2E6AE884-A69B-4229-B1F7-7461E2DCCF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D99CCB12-C5A8-4F43-A0EA-2369161F7F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282CC7BD-6573-4188-9F49-6B82DB9511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4311375-1187-4712-B3A2-39A8E9F112DC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1D819E9-9E2A-49B3-8517-A40547BF0AF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702D600E-20C1-42C0-87BE-A8591EFCD6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CF384A4F-2305-4C96-829C-C0565B379C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FA1B3FC3-7892-4D15-834F-5947C34279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6B99E891-73C4-4DE4-BB93-84E14DE24AF0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1BA6E8E6-0299-4FCA-BA44-7ACD7851D0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6A10974D-9BAF-427F-ABFB-8024949EC0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027A073-BA8A-4368-9E0F-05348E7C48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001099EE-0A7A-442C-9989-63AFD5E6301B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A1F20FE-E7CA-4C17-995C-EA0EC3A66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31E1DEF1-B6A2-4E87-9554-323BEF4B1C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4D1FA126-2C66-4B97-950C-C2E9534E3C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8CFDDAA5-7C37-4031-8BAE-F023AA7C6DB5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75414A4A-5A2E-41CB-A5BA-07C243F88F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D420E816-82DE-42FE-8515-1F1CA409BC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637BBA03-BFB1-4617-9C41-B26F9F9CA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D4C4F3B-727E-405C-96CF-DD77F14C07C9}"/>
                </a:ext>
              </a:extLst>
            </p:cNvPr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98D7DFE-770D-4930-8CA5-677FC835A16E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53763D2E-D395-4AC3-9F9C-45D324E66ECB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232AA0DF-F6C1-42AE-B3F8-77858FC83A5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D43700A0-7D4F-4A30-AE35-15BCF4A30E4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6358965-62D3-4865-81A7-27913DC12DC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AA07597-3EA3-4163-8851-FC27EAAB6FBD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4811DDB-7066-4664-B54B-49E825229F1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57ABA2F-E517-41B4-A610-D75277B2877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3C89CB5C-F466-4E0A-8B2C-BD463D093A8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6876B026-68E0-4F34-B730-5BAF0F11D466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6CD8CCEF-4351-47C7-AE2A-67FD2747379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56E10D3A-25B4-45FA-90AB-70CF94A3A98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B12F26D-9FEB-4E7D-B38D-2496A921C11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ACB08E8F-05E6-4834-BB21-A80B419BC829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3FE2194-960F-491C-899C-0C23E57B67B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E4BB3289-C5A1-47D9-A4C8-8A4CB129F28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E41441D4-3840-49ED-A695-01BDDEE33FF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FA89B1B-5BA5-4631-A69A-750BE06531E6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02CCEA7D-6099-4E95-B230-3690F655BF3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59C38880-2041-45C9-889E-2A1C54435D9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8DD8BD85-4AA6-4303-9C2D-9E610E24474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0DC5F17-C211-4470-B628-97C0751B275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E02343D-D4EC-4352-8C43-89ABD446A2F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B957370D-E7CE-4764-833E-90AACC348D8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258413CC-F28E-49EF-9E96-CA4C0625228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F14D7046-188E-417D-BE96-77C3BCAC0A06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19EFDD88-AE9B-4B21-B42C-439D4663608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C569A0C-4CBC-4023-83CE-B8D01596BEF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1D04797-E9D2-4D4C-BD24-AF267521B66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711DC19-FC18-43E2-995B-C61671428F38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60C4082A-7B12-4864-9863-C53050B531F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C0ECC9BF-935A-48AD-AAF3-8FD869A9560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7275D17-04A0-4080-ACDF-C11C1E2EEED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F1E1124-B3DF-4ECE-B724-40640C0B07C1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97ECF66A-4B4B-4C29-91DC-D9EB09686E9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90E9320-D663-47FD-BB49-8EA28E0FB98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F63D314-01C2-42C6-8EF4-E21D6C0148D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375F8-9C75-464E-B388-36ABAB9D363D}"/>
                </a:ext>
              </a:extLst>
            </p:cNvPr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DB059F5-50EA-4064-A9AF-D55228FE2747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83FE3998-C89D-457E-9BCC-818C27BDC1C2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4BABC6-E0BE-44D7-9257-2D51C1FDD50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094871F-DAEE-4CCC-8202-4D89A88B696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060AB74A-C1BB-4CF0-A710-3C9CEF16B11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BE24C20F-4569-4B7C-B27A-C375D6FF14E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1A6E9AAA-5A98-4B2C-9C2D-14C3671A921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711D22B2-4B9B-4CB8-B5EB-529A2778733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B519AD0-9C55-4ABB-B2D4-9482DD4E645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509D0252-4C5E-40DE-8B9E-374D2FAFC1C3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4C78E2C-80F6-4BE8-973B-A580CA22C36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04F676A2-DF65-469F-8823-34B9C42A4DD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1D573462-BA0F-422B-A93F-AEC5E6B508B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1C86BE01-3A27-4E1A-A9C8-AD6C9429A3F9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54C525A-90A1-4D72-95BA-2F308D3B533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5FD4CF1D-201E-49A2-A65E-D83675E5B81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B9320B2C-0DD5-4BD8-B927-6F41C53F2A6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B5D56BA9-2C7F-41BA-B838-57B7176F3CD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CF3E5D8-3DD0-4295-BE39-F0A5F78E339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907A26D-15CF-437E-93FC-239AECAE83E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AF45AEF2-4197-494B-9613-3F4A680730C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553FACB0-4670-401F-85C8-F0581C07199C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5DF6ED3-8B5A-42E4-A336-D3785EB1D27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AD6C7AB-4E57-4AA4-BB4A-EE3C22C54D3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A8318A85-D0E0-4C17-93AE-4084F6C5918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0E3EFED-83FB-4CDB-8124-B644038085DB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02FB5D2-88F3-47AA-95FF-E77E1473C00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45ED4F-6223-4FDA-BD0F-B476F838C7D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5F3557AC-8C3D-4376-A4A7-9D4C26429AE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EC20FA2-1891-40FB-A98C-4BD363DB0FB6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05E5306-5DCB-4F82-BDE7-9049682FD5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0708107-8E30-40A2-A111-35C43586FB6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0AF45183-4CFA-4757-B1CE-7BCBBA522EF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F76B55A-FF06-428D-9B00-63347BA1F48C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AC1B719-C84E-466B-8CBE-A8DB9D86196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487B21A-706C-47CD-A1E9-2F3DE13F18E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1820EB5-AC97-42F7-A96A-450B0D3C002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E7BAEA-EB9E-4EDB-904A-0CA1B076DE84}"/>
                </a:ext>
              </a:extLst>
            </p:cNvPr>
            <p:cNvSpPr/>
            <p:nvPr/>
          </p:nvSpPr>
          <p:spPr bwMode="auto">
            <a:xfrm>
              <a:off x="6773649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97227E2-816E-45B0-B811-EC29D6980E36}"/>
                </a:ext>
              </a:extLst>
            </p:cNvPr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D99781F-6C5B-4382-9AB9-0697EAD9FBE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185D74C2-0C91-4C39-AC94-3CD739CC9759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8639EF0-28C6-48C2-AEE6-F48C5AFA3D8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660838B-7928-479B-BBF2-4AC70297BF5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67B2142-63B3-4B7A-918D-5CD71A3362D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91BCD9A-3501-47FA-925F-D0AD9BCAC8B5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E72B566A-BC94-49F9-A25D-6A68EE5212D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B725A15E-4B78-4391-8900-1502683D39F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5F23EEF-4CB8-4920-B536-F480EDE3B4B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B4AA234-444B-4AEF-9FB6-ECF63C821248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90BE400-090D-4DFB-9545-F17B14CCCB8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A5FE075-77E2-47CB-8D1F-F6996D90971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5238020-EABA-44B2-B9CA-170B5E05C9A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294AAA1-DFFF-4ACA-A6B7-BD3F03787C7B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74DED22-DBFD-4486-9B86-F0E453CEE42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D442B6-44A2-4047-99C1-64A88DF48E8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C31E5D3-214F-4A1C-9D46-4E8B7C4D49E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390DA4F-D26E-4CED-86F9-D2BC24D23AE5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82E3F2B-AB2A-4614-8F1F-B00415F20A2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2B65A253-45DC-4352-A39A-B21CB3C88DD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8AD402FC-F8B8-4B96-A45C-B6E9DB37305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2ECB42C-0DF4-4E91-904A-BF8D95D4A118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D5C8495A-2FBE-4537-AFBA-94A86D105C2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76AB1776-DFF0-4C3C-B07B-E108F3721B4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A15C631-FC3A-4649-84CA-3F920009DCA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8551738-DAD3-4BE4-A78A-6502681F0F0E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5D3FFF9-FAFA-4322-A4FD-06D32800B9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5F9024DB-D05E-4F9D-9C2F-26151E5AE16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CD57A80-E084-44C4-9F2C-C5036A322F8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784BA60-F459-4EE0-A93C-6AB86BDCA3D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C80FA915-ADD5-4DB7-BBB0-7C2AE99D74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E4C1706-72AE-4B53-841F-139CAE12CF1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915B095-013F-4032-987C-F5C7ED8AB62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779C1B0-6E2D-4403-9E7C-FB4FF11150D5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069F825-BCAF-4FF5-BB08-6AEBE4938FB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BC93B0A-B3E6-4CE6-BF65-4C9C7FCA70B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2F57AF9-CCBF-48BC-A844-12A9BA92A27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7E9006-05D5-426D-ABFA-BEF1242239FD}"/>
                </a:ext>
              </a:extLst>
            </p:cNvPr>
            <p:cNvSpPr/>
            <p:nvPr/>
          </p:nvSpPr>
          <p:spPr bwMode="auto">
            <a:xfrm>
              <a:off x="9922664" y="5486401"/>
              <a:ext cx="1734348" cy="13444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43B51F-95A4-4B20-882B-491EE1247ADA}"/>
                </a:ext>
              </a:extLst>
            </p:cNvPr>
            <p:cNvSpPr/>
            <p:nvPr/>
          </p:nvSpPr>
          <p:spPr bwMode="auto">
            <a:xfrm>
              <a:off x="8193793" y="5029201"/>
              <a:ext cx="1234908" cy="18016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F648B9-3782-4E48-A0F3-5C3096F32A34}"/>
                </a:ext>
              </a:extLst>
            </p:cNvPr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4AA9A60-F3F7-4AD0-9A84-B873C599A123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248C7078-EBD9-4D9E-BB12-B23BCB93534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BC827219-1E60-47DA-BA46-15B925635E9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5C06EF51-B913-444B-8179-58F9D7388B3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ED484A6-FB63-4587-A4DC-8835B5917C5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1B45A23-5673-47CD-B42D-E1A3FB3A0FF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576B9DF3-D515-4807-91C1-90B5F656531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CFCE7263-259E-4383-B72D-81586C5640A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F272AE7-ADE8-4F68-909F-53FAB1BD432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BEDEE5E-32C1-4CBB-8F93-7591B18A2CFC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8F5E150D-FBED-4006-9033-6E3689ACC50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67692BE9-0713-4C4D-88EC-86BED9F4617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E83F9674-B609-4C6B-9B4E-5CB8B65DE5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7689EFC-CBEB-47DA-B6DB-79529B513ABE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FC8A333-8001-4A1B-A847-2825D03CFC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F62F259A-C21E-4014-BA52-EF44A38FED0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BEDE41CC-B8AD-4B85-A1C5-DC01713F213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5111975-EF09-4097-A8BD-0E196A43741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2AECB216-9027-4927-8485-E49E624751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EF1DC07-CAAB-4BA8-A5DF-634C48ECA60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1DD88F3-D775-43A3-8C44-BAC324CCF4D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7A0988E-0D27-4507-8497-262E9BC3DDDD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EFFD634-DB9A-4D57-9295-FC98E88BD5D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5E0F5E9-C7B1-45C1-8894-571D4913339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6CFE87A-013B-45B4-9283-99ABAC10688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B7E42ED-9A70-4449-844E-C4F50FBBFE27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9762BFB-8B36-4B1A-8640-5FAEC2D7C50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CDFD4124-57AD-4169-8642-8770DFBB189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4B0EBA3-3AB3-4D64-8A32-D1044DFDB80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B14E25D-6542-4C45-8B56-868817BBCA3C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7297896-36D1-437B-823E-CAF1707EBE9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495DA32A-733E-4BF5-8B1E-94435D59982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53D31D5A-17B3-4FCC-ADF1-9BE9AA6C812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A8EF1F8-D6E4-45C0-B2F4-BF37922B5556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6035337-3912-41FA-AE6C-2D82EEC325E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DF3E791-B6CC-48AB-AEE4-7D104BF0FA7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B361F11-8875-4CF5-BD06-ECDAD170D9F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955B2E-4ED9-4995-B88A-09C76B14F26C}"/>
                </a:ext>
              </a:extLst>
            </p:cNvPr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719C20-B37A-4D13-B2C2-9392A7A8ED91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DB36D16-4220-4FA3-88AE-BDC8582EC88D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E625FB7-A8D0-4DB1-B960-D20B424B63C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4B95106-9C5B-44E6-B721-6A9BEE94F48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A48FBEC-5B50-4E9F-811F-B9B611280DF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9BCB845-B78F-4648-B88C-D449502AF82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32B0CD8-432D-4690-A14C-392E81C6157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FC8FE87E-49FE-4E8C-A002-13AB869916D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64C148D-F886-45CD-9994-8B106442372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7E057A3-93F2-4A2B-9187-7ADAEE261EA1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1E85E4-960A-4AAF-ADC4-198FD891703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CF1367A-7B55-4C9D-A7C6-6AA9D5766D8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ABB066F0-BA0A-4CA4-BA18-C35AEEAFCDD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978036A-52D0-4180-9FB0-AB7CF2BE574B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190671-20E4-4998-90B1-3738BD08825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A1B9BD0-87BA-48E3-9580-6E6FB14E478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7780C0C-48D5-4F17-B0B8-A47553C481F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22452C-F666-4366-928F-FD5D3D032130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CDFFD7A-EEB3-4386-87B3-7400712D4BD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6F4EA47B-FA71-447E-9C97-D9D27A95487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3BAB899-364F-4BB2-B39D-1C117747743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8786462-82CF-4426-8F34-B9576D897897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B0D745-7AAC-4FF5-AF06-DAAD9292AA3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2B489E5-151E-44FA-9128-1B0E27E30E0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66BB867-2FCB-4C07-BAA8-0E99F7337C5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5F7A68-A5EC-4702-96EB-57DBFBE918B2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FFB2E43-7947-42C8-9296-DA0D8BBD099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B5E4CAF-9122-436A-8996-E69A158806D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92C6CEF-0002-46A0-9EA5-FF0AEE5EE4B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98DD8F6-5D83-49B5-91E0-3672A86D118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80EAB67-6313-42C8-8977-BFBB2647EF9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96BBCB4-EA4A-43C9-A7A3-4E64D1C76B3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EFC9064-6E40-4E18-9596-B824C521132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4AFEAC1-EF03-481E-9D74-EF90A20CFD28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812108A-0F0B-4AAF-A8CB-49ADCE43190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7116771-7087-4EB3-A1EB-7108FE439EA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E5F9BAC-15A2-4B8D-8646-EEF20CFA245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137082F-53A0-46DF-8666-76EFFA937812}"/>
                </a:ext>
              </a:extLst>
            </p:cNvPr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6D5E26A-2F9C-443C-A1F4-2FB79241939A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9A01A37-42CF-4427-9080-007B1F8BE8ED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AF68AB8-EBB7-49C3-950A-1A9F4C838C88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9DD2E35E-F08C-44BD-B20E-D9C226E753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E170D261-3080-4820-AC77-CEE7BB0DFB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12058E60-A2E3-4CB8-B7BA-067836A2D3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EEC2C5B6-BC0C-4F67-9F54-28D133DDE66C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D11C5B54-A7D8-4A4C-9BAD-4CB05D06A0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9284C388-F459-41B1-93AD-AC0CB39604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68CCDAE8-28AD-455A-958C-640B522FF2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46C729A-0C7E-4E77-8292-B9E0F06E1CF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9EF400-C179-430E-AC50-6099B3652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0332221-D6D3-4A23-B896-6897DBD15F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BF37391-1F62-47E1-8491-47C4475373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B32C341-D8D1-41C2-9B1F-77900BCF849B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04ADFD9-3B5D-494A-B05E-CD507151C4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151D632C-6868-484C-B7D3-7E849EFDB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177CFFB-4F77-4E8F-9F57-0F155359B8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EA5E849-2BFB-4CBB-8528-AC46B799A64F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7041C5-16E2-4740-B64F-88FB1E13E0DF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F972C0DB-E5BB-4B04-A693-4E2793C7CA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F140C5F-7100-46F3-BF06-B9DF4DB900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D47AAD2-A18D-4CDD-AC68-8C296106A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941FBF9-DDE1-4B6A-9C21-058DCB29D17A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F4A7529-5167-4597-A583-A25E4FF57C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A116A98-7F42-4A26-A34B-F4A7B3ED73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96CF3D8-937B-4EED-A9F4-27FF32563E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EEF9F69B-0141-411B-B69F-4253E7CFB503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FE338AAB-6BF7-4482-9F89-4B0D58C096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131F724-1925-44CB-BBBF-500E49F29B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B638020-5019-45B0-ACCD-F1275C673F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066A188-9E38-474F-871D-5A95EF131936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59614FD-21A6-49EF-B2AD-6544332AAD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B53F203-28F1-42CD-A578-5048E93D2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0624E52C-061F-4BEB-8F87-3F8ED9F313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grpSp>
        <p:nvGrpSpPr>
          <p:cNvPr id="391" name="Group 390" descr="Top building group.">
            <a:extLst>
              <a:ext uri="{FF2B5EF4-FFF2-40B4-BE49-F238E27FC236}">
                <a16:creationId xmlns:a16="http://schemas.microsoft.com/office/drawing/2014/main" id="{BB8A92CD-E2D8-48F2-B38F-13B2C915012C}"/>
              </a:ext>
            </a:extLst>
          </p:cNvPr>
          <p:cNvGrpSpPr/>
          <p:nvPr/>
        </p:nvGrpSpPr>
        <p:grpSpPr>
          <a:xfrm>
            <a:off x="0" y="4079457"/>
            <a:ext cx="12188825" cy="2778543"/>
            <a:chOff x="0" y="4052259"/>
            <a:chExt cx="12188825" cy="2778543"/>
          </a:xfrm>
        </p:grpSpPr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F003AC1C-1E95-4CFE-83B4-E0CF0D8E9335}"/>
                </a:ext>
              </a:extLst>
            </p:cNvPr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C525BB87-066B-40BA-8D5C-DA9DBC137E98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BAACD4CA-AFFD-4461-8626-24DA129F24D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1530ADE-24D5-4521-932F-BDFDDC32C19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DF332A5D-B069-494A-9585-72C032A649C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17C5DE91-FADA-496A-94C6-65FB65AEE66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E1FEFB28-9FB2-44C8-8D68-29CF7BACC521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E732F8E1-740D-4A35-9CAC-3C90B9AE68B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9945F161-8E68-473B-9712-06D16C35E69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FD0D3916-A8BB-4F05-AC5A-84E80EB5EC4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EF9F3DB4-83A2-47E6-865F-B4690444BF80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61998721-6A14-4E6A-A018-E1410C4A29F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DE722F94-9CB1-4515-9D8B-B4057442DFE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39D5CCAE-29ED-4984-BAAF-25262B07E48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F01D68F9-8A81-405B-B1CF-F4572FD8F748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33119C86-F4F8-491E-90EC-98189E14828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EFBD8B39-D636-42E5-AA46-8F6ED556D8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756D8AEE-FCB8-4708-BE56-3BB5BD81864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3C40F511-69DA-459A-AA42-A250B320367F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ECFCFF91-0EFA-4A14-ABD9-E2A81C53C0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15A7347E-1FF3-4700-8C21-CF9FEB7F71A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87075EDB-EC1A-4F94-B829-748172610AF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FB9AC965-D44A-4DB9-B20F-449243EA2E7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D4DA29FC-7EA5-4786-B9EC-E430DC147D9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2FDFCB9D-8898-4F5C-B94C-93108BFA93F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3EB67F70-46D7-4D55-A85B-F2A31BC8ECD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6" name="Group 705">
                <a:extLst>
                  <a:ext uri="{FF2B5EF4-FFF2-40B4-BE49-F238E27FC236}">
                    <a16:creationId xmlns:a16="http://schemas.microsoft.com/office/drawing/2014/main" id="{578040AE-095C-4BD7-96A0-58A0E5C39679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45ECC657-F968-4049-A48C-0A0C5492611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D8A4805B-CED7-434B-B75F-4B668DBC057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3158FF00-72A2-483C-828C-FC522144D24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204D9ECA-44A0-40BB-A9FE-770F7C225AA3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95B3E4A3-0040-45C3-8D5F-D8A98C410E5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97C964F4-30B3-4600-8FCD-625D2311110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EED1CB2A-C9E5-49DC-837D-F278A197505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D0D7C32D-4BB4-4727-B8C5-9B9CDD966E7F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771930F6-8428-4021-B767-95B0D5C2A3E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766656F3-83F3-4E2E-B9A3-5B654AE10B56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7484602-52A4-4F80-8EF6-0E64A84E215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A153BF7-63B5-414D-AD76-3A6D84595C9C}"/>
                </a:ext>
              </a:extLst>
            </p:cNvPr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CE098095-42E7-498B-89D9-BD2CEF8DCF8F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5D8EBC70-9ABC-46E9-9B97-26C202E47EC9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FE0D170-0015-4D23-9063-F037C29C0CC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60845D6F-08F9-4A8C-8385-9E99F2D7AF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952D779-E2C0-49EA-BF00-AA3DF428ED7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2B6D5FD8-C535-4101-8178-23AAC5E0383F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D632ED8-C433-4560-8EC4-6A635B6341B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8F2DAEA-41C3-41C5-9895-7A360D92DE6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18A91635-2154-4A31-A0E1-F08BB7727FB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0AE36EB4-B50D-4A1D-BEAF-2D7DA34EB54B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CD4641B-6B64-4FA9-BA56-BC15D2B0D29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0B25AB41-BA8B-4D64-8C76-778CBF8D836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0D67D469-266E-4DD1-A4EA-BC43C4F3BAD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A0514896-EF13-434F-8AC9-1280F104D772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45B2CB1E-9816-41A7-9533-0D91C7A6005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566FE6-C445-4605-B736-EA7322CD3CC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BCE4E3C8-9C90-4570-A0C7-4E9C5DCA2E2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7" name="Group 666">
                <a:extLst>
                  <a:ext uri="{FF2B5EF4-FFF2-40B4-BE49-F238E27FC236}">
                    <a16:creationId xmlns:a16="http://schemas.microsoft.com/office/drawing/2014/main" id="{5C567896-B424-455E-82DE-1DD274605914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6821A1E-8BE4-42B8-A29B-16F62B7E555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38647A49-91D0-4E8E-8748-318D9DC1815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A365E522-8A55-462D-8120-7D37C819666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8" name="Group 667">
                <a:extLst>
                  <a:ext uri="{FF2B5EF4-FFF2-40B4-BE49-F238E27FC236}">
                    <a16:creationId xmlns:a16="http://schemas.microsoft.com/office/drawing/2014/main" id="{CF03122C-87CB-4ECF-999B-AF8E1EFA1B5A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AF501800-027E-4047-8C66-B4EEE16B58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CDD163F0-401B-44F0-8667-C3332B6AC1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2E21128D-1F60-46ED-97C6-33589C978AA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A67B3EC6-C231-4697-84AA-F250C3A35AA1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257E7199-8AF4-45A7-805A-97C5C6B4CE7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88EAF89A-3727-465A-9F23-6519FC151E6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10E2279D-5050-4754-9FAC-EA3BC9FD9AB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29F94E15-B104-4D39-888A-5FE67DFA0EB8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7A4B689E-1601-4E47-A90A-80326DA0B33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3CFE2C94-9863-4360-90F5-A152A683446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B122E854-9E57-482C-A0E4-071EEB7C8AE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02CD6737-9A86-4267-9539-5DD8FB28FC7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55D355A8-9CB2-47C4-A87C-4646B43D0AB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1C79DF4C-181F-4794-A2A3-21201A9B201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EFA52303-8F35-49E6-8BF7-0AC5DC36312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4F7456D3-EF43-4688-8CE0-8648914109F8}"/>
                </a:ext>
              </a:extLst>
            </p:cNvPr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2E23F32C-B5AD-4F74-A01D-5C8E9DAFA373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54CAE79E-47B4-419C-B23D-00151CBB39B1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E903531E-D305-40C6-9914-A302FDC103D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28125A59-EB78-4228-8992-7DBE4B804D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38AA4E3E-0BD1-497A-A8BE-A5D643DD53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BCBE9FDD-4B12-4827-9182-575034722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ACB3099D-D16C-4127-8CA7-36EFFF282507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60EB0E46-0DAD-470E-921A-84A1DCA9DD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E3D295AF-C791-4E6C-A94F-0B6D030049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913654E9-51C5-4BD8-88E2-38CFEBA8A1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E9F97185-DAD7-49E0-8604-A0014966E31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3" name="Rectangle 652">
                    <a:extLst>
                      <a:ext uri="{FF2B5EF4-FFF2-40B4-BE49-F238E27FC236}">
                        <a16:creationId xmlns:a16="http://schemas.microsoft.com/office/drawing/2014/main" id="{16C109F1-C1CB-49D0-B151-125CC2EB7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682AEE8F-2623-456B-98BF-809AFA3FFC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9C9933E1-9D85-44B9-ACFE-7628A26B6B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9ABD7D0C-5354-486A-888A-7B797E218527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96563928-78E3-4D25-8661-FB5BBD85F5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39086320-B078-415E-B6BC-059B235DC2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B87DA719-5BB6-45FA-A8F1-FA7F8EADD4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A8C70AB2-CA9A-4548-81A5-A758BE3FFAFE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9EDEF0C1-850A-4F3A-B9B3-D853E0EAEDD5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CD3596D0-22F0-4241-9232-21607E3641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472DA04E-5A73-4083-AD48-4937B40B70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FB13BA39-D5DA-42B0-8981-722DDE9988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1" name="Group 630">
                  <a:extLst>
                    <a:ext uri="{FF2B5EF4-FFF2-40B4-BE49-F238E27FC236}">
                      <a16:creationId xmlns:a16="http://schemas.microsoft.com/office/drawing/2014/main" id="{0EB3FC64-8EFC-4B5D-B7EA-9FE50FB0650F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77C59208-D766-4081-B90A-8040620064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4EC1EA17-AD6A-4F30-87D3-73ADD8574D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1F6C39EF-AD9B-407C-9456-1B06305E7C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BCE81D8B-3AC4-470C-B0DB-80CF46E0294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EDCC8683-DD70-4DAA-97FA-909C826EE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5D826B50-B3AD-4BF7-A7A3-871A55A37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5BEC337B-2588-4713-B8A2-865BCCF9E5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F2B2D781-984D-435A-AC6A-A99324C387FC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78AACF91-A44B-473C-95D7-20672C3916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FD1238A6-97D7-4BCE-90E8-98EFDC2791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ECDAD64C-9196-43FB-A813-49DB842235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66BCA53D-8277-4EE5-AB43-11BE545F11D5}"/>
                </a:ext>
              </a:extLst>
            </p:cNvPr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258A1981-B4AD-4C4C-92EA-675D501E326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90D5BD43-7E7A-41A1-BF3E-BDC08DECB8AE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FC5EB960-D9E1-4269-AC96-8D0CDFDB4E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91BC956C-35F9-45A8-8B6B-56DBC328CED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6ABC94D1-63C7-48E9-8310-39605993C75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B0584455-4D69-4DD6-929C-4C38412805A3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EB747772-C426-48A2-9E9D-5AFABCF0AB9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E8B6BC5E-02C6-424F-B45D-B8B9A4D0EC8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F93FFD76-D20A-436A-B34A-7B6433EDC76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A5FF82BD-A9D5-488F-9056-1DEB0310C9D0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EDC56C6C-F3F8-4706-BA14-27CAF3D2231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21EE84EC-08A4-4B1E-82D6-9A4A20057CC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FE88A056-A58C-40F7-A115-FE933DB2643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93B660D5-B19C-41E3-A731-67FFD6A129B2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4CE091F8-E851-462E-B235-6AC4764ED0B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1D681C10-0F3A-4A4E-96D7-75DFE8F79B0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ADC55790-2303-47D3-B95E-50FDB3AD2C0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F618DFBE-95A8-4057-9954-381541CE6409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B7E58999-120D-46A7-9C18-7F45085073F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46C713D-34AE-44A1-AA0C-7EC781C43A2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071C31B7-433A-465B-B64D-1CF7EA4D756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0E88DD3C-83E0-4240-9258-C637AC3A3968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9B69F6B9-971F-4A40-A9CC-9AB870C945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9C3667F1-8676-4553-A302-0C6D0B2CA43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C2D45162-4A56-4E4A-80D7-03AD2AFB688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516D3914-D81B-43DC-8D61-26BFEBFCC3C2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C700D454-64EA-47B9-98DE-D9238EAAE6C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7E318190-9FE6-4380-A0C1-7678993C476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3C115F6-DB70-4FBF-9CA8-BBEEE3390B3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9F989CAE-F8A0-4DF0-A104-5132D6A79D5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99A9BA3C-5E4E-4228-9F6B-1877A97CB26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74535B58-8F07-4CA6-8A8F-871AFB99851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1CEE6456-7303-4800-9E5A-CE48A81F6C8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A55EE394-ED9F-4630-B79E-99890F1C8B0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20604191-B933-43F1-A9E9-8328FB8BDEC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7EC344ED-3319-42CF-98DB-0FFB0505CAF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A02FEAD-57FD-48AD-B0B2-78060A9EEBD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E61975E0-5B34-471A-BC2E-DD3AEBA243D0}"/>
                    </a:ext>
                  </a:extLst>
                </p:cNvPr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00831E1F-4EDA-451C-BC43-96025E0FA6B9}"/>
                    </a:ext>
                  </a:extLst>
                </p:cNvPr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1C04B8CC-D783-4C35-9600-3AF44715431C}"/>
                    </a:ext>
                  </a:extLst>
                </p:cNvPr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2251F5DB-EC34-4739-9F4D-D7855E965539}"/>
                </a:ext>
              </a:extLst>
            </p:cNvPr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B04EACE4-1427-40DE-BEA9-809F1FF6AFD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C47FACF4-FA9A-4B3D-9EA9-99E77889747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97500BE0-7556-47ED-81CF-FEFCAADC47A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1E514E68-AA43-4BC3-97AF-F40813A7316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F997CCD2-CAE2-40F4-AD92-0ADE5C2E938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39E5D323-1427-40AC-BA3D-FDB12663F4B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629D52A4-8EB0-45E7-B4C9-AD73477DEC0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DEBF6335-C37F-4A52-AAB2-89CC4708A99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FEA02D78-AB45-45CC-91BA-5618EEFB333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5B392142-C592-4BC9-9BE3-0E6F484B18D3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FD70F498-5317-4DF0-9511-CFC748A7D32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2418975B-64AB-4F1B-94FD-392D9FA4D35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76D976E3-F4F5-4119-952E-9CFFF8C388F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4D73FC2D-481E-4761-B8EB-EAEF0910549F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6DF37336-A32C-4565-AB1B-59916BE1B3A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24F8EB1F-8C85-45B4-81FD-F4D7C03C298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B41E6216-A849-48F5-BDC5-E2802684D27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7DC80246-7ADD-45DA-9748-90F9CA4AC0CE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6671969B-5FA2-47E4-95A5-19337C26868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0289D772-66B1-4EA7-A9EB-E976357597C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E0A097E-4BD4-47F1-A585-C44AB32DD7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F0205954-385B-4E5F-9EE6-626FC5C77C9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8ECB1467-2D24-4C81-A11C-D0E73DA9633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2FCCC692-9A32-47C1-9242-F5470B3B40C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AECBAB85-A221-4DDE-B88B-9BA33BB2726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586EC093-BAA7-4E81-BF0A-CA3F4177563D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EA279368-CF8F-4175-82B3-ED0BA88F063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F275A6-F3C3-4085-8BCB-F32E30DE495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4AB52BC-D28A-413B-BFEB-2CA1587842A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2ABF2881-4179-4199-8869-D841CAD46B6C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421B47E5-B06B-4AD2-AFCF-D1C0CBAE80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CE0A9F74-57D2-4FF3-B42E-FFF85AE551F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BDC2A884-A0A2-4DE6-9DFC-66C12C64C4B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35E3DB2-834D-4C57-A303-8BE23985FA75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8904AB43-D047-4324-925E-43CB21B1F3C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3EA5405B-38C5-4B3B-9B22-9446B03E684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7506B95B-2735-4046-AE32-96A4E1108D9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197C763F-4190-46E8-B469-FBB1BC0836D6}"/>
                </a:ext>
              </a:extLst>
            </p:cNvPr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B42FB55-EF6A-4D9C-A594-664D164387FD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A70776A5-4115-4705-A45C-2E0E13F7CFDB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561B7885-F990-47D8-AA0F-40BBFC68B88D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826AFEE8-E8D7-49E3-9772-2F527D08C0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D92F8C15-7818-4FCC-947D-16575FBB4E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3C46394A-3DE8-4E60-ACC7-1CB0ADD55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217193A7-D1E5-4791-81C2-29A0A9EBA4F6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D2FAAE62-1741-4EFC-8B6F-286288A8FC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558198BA-BBD8-41C9-AA6E-04B90DC94F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6" name="Rectangle 545">
                    <a:extLst>
                      <a:ext uri="{FF2B5EF4-FFF2-40B4-BE49-F238E27FC236}">
                        <a16:creationId xmlns:a16="http://schemas.microsoft.com/office/drawing/2014/main" id="{FBC6F9D3-B6B3-4776-9FD8-73B59C2DFB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7523B73E-ABC2-48FB-966F-3E080E994CE8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E58060DF-94EA-4C05-A246-79CD0F2D4A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9BCDDA35-1762-4C16-A7DC-F2F6A027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F06C618C-737D-45EA-A118-E1DEF6FE55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C999BCFC-1F6E-4E87-ADEF-10F11180FAC0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29201F01-5C4D-4BFA-94BA-1970429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AA8E7F16-829B-4C1A-BE29-16C48DC93C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374D2B87-632E-4319-B372-993EF44D7C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B891FCA3-3521-419A-AF65-46B237E249AA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439400F0-9819-40DB-9DBE-DAEFA0617763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A51C932-8F17-495C-B56C-BC2F19ABE8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8CD0814E-58C4-40B1-B81F-34F86E98EF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A48E74D9-E414-426E-9496-6E713604E2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1950BC65-B007-48A2-AC68-7EA3170CF3D2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03B33152-13F3-4CA6-83EC-E149986901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519E44FF-7E27-4D6F-8E73-B530BCA381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B7E3916A-4BD9-4306-9A61-485AF9498A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BFA3C45F-66AE-4D3E-B111-8705CC70684A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9A1B2561-4089-4019-9C7B-A0D55D4290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6" name="Rectangle 525">
                    <a:extLst>
                      <a:ext uri="{FF2B5EF4-FFF2-40B4-BE49-F238E27FC236}">
                        <a16:creationId xmlns:a16="http://schemas.microsoft.com/office/drawing/2014/main" id="{AC967E20-5417-43A1-BA0D-28AA788558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DDFF031E-19B7-4B5F-905C-8C2A18E9E4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E5BD517F-D0BF-42B1-A080-18BB1526BCCD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38910969-27BD-46DB-9120-3E479DC4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1FE299ED-3187-4F2A-AAF5-4FE405DFB2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8FCEC8A4-6545-4FB3-8528-1217D2608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D08F96B-188D-4782-80AE-21CD621FEC06}"/>
                </a:ext>
              </a:extLst>
            </p:cNvPr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E8858304-0454-4B40-9A93-DA26B57CA8F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6ADB2E6D-3EA7-4A62-AE44-5FB607233413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DCDAB76B-7767-4E2C-9CDA-2712EC48B5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9BD7D1EE-C646-418E-8FA3-AD107BD2257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AECA545B-EB7D-467A-B4D0-9F180837628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4FCEC057-3CC1-46FA-9CB6-8309CF07CEDA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C13E3DAE-99D0-4FCC-892B-35126FB3D46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ED5CE827-5001-408A-BBB1-25DB3157A3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9FF4A0C8-8928-4EC3-A094-EE1AFC0AA0C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4AA8D362-CFE9-4511-85A4-BEAF7B635CDC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0BB45790-0658-4658-86FA-D6BFCCA03C1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EAE61F2-2026-42AE-85B8-03EEC80EFD9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A5258BA2-A849-4152-B797-43A69C55324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D40F7839-0509-4F9A-A718-8F07CEEEC7F4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B64B04A6-1E83-4695-A5CC-CD1922B86EC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FE4B4313-A9EC-47E8-A8B9-A946388EB9F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ADEA6931-B6FD-4C39-9AEA-B9C1450837E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B7CC0469-4520-4B46-8B9C-D9981B00FFF8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557988B1-8356-4277-A496-B4CE1F3BAF3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D6059F68-5B01-453C-8FED-A0122717E1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49B95637-B11C-44ED-9C98-A6D28E7F2C6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043A4394-CD16-423B-B0B8-17772375D125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E1EC54E2-119E-4A83-870F-948AD551F3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34F59631-59A8-450A-9226-2892D69AF00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908A81BF-769C-42E4-A642-1F33ECDDDB5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D8407FA8-0129-432A-BF76-A8F9ABCEBF2F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E84BB126-B3C9-444A-8C41-0337611E3AB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540BCE-22EA-4CFB-A310-E0BC2590603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7FFE99A9-4021-4EC7-98B6-59D1307D3BD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7F1C9800-7985-46E8-9AE0-7FAC939C394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3F616F2B-9599-432E-B489-7490AF2727F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CCEEAA36-EB48-4D26-9F79-89035097605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276C395-F85A-4C90-9526-EE2FC48D129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408A84F1-92F7-4C47-B4D3-5EBE0B0D076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44B2B693-FEFB-4757-A1E6-5942FACB03D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BD0139D3-A1DB-4A58-9A79-91652A9F8D4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C6D83372-7A84-467C-97CA-D6A94609DBC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86D0A45D-01F8-4294-ADD6-DDC88C4CDFF1}"/>
                </a:ext>
              </a:extLst>
            </p:cNvPr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FD67230-2DC4-4190-9D6A-D4B263C57E5E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6711DD04-3D5B-4200-8A37-C0FC7AA40B35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D3CA9CB8-8DDC-4251-B99E-2649C79CC34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F63AB041-C62A-4B2A-8061-9F4B197389C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C9AB6FBC-DA24-4ADC-9C02-ECFBAAAA60E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A273E0CC-AE3E-4615-916A-A11A7F17556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E788D9EA-EAD4-4286-A585-F1839AF02A6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4A118296-A94C-461F-81C9-10A40014BDC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FD42FD04-8509-4315-8925-442C33458C5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F327C706-5DE3-4C06-A53A-CEFAB936E19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B1C09925-80C6-41EA-83BD-FE11B3F68F3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12AA5CFE-604A-485F-864A-1BB766BD638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DE1D0134-3849-477A-9AB5-F222BC1AA10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1528109B-6B37-481E-95D3-EF885BC13C3D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D4BF1C93-3B1E-4E49-B45E-2C4CB0219C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67FFA08E-E0CE-40AE-A36E-72054AEE2E2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D6630443-12F6-4B8F-AE43-77D91F7248C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E4C36D21-0B5B-4AA1-8621-91994E1261ED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B1D62765-C748-4145-B786-932D9DE215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4F7EE259-5B0A-4A7A-A4C5-D7FE0B3524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9997260E-6D16-4ADF-BD52-783F29DAA42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BA4AA0C1-EA72-44FC-905F-05ACAD8ABA20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DEE1EC82-F865-4218-8BD6-3FA0CC81C42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6CFD715A-5A82-48E6-8DF6-CB8EF7B0E60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B0222849-524E-4B7A-BD69-7AF8B0280FB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6ABDD51A-E28C-48FE-927E-E6C4F7AD39C4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6D49A26C-7DF2-4B38-9E40-A3EA2E92B4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DF51D21A-39A2-4B39-BF76-C606FDD4D13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50A7BB8-3ACC-4F6D-956D-8CA7DA8A894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16046B80-0FBD-4AA1-840D-26BAACC8EDEB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BD7921C7-B9A2-43E1-8D97-9B860AE709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E0D29D12-DCFA-4D78-B124-A33F6A060ED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4CB15E7-AE68-4652-A8EA-8F61971C3B6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436A441B-7DE7-4421-AA0C-90CFD083E39D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5658E96-5F2D-4996-B547-5005568BA60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07D7E8D5-21A6-46B2-B66A-84CE052DD2E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2960BC31-C0A3-45CD-91F3-238459D8A3B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579FCB55-F007-433C-8299-674968A73148}"/>
                    </a:ext>
                  </a:extLst>
                </p:cNvPr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9B069648-4C21-4EB1-9CC8-7855634B75A7}"/>
                    </a:ext>
                  </a:extLst>
                </p:cNvPr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23E70C03-442F-42B1-8A23-16430B85BA84}"/>
                    </a:ext>
                  </a:extLst>
                </p:cNvPr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39423814-7881-4E73-B2AF-627D12EF4C27}"/>
                </a:ext>
              </a:extLst>
            </p:cNvPr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05CA63D4-AE5B-4401-8ECB-51A60427570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DFC024D3-D0E6-431C-946D-683846C8DFA2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CA295E2-F262-43CC-BFB6-E34A71D168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B0A36ECC-B1FE-475C-81BE-D9C4F24B630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7D297F60-3C71-496D-A617-895FA05AD90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88E1F713-D3BB-4ACB-9B0C-EF93EF09EF4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F543B5D6-949C-4E25-81DD-B0B5581B9FB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826F5EA-32BD-4ADD-8CD8-1FDCCAC195D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BED0FECF-7E22-4F7E-BCE4-F593CB0F5D2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9434FD63-4021-422B-A2E4-9C1B4DFA7AA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F97BF051-A003-4902-BF73-11EAFB833BB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40A092D7-3297-490F-A522-3E2924F2F41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1397E7A-0D86-4744-8BBF-2D9A543B8A6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C639A29E-AE73-493E-BE11-E1FACD79177C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D3E43A99-66C8-428C-8FC8-7989E104A02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B1793CEE-A4B8-4C9E-A71E-D1F072B61A4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4658F323-1BEF-4021-86BA-FFE885F4BB5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56D4C06D-6B5B-4785-BC65-6ED6638CA2D5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7A5073AC-7DB0-4EEA-8177-32DD3555F6C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B1A7C5-944B-4005-94EA-5DC976490CC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23D0C14C-75AD-4A8A-8BC9-51907461654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59F5FC30-9CF1-479F-9DAB-96899F0E8217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C43C406D-BCB8-4A87-97CD-75AA38A7DDE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D5187289-4270-416C-9686-AE1786CB0E86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BEBF120-DCFD-4DA1-8F42-47D0437909A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7D34A178-68EB-4B64-92B2-B6172796AB1D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FA9EB229-80B2-4BEE-8298-3113C8428F4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E6FCD349-A3D3-43D0-8196-E0AC1FD85D5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D4E4F0C2-92A9-46C4-A54B-2522F8C45C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35DA3B9F-3C2B-4A8A-B7CF-B4FA5071F61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3F9AC7AD-E435-434E-A41C-7338345A72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63C79D97-7EEC-404C-BD67-F096B0A2BEE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208FF381-D92C-4FE1-A2A6-D3BBD9C0638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B9971F4E-599F-43E1-A701-7CB72EF5F6DA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113DF0DA-144B-4AEE-B87C-476A6FDA3A2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09DDF62-FC26-4501-9616-0DE7041AB65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4D4732B-F0FD-4EBD-84E5-4D438735632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37" name="Rectangle 736">
            <a:extLst>
              <a:ext uri="{FF2B5EF4-FFF2-40B4-BE49-F238E27FC236}">
                <a16:creationId xmlns:a16="http://schemas.microsoft.com/office/drawing/2014/main" id="{16FDC7A7-60A2-4953-AD5E-BA05383D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83" y="2859771"/>
            <a:ext cx="146600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" charset="0"/>
                <a:cs typeface="Arial" charset="0"/>
              </a:rPr>
              <a:t>Problem Statement and Business Overview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8D393E56-39B7-4210-BB42-063909D4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889" y="3159482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Data Pre Processing and Feature Engineering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2733F47E-1842-432A-89BE-D0A024FA4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31" y="2721436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Model Building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C970A697-D308-494C-97A4-936FD624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27" y="2985551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" charset="0"/>
                <a:cs typeface="Arial" charset="0"/>
              </a:rPr>
              <a:t>R2 Evaluation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8AC50003-A70F-49E2-BC5E-221C0064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92" y="2859771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Data Insights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4A9D52CB-2BC4-435E-B643-D08886230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104" y="3548196"/>
            <a:ext cx="18190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Conclusion and Recommendations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018FBC34-10FC-487C-B5DC-B8562643BC20}"/>
              </a:ext>
            </a:extLst>
          </p:cNvPr>
          <p:cNvSpPr/>
          <p:nvPr/>
        </p:nvSpPr>
        <p:spPr>
          <a:xfrm>
            <a:off x="7359654" y="3713548"/>
            <a:ext cx="3116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AGENDA</a:t>
            </a:r>
          </a:p>
        </p:txBody>
      </p:sp>
      <p:sp>
        <p:nvSpPr>
          <p:cNvPr id="784" name="Footer Placeholder 783">
            <a:extLst>
              <a:ext uri="{FF2B5EF4-FFF2-40B4-BE49-F238E27FC236}">
                <a16:creationId xmlns:a16="http://schemas.microsoft.com/office/drawing/2014/main" id="{CB5734D2-7D6C-439B-A30C-FDD5E330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785" name="Date Placeholder 784">
            <a:extLst>
              <a:ext uri="{FF2B5EF4-FFF2-40B4-BE49-F238E27FC236}">
                <a16:creationId xmlns:a16="http://schemas.microsoft.com/office/drawing/2014/main" id="{C2DEAC7B-9F60-49DF-A1CD-88EAA4AE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BC2-3804-4715-AE3F-DC86026C2C29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786" name="Slide Number Placeholder 785">
            <a:extLst>
              <a:ext uri="{FF2B5EF4-FFF2-40B4-BE49-F238E27FC236}">
                <a16:creationId xmlns:a16="http://schemas.microsoft.com/office/drawing/2014/main" id="{75902DA3-F48E-48C7-9036-25EA7FF4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737" grpId="0"/>
      <p:bldP spid="740" grpId="0"/>
      <p:bldP spid="777" grpId="0"/>
      <p:bldP spid="778" grpId="0"/>
      <p:bldP spid="779" grpId="0"/>
      <p:bldP spid="7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8B96-D624-4077-873B-394D4A4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Q&amp;A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5D5BA-B82E-41ED-A834-9D721167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C5A4-D111-449F-8DCD-78CDAA5B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8FF7-7D49-43AE-941A-2002550505EC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B0AE-2C56-4842-81A4-65F84B82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1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8B96-D624-4077-873B-394D4A4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62249"/>
            <a:ext cx="10364451" cy="2333625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4EC42-2ECF-434B-B9C4-E3560BD0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5DB5-EF04-42AA-AA96-15BB83C2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82F-D151-4ABE-A2E7-2695695CBBF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86C4A-EE5E-4FAF-A540-186661FA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877424-1032-49F6-ABB3-88687732A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51991"/>
              </p:ext>
            </p:extLst>
          </p:nvPr>
        </p:nvGraphicFramePr>
        <p:xfrm>
          <a:off x="377483" y="626647"/>
          <a:ext cx="11437034" cy="586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461FB3-77BB-4649-BEDB-EC8F2768D50A}"/>
              </a:ext>
            </a:extLst>
          </p:cNvPr>
          <p:cNvSpPr txBox="1"/>
          <p:nvPr/>
        </p:nvSpPr>
        <p:spPr>
          <a:xfrm>
            <a:off x="616486" y="1865144"/>
            <a:ext cx="110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expected to create an analytical and modelling framework to predict the lifetime value of each customer based on the quantitative and qualitative features.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82050-EC80-48A3-8525-8AE9172F6FD1}"/>
              </a:ext>
            </a:extLst>
          </p:cNvPr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major non-life insurance company wants to evaluate customer lifetime value based on each customer’s demographics and policy information including claim details.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CLV is a profitability metric in terms of a value placed by the company on each customer and can be conceived in two dimensions: the customer`s present Value and potential future </a:t>
            </a:r>
            <a:r>
              <a:rPr lang="en-IN" dirty="0"/>
              <a:t>Value.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490BFF-5513-4292-B167-98BCE4FD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87" y="6492875"/>
            <a:ext cx="6327648" cy="365125"/>
          </a:xfrm>
        </p:spPr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979A87-BAEB-4262-8587-F1BE95F2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37576" y="6505098"/>
            <a:ext cx="3273552" cy="365125"/>
          </a:xfrm>
        </p:spPr>
        <p:txBody>
          <a:bodyPr/>
          <a:lstStyle/>
          <a:p>
            <a:fld id="{E3CD0C30-0A50-4DD2-B919-1A9E7F881A4F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84D2FE9-35DA-4BC3-8605-AABDB23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43EA59-C8FF-4049-8444-DFE17E89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Over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9963-AC72-46F3-BC1C-59D464E2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37576" y="6418951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76E0-A121-4BB9-A25C-AB1B80F2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819" y="6439872"/>
            <a:ext cx="6327648" cy="365125"/>
          </a:xfrm>
          <a:solidFill>
            <a:schemeClr val="bg1">
              <a:alpha val="17000"/>
            </a:schemeClr>
          </a:solidFill>
        </p:spPr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6CBF-4CCD-4841-8387-7CD1642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DE81D3-64DF-4DEE-B1B0-1F9AD410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338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Business Strategies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6597F-959B-4E8A-BA59-94F0E2ED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30780" y="3891879"/>
            <a:ext cx="4641474" cy="2563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A562B9-CE64-40D4-B20C-5D7AE49A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530780" y="752303"/>
            <a:ext cx="4641475" cy="2708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4BE332-D103-4543-A587-1EC0E9CC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7353614" y="2162783"/>
            <a:ext cx="4641475" cy="275368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DF56DC5-760D-4A17-A1EF-12C7F20EC811}"/>
              </a:ext>
            </a:extLst>
          </p:cNvPr>
          <p:cNvSpPr/>
          <p:nvPr/>
        </p:nvSpPr>
        <p:spPr>
          <a:xfrm>
            <a:off x="5418887" y="3341210"/>
            <a:ext cx="1688092" cy="54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3FA5-8B32-4381-8DE5-06724C56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3" y="6494040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DEDA-1296-46D9-B608-BD13ABB8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83" y="6452165"/>
            <a:ext cx="6327648" cy="365125"/>
          </a:xfrm>
        </p:spPr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DA70-8B0D-41F4-BBF1-72574C7F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26935-F66C-45D9-8E8A-E43B7DB34F89}"/>
              </a:ext>
            </a:extLst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18E14-8490-4D7D-9E4A-B1FBB91BE460}"/>
              </a:ext>
            </a:extLst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8ADDE5-0D63-484B-A000-98E6512AAEA1}"/>
              </a:ext>
            </a:extLst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E56838-7B2B-447D-9C3E-DB6B1E7A6F40}"/>
              </a:ext>
            </a:extLst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9ECA28BD-07A1-4743-96E8-1963768113C5}"/>
              </a:ext>
            </a:extLst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8CB7A7D8-C1CE-42A8-A1E1-90AFEA64848E}"/>
              </a:ext>
            </a:extLst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7F84D5C5-568A-4D0D-84DE-3F4B2247D587}"/>
              </a:ext>
            </a:extLst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C83D271-E698-4AF3-93FE-4B589D85262E}"/>
              </a:ext>
            </a:extLst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D507E2-9FF2-41AF-9B56-C1686D6F524A}"/>
              </a:ext>
            </a:extLst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F9599E53-049F-4824-B1DE-BAB48F4877AA}"/>
              </a:ext>
            </a:extLst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2B7EB8AC-EFEA-45D6-888D-9957F2F36F68}"/>
              </a:ext>
            </a:extLst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1748BC0A-E7F8-47E2-88AA-498423D1B615}"/>
              </a:ext>
            </a:extLst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20A82AF5-99F1-498D-AE51-703310D2B55B}"/>
              </a:ext>
            </a:extLst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DB787144-E897-4A20-89E8-434F8DCF7B56}"/>
              </a:ext>
            </a:extLst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29BD1697-604D-4B6F-9CE1-920B1F089AB8}"/>
              </a:ext>
            </a:extLst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ADE8A1-BD4A-44D7-A828-1FBB270A7ED5}"/>
              </a:ext>
            </a:extLst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D8C016-17FE-482A-9200-4D41A710DB58}"/>
              </a:ext>
            </a:extLst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C9D1DC-638C-4124-9FA7-13D792B5093C}"/>
              </a:ext>
            </a:extLst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4F8C15C2-13FC-4610-B84D-1AD6DF57E7D5}"/>
              </a:ext>
            </a:extLst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29A210E7-0100-4CD4-AD62-8BC919B203E4}"/>
              </a:ext>
            </a:extLst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A4662E19-1475-4BD4-B643-93E84B04D5B3}"/>
              </a:ext>
            </a:extLst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81AB3D1A-889D-43A1-9083-AE6F74C92B81}"/>
              </a:ext>
            </a:extLst>
          </p:cNvPr>
          <p:cNvSpPr/>
          <p:nvPr/>
        </p:nvSpPr>
        <p:spPr>
          <a:xfrm>
            <a:off x="8833269" y="2850090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BE50552D-24DF-422D-8B46-85935518EA4A}"/>
              </a:ext>
            </a:extLst>
          </p:cNvPr>
          <p:cNvSpPr/>
          <p:nvPr/>
        </p:nvSpPr>
        <p:spPr>
          <a:xfrm>
            <a:off x="7140062" y="4811112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4AF1A-92CB-42D8-B4D2-A837C7DA60CD}"/>
              </a:ext>
            </a:extLst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C47A8-69C2-4345-B38C-D0C432B1F666}"/>
              </a:ext>
            </a:extLst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6DA75F-B74D-40BB-8C59-0F73838EABD6}"/>
              </a:ext>
            </a:extLst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8A2360D7-F75B-4E8E-A2EC-3D3B6B3F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Customer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6CE396-6872-4325-AD77-78545467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3" y="6494040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8AB3EE-3618-49C2-A8DB-C600E26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83" y="6452165"/>
            <a:ext cx="6327648" cy="365125"/>
          </a:xfrm>
        </p:spPr>
        <p:txBody>
          <a:bodyPr/>
          <a:lstStyle/>
          <a:p>
            <a:r>
              <a:rPr lang="en-US" dirty="0"/>
              <a:t>Made For INSOFE By Abhilash Reddy </a:t>
            </a:r>
            <a:r>
              <a:rPr lang="en-US" dirty="0" err="1"/>
              <a:t>Yerasi</a:t>
            </a:r>
            <a:r>
              <a:rPr lang="en-US" dirty="0"/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69D276-C643-4FBD-A7AD-2C857F67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48EEC-E431-4A39-8FF1-D7EA96343230}"/>
              </a:ext>
            </a:extLst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F09A0B-044A-4934-A460-9BFB5A525EF2}"/>
              </a:ext>
            </a:extLst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643444-375E-4750-ABCE-C70F247E18F0}"/>
              </a:ext>
            </a:extLst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654042-0BED-427A-9C5E-9B3F42946895}"/>
              </a:ext>
            </a:extLst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4CCDF33-7114-46AE-B692-61BD0D35A511}"/>
              </a:ext>
            </a:extLst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768C4BFA-CC0B-49D3-9C93-40CD7B8908F0}"/>
              </a:ext>
            </a:extLst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22F30B4C-97D1-4098-B221-B633DD3AE8A5}"/>
              </a:ext>
            </a:extLst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236BB2-757C-45BF-80EB-DADFC44F6154}"/>
              </a:ext>
            </a:extLst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0967A7-C829-4BE3-94C7-86DA674A9447}"/>
              </a:ext>
            </a:extLst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E5821B73-5494-4F48-8E96-5A6738700CD6}"/>
              </a:ext>
            </a:extLst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04DFC9AA-B1B3-45F3-94C8-F3ABC5075D43}"/>
              </a:ext>
            </a:extLst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71A805C4-AB46-4663-9B7F-75E3216F4E9F}"/>
              </a:ext>
            </a:extLst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F9234A38-0397-4B9C-BF2E-0CF67BEBB185}"/>
              </a:ext>
            </a:extLst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249BE6E1-C03F-460D-9412-3DCDC4CA6E3B}"/>
              </a:ext>
            </a:extLst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2890C386-B031-4530-8491-83A003A6B2BC}"/>
              </a:ext>
            </a:extLst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2901A5-D2BA-4727-BAD7-05939C7DD402}"/>
              </a:ext>
            </a:extLst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59871-A52E-43CA-949B-79B83A627A52}"/>
              </a:ext>
            </a:extLst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43432-A63B-46E3-B27E-F1D53E85AE75}"/>
              </a:ext>
            </a:extLst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06C46AF2-3730-445B-90E3-00B0993C48E0}"/>
              </a:ext>
            </a:extLst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D7200E1C-3914-4E4B-8DFA-8B3695DCA77F}"/>
              </a:ext>
            </a:extLst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86A8AB8A-E3B1-420F-BF4C-75AAF786470A}"/>
              </a:ext>
            </a:extLst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A77FDCAC-FEF8-4F12-B0D7-2C0DEC6C09B2}"/>
              </a:ext>
            </a:extLst>
          </p:cNvPr>
          <p:cNvSpPr/>
          <p:nvPr/>
        </p:nvSpPr>
        <p:spPr>
          <a:xfrm>
            <a:off x="8864163" y="2934025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8D0B11D5-BCD4-4CCE-9D79-36EA284CE797}"/>
              </a:ext>
            </a:extLst>
          </p:cNvPr>
          <p:cNvSpPr/>
          <p:nvPr/>
        </p:nvSpPr>
        <p:spPr>
          <a:xfrm>
            <a:off x="7114629" y="4979954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A2F84-7AAB-4CB7-9F03-62550FCD54F2}"/>
              </a:ext>
            </a:extLst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13E70-3F25-460A-AA57-AA91517B74D7}"/>
              </a:ext>
            </a:extLst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5D9B9D-F673-4D29-9B4E-D0E03965DE65}"/>
              </a:ext>
            </a:extLst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EBB2A34-B326-4365-B9BF-0F6C9E0E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CLV Helps to answer this……</a:t>
            </a:r>
            <a:endParaRPr lang="en-IN" dirty="0"/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E395F401-5578-4AAD-B20F-EF6BEE7BA940}"/>
              </a:ext>
            </a:extLst>
          </p:cNvPr>
          <p:cNvSpPr/>
          <p:nvPr/>
        </p:nvSpPr>
        <p:spPr>
          <a:xfrm>
            <a:off x="2015524" y="4045648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new customer has same profile as valuable customer?</a:t>
            </a: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A8AAF366-5BB6-42E0-A162-4192944914D3}"/>
              </a:ext>
            </a:extLst>
          </p:cNvPr>
          <p:cNvSpPr/>
          <p:nvPr/>
        </p:nvSpPr>
        <p:spPr>
          <a:xfrm>
            <a:off x="3166957" y="160513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probability of cross-selling?</a:t>
            </a:r>
          </a:p>
        </p:txBody>
      </p: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990687DC-A657-421A-A02A-6007A378B697}"/>
              </a:ext>
            </a:extLst>
          </p:cNvPr>
          <p:cNvSpPr/>
          <p:nvPr/>
        </p:nvSpPr>
        <p:spPr>
          <a:xfrm>
            <a:off x="6638434" y="1787711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potential?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4A3991D-2E5E-47D0-9059-2DEE579BB75C}"/>
              </a:ext>
            </a:extLst>
          </p:cNvPr>
          <p:cNvSpPr/>
          <p:nvPr/>
        </p:nvSpPr>
        <p:spPr>
          <a:xfrm>
            <a:off x="6678413" y="373995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low potential?</a:t>
            </a:r>
          </a:p>
        </p:txBody>
      </p:sp>
    </p:spTree>
    <p:extLst>
      <p:ext uri="{BB962C8B-B14F-4D97-AF65-F5344CB8AC3E}">
        <p14:creationId xmlns:p14="http://schemas.microsoft.com/office/powerpoint/2010/main" val="19010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60C7-F5E0-4E72-86E6-C795BC9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en-US" dirty="0"/>
              <a:t>DATA PRE-PROCESSING and Feature Engineering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CADBB-A837-4AE4-88CC-32B2EB16B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915983"/>
              </p:ext>
            </p:extLst>
          </p:nvPr>
        </p:nvGraphicFramePr>
        <p:xfrm>
          <a:off x="595533" y="1167619"/>
          <a:ext cx="3709182" cy="7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97D2BD-8B10-41C4-9685-805E6825561E}"/>
              </a:ext>
            </a:extLst>
          </p:cNvPr>
          <p:cNvSpPr txBox="1"/>
          <p:nvPr/>
        </p:nvSpPr>
        <p:spPr>
          <a:xfrm>
            <a:off x="1097280" y="2278966"/>
            <a:ext cx="2897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was given with 9806 data points and 22 variables.</a:t>
            </a:r>
          </a:p>
          <a:p>
            <a:endParaRPr lang="en-IN" dirty="0"/>
          </a:p>
          <a:p>
            <a:r>
              <a:rPr lang="en-IN" dirty="0"/>
              <a:t>The missing value were replaced with the plots comparison.</a:t>
            </a:r>
          </a:p>
          <a:p>
            <a:endParaRPr lang="en-IN" dirty="0"/>
          </a:p>
          <a:p>
            <a:r>
              <a:rPr lang="en-IN" dirty="0"/>
              <a:t>Even the KNN Imputation was used to replace some of the NA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1FB60-C199-4A65-B511-275011278288}"/>
              </a:ext>
            </a:extLst>
          </p:cNvPr>
          <p:cNvSpPr txBox="1"/>
          <p:nvPr/>
        </p:nvSpPr>
        <p:spPr>
          <a:xfrm>
            <a:off x="4710333" y="2278965"/>
            <a:ext cx="3040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new Features are been extracted based on the existing variables.</a:t>
            </a:r>
          </a:p>
          <a:p>
            <a:endParaRPr lang="en-IN" dirty="0"/>
          </a:p>
          <a:p>
            <a:r>
              <a:rPr lang="en-IN" dirty="0"/>
              <a:t>New Features are:</a:t>
            </a:r>
          </a:p>
          <a:p>
            <a:r>
              <a:rPr lang="en-IN" dirty="0"/>
              <a:t>Present Value of Customer,</a:t>
            </a:r>
          </a:p>
          <a:p>
            <a:r>
              <a:rPr lang="en-IN" dirty="0"/>
              <a:t>Clubbing the Various Levels into one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636A6-6498-4493-ACB3-8A6A2B4007E2}"/>
              </a:ext>
            </a:extLst>
          </p:cNvPr>
          <p:cNvSpPr txBox="1"/>
          <p:nvPr/>
        </p:nvSpPr>
        <p:spPr>
          <a:xfrm>
            <a:off x="8689144" y="2278965"/>
            <a:ext cx="2897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using </a:t>
            </a:r>
            <a:r>
              <a:rPr lang="en-IN" dirty="0">
                <a:solidFill>
                  <a:srgbClr val="00B0F0"/>
                </a:solidFill>
              </a:rPr>
              <a:t>Hetcor</a:t>
            </a:r>
            <a:r>
              <a:rPr lang="en-IN" dirty="0"/>
              <a:t> function the variables which are highly corelated are been removed.</a:t>
            </a:r>
          </a:p>
          <a:p>
            <a:endParaRPr lang="en-IN" dirty="0"/>
          </a:p>
          <a:p>
            <a:r>
              <a:rPr lang="en-IN" dirty="0"/>
              <a:t>And using the </a:t>
            </a:r>
            <a:r>
              <a:rPr lang="en-IN" dirty="0">
                <a:solidFill>
                  <a:srgbClr val="00B0F0"/>
                </a:solidFill>
              </a:rPr>
              <a:t>Step Aic </a:t>
            </a:r>
            <a:r>
              <a:rPr lang="en-IN" dirty="0"/>
              <a:t>and </a:t>
            </a:r>
            <a:r>
              <a:rPr lang="en-IN" dirty="0">
                <a:solidFill>
                  <a:srgbClr val="00B0F0"/>
                </a:solidFill>
              </a:rPr>
              <a:t>VIF</a:t>
            </a:r>
            <a:r>
              <a:rPr lang="en-IN" dirty="0"/>
              <a:t> some of the variables are been removed.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047552-339C-4775-A62B-078D904FC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990045"/>
              </p:ext>
            </p:extLst>
          </p:nvPr>
        </p:nvGraphicFramePr>
        <p:xfrm>
          <a:off x="4304715" y="1167619"/>
          <a:ext cx="3709182" cy="7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B352B75-EB90-4B4C-A95E-688E10CB06CB}"/>
              </a:ext>
            </a:extLst>
          </p:cNvPr>
          <p:cNvGrpSpPr/>
          <p:nvPr/>
        </p:nvGrpSpPr>
        <p:grpSpPr>
          <a:xfrm>
            <a:off x="8013897" y="1167619"/>
            <a:ext cx="3705559" cy="787789"/>
            <a:chOff x="0" y="0"/>
            <a:chExt cx="3705559" cy="787789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995658E-6BB6-4131-8F67-CB8AC31DF886}"/>
                </a:ext>
              </a:extLst>
            </p:cNvPr>
            <p:cNvSpPr/>
            <p:nvPr/>
          </p:nvSpPr>
          <p:spPr>
            <a:xfrm>
              <a:off x="0" y="0"/>
              <a:ext cx="3705559" cy="78778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8C765B28-4F63-418C-ABE4-9AB263D2585B}"/>
                </a:ext>
              </a:extLst>
            </p:cNvPr>
            <p:cNvSpPr txBox="1"/>
            <p:nvPr/>
          </p:nvSpPr>
          <p:spPr>
            <a:xfrm>
              <a:off x="393895" y="0"/>
              <a:ext cx="2917770" cy="787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013" tIns="34671" rIns="34671" bIns="34671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kern="1200" dirty="0"/>
                <a:t>Variables Extraction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255804-6434-44CD-881E-4FE1534E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23902D7-1C56-4A13-9AB3-65168BE9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B210-FBC0-4C02-9A0D-41348011D94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257A01-BED6-414B-BE6F-C7063F71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8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AFE4-6125-4D39-8381-CF1C1EB6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E84C-4066-4984-8474-AEC147D9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4E1-0C5E-448B-BE99-E4A0F578F89C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CF0C-8465-471B-B528-434A410E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94B6-CEF2-46A9-AF4C-24A0175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38478B-0EBE-4D0B-896D-F70D3416BA62}"/>
              </a:ext>
            </a:extLst>
          </p:cNvPr>
          <p:cNvCxnSpPr/>
          <p:nvPr/>
        </p:nvCxnSpPr>
        <p:spPr>
          <a:xfrm>
            <a:off x="445477" y="3287883"/>
            <a:ext cx="11185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4970BB-EFBC-4D85-A4C3-A23068F2B4EB}"/>
              </a:ext>
            </a:extLst>
          </p:cNvPr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 Value of Customer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AD6DE-E832-461A-AB86-CB0DEC6A27FC}"/>
              </a:ext>
            </a:extLst>
          </p:cNvPr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0EB09-D7E6-4E4B-9F7A-7A6D1C231671}"/>
              </a:ext>
            </a:extLst>
          </p:cNvPr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Monthly Premium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8ADD4-CBC0-4AE1-988B-67175A2BF2F5}"/>
              </a:ext>
            </a:extLst>
          </p:cNvPr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Months since policy Inception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80A778-3926-4E08-8A97-50069E661B3F}"/>
              </a:ext>
            </a:extLst>
          </p:cNvPr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Total Amount Claim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00118-87EE-4EE1-9185-529C3C1BAF6F}"/>
              </a:ext>
            </a:extLst>
          </p:cNvPr>
          <p:cNvSpPr txBox="1"/>
          <p:nvPr/>
        </p:nvSpPr>
        <p:spPr>
          <a:xfrm>
            <a:off x="6400930" y="2048299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2B606D-240E-458F-AC19-92B3610EED7A}"/>
              </a:ext>
            </a:extLst>
          </p:cNvPr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525E2B-146B-4149-9E26-8F9370B5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3447854"/>
            <a:ext cx="5384709" cy="2875421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377DDA4F-E3B1-4656-BC30-5DBB178FD896}"/>
              </a:ext>
            </a:extLst>
          </p:cNvPr>
          <p:cNvSpPr/>
          <p:nvPr/>
        </p:nvSpPr>
        <p:spPr>
          <a:xfrm>
            <a:off x="5782890" y="4389120"/>
            <a:ext cx="1790283" cy="6305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35FBC9-D48B-45AD-8972-FF321FE60C91}"/>
              </a:ext>
            </a:extLst>
          </p:cNvPr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Bachelor</a:t>
            </a:r>
          </a:p>
          <a:p>
            <a:r>
              <a:rPr lang="en-IN" b="1" dirty="0"/>
              <a:t>College</a:t>
            </a:r>
          </a:p>
          <a:p>
            <a:r>
              <a:rPr lang="en-IN" b="1" dirty="0"/>
              <a:t>High School or Below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B9BDC-CA23-4A93-AEF5-975DB30A9D28}"/>
              </a:ext>
            </a:extLst>
          </p:cNvPr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</a:t>
            </a:r>
          </a:p>
          <a:p>
            <a:r>
              <a:rPr lang="en-IN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176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  <p:bldP spid="15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7B11-A7CA-407B-A0C5-F2F0383B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51" y="0"/>
            <a:ext cx="11371698" cy="79828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Demo graphs of the Final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C65E-5C6C-47DE-94B9-2D25DB4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822-65C8-49DF-9893-D25426C1070E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D9E5-B1A3-4544-9B57-94C689D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For INSOFE By Abhilash Reddy Yerasi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2AAC-B5CD-40AC-8D1F-C1B2F94B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FBE0CD-E374-40D9-904E-A526F771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28746"/>
              </p:ext>
            </p:extLst>
          </p:nvPr>
        </p:nvGraphicFramePr>
        <p:xfrm>
          <a:off x="240792" y="2989485"/>
          <a:ext cx="5505396" cy="294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32">
                  <a:extLst>
                    <a:ext uri="{9D8B030D-6E8A-4147-A177-3AD203B41FA5}">
                      <a16:colId xmlns:a16="http://schemas.microsoft.com/office/drawing/2014/main" val="9843232"/>
                    </a:ext>
                  </a:extLst>
                </a:gridCol>
                <a:gridCol w="1835132">
                  <a:extLst>
                    <a:ext uri="{9D8B030D-6E8A-4147-A177-3AD203B41FA5}">
                      <a16:colId xmlns:a16="http://schemas.microsoft.com/office/drawing/2014/main" val="2857494847"/>
                    </a:ext>
                  </a:extLst>
                </a:gridCol>
                <a:gridCol w="1835132">
                  <a:extLst>
                    <a:ext uri="{9D8B030D-6E8A-4147-A177-3AD203B41FA5}">
                      <a16:colId xmlns:a16="http://schemas.microsoft.com/office/drawing/2014/main" val="1657930360"/>
                    </a:ext>
                  </a:extLst>
                </a:gridCol>
              </a:tblGrid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Customer 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Business 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Customer Demo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15929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44730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Employment 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Monthly Premium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Marital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14329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Policy &amp;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74712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Vehicle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6842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A183635-9531-4B8E-B82D-A666AD303E3F}"/>
              </a:ext>
            </a:extLst>
          </p:cNvPr>
          <p:cNvSpPr/>
          <p:nvPr/>
        </p:nvSpPr>
        <p:spPr>
          <a:xfrm>
            <a:off x="209888" y="1438686"/>
            <a:ext cx="3846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Initial Data Frame with 9806 data points and 22 feature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2652C-0CFC-49DA-AAB4-613EE82DA501}"/>
              </a:ext>
            </a:extLst>
          </p:cNvPr>
          <p:cNvSpPr/>
          <p:nvPr/>
        </p:nvSpPr>
        <p:spPr>
          <a:xfrm>
            <a:off x="7044986" y="1504575"/>
            <a:ext cx="5225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Feature engineered Data Frame With </a:t>
            </a:r>
          </a:p>
          <a:p>
            <a:pPr algn="ctr"/>
            <a:r>
              <a:rPr lang="en-IN" dirty="0"/>
              <a:t>9483 by 10 feature variables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4EE826-A3C2-4EC7-B6C0-E75E21BA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14" y="1340254"/>
            <a:ext cx="1897972" cy="10403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E0EBFE-A980-41B7-AA30-500943C58ADA}"/>
              </a:ext>
            </a:extLst>
          </p:cNvPr>
          <p:cNvSpPr txBox="1"/>
          <p:nvPr/>
        </p:nvSpPr>
        <p:spPr>
          <a:xfrm rot="20180535">
            <a:off x="5744882" y="2120268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Transformation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2D3D6D-93E1-405E-9910-90669D27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7" y="1377282"/>
            <a:ext cx="1069869" cy="1069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614F40-75A9-4CE0-A716-6919FE99E2AA}"/>
              </a:ext>
            </a:extLst>
          </p:cNvPr>
          <p:cNvCxnSpPr/>
          <p:nvPr/>
        </p:nvCxnSpPr>
        <p:spPr>
          <a:xfrm>
            <a:off x="0" y="2759767"/>
            <a:ext cx="121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3ABE9-5B6B-4ADE-977B-3983F63E0E6A}"/>
              </a:ext>
            </a:extLst>
          </p:cNvPr>
          <p:cNvCxnSpPr/>
          <p:nvPr/>
        </p:nvCxnSpPr>
        <p:spPr>
          <a:xfrm>
            <a:off x="0" y="798286"/>
            <a:ext cx="121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96B46D-2714-4A0C-B262-87373ED2AB15}"/>
              </a:ext>
            </a:extLst>
          </p:cNvPr>
          <p:cNvCxnSpPr/>
          <p:nvPr/>
        </p:nvCxnSpPr>
        <p:spPr>
          <a:xfrm>
            <a:off x="6203852" y="2759766"/>
            <a:ext cx="0" cy="4098234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7C0C28-7173-47D6-A1E5-C6EF50945A77}"/>
              </a:ext>
            </a:extLst>
          </p:cNvPr>
          <p:cNvSpPr txBox="1"/>
          <p:nvPr/>
        </p:nvSpPr>
        <p:spPr>
          <a:xfrm>
            <a:off x="6682179" y="3368171"/>
            <a:ext cx="5269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Hopmonk Dataset Summary:</a:t>
            </a:r>
          </a:p>
          <a:p>
            <a:endParaRPr lang="en-IN" b="1" dirty="0"/>
          </a:p>
          <a:p>
            <a:r>
              <a:rPr lang="en-IN" b="1" dirty="0"/>
              <a:t>Total Observations</a:t>
            </a:r>
            <a:r>
              <a:rPr lang="en-IN" dirty="0"/>
              <a:t>	: 9483</a:t>
            </a:r>
          </a:p>
          <a:p>
            <a:r>
              <a:rPr lang="en-IN" b="1" dirty="0"/>
              <a:t>Total variables</a:t>
            </a:r>
            <a:r>
              <a:rPr lang="en-IN" dirty="0"/>
              <a:t>		: 10</a:t>
            </a:r>
          </a:p>
          <a:p>
            <a:r>
              <a:rPr lang="en-IN" b="1" dirty="0"/>
              <a:t>Split</a:t>
            </a:r>
            <a:r>
              <a:rPr lang="en-IN" dirty="0"/>
              <a:t>				: 70-30</a:t>
            </a:r>
          </a:p>
          <a:p>
            <a:r>
              <a:rPr lang="en-IN" b="1" dirty="0"/>
              <a:t>Target Variable</a:t>
            </a:r>
            <a:r>
              <a:rPr lang="en-IN" dirty="0"/>
              <a:t>		: Customer Life Time Value</a:t>
            </a:r>
          </a:p>
          <a:p>
            <a:r>
              <a:rPr lang="en-IN" b="1" dirty="0"/>
              <a:t>Scaling	</a:t>
            </a:r>
            <a:r>
              <a:rPr lang="en-IN" dirty="0"/>
              <a:t>			: Based on the model	</a:t>
            </a:r>
          </a:p>
          <a:p>
            <a:r>
              <a:rPr lang="en-IN" b="1" dirty="0"/>
              <a:t>Evaluation Metric</a:t>
            </a:r>
            <a:r>
              <a:rPr lang="en-IN" dirty="0"/>
              <a:t>	: R2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8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4251</TotalTime>
  <Words>1021</Words>
  <Application>Microsoft Office PowerPoint</Application>
  <PresentationFormat>Widescreen</PresentationFormat>
  <Paragraphs>236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Rockwell</vt:lpstr>
      <vt:lpstr>Rockwell Condensed</vt:lpstr>
      <vt:lpstr>Times New Roman</vt:lpstr>
      <vt:lpstr>Wingdings</vt:lpstr>
      <vt:lpstr>Wood Type</vt:lpstr>
      <vt:lpstr> Customer Life Time Value (CLV) Predictions </vt:lpstr>
      <vt:lpstr>V</vt:lpstr>
      <vt:lpstr>Over View</vt:lpstr>
      <vt:lpstr>Business Strategies</vt:lpstr>
      <vt:lpstr>Customer life cycle</vt:lpstr>
      <vt:lpstr>CLV Helps to answer this……</vt:lpstr>
      <vt:lpstr>DATA PRE-PROCESSING and Feature Engineering</vt:lpstr>
      <vt:lpstr>Feature Engineering</vt:lpstr>
      <vt:lpstr>Demo graphs of the Final Data Frame</vt:lpstr>
      <vt:lpstr>Model Building</vt:lpstr>
      <vt:lpstr>Simple Linear Regression</vt:lpstr>
      <vt:lpstr>Decision Tree</vt:lpstr>
      <vt:lpstr>Random Forest</vt:lpstr>
      <vt:lpstr>PowerPoint Presentation</vt:lpstr>
      <vt:lpstr>PowerPoint Presentation</vt:lpstr>
      <vt:lpstr>Data Insights</vt:lpstr>
      <vt:lpstr>Data Insights</vt:lpstr>
      <vt:lpstr>PowerPoint Presentation</vt:lpstr>
      <vt:lpstr>Conclusion and Recommendations</vt:lpstr>
      <vt:lpstr>Q&amp;A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HOPMONK</dc:title>
  <dc:creator>Abhilash Reddy</dc:creator>
  <cp:lastModifiedBy>Abhilash Reddy</cp:lastModifiedBy>
  <cp:revision>177</cp:revision>
  <dcterms:created xsi:type="dcterms:W3CDTF">2018-02-02T05:43:33Z</dcterms:created>
  <dcterms:modified xsi:type="dcterms:W3CDTF">2018-06-26T15:26:38Z</dcterms:modified>
</cp:coreProperties>
</file>